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audio1.bin" ContentType="audio/unknown"/>
  <Override PartName="/ppt/media/audio2.bin" ContentType="audio/unknown"/>
  <Override PartName="/ppt/media/audio3.bin" ContentType="audio/unknown"/>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445" r:id="rId2"/>
    <p:sldId id="446" r:id="rId3"/>
    <p:sldId id="447" r:id="rId4"/>
    <p:sldId id="448" r:id="rId5"/>
    <p:sldId id="449" r:id="rId6"/>
    <p:sldId id="450" r:id="rId7"/>
    <p:sldId id="451" r:id="rId8"/>
    <p:sldId id="452" r:id="rId9"/>
    <p:sldId id="453" r:id="rId10"/>
    <p:sldId id="454" r:id="rId11"/>
    <p:sldId id="408" r:id="rId12"/>
    <p:sldId id="409" r:id="rId13"/>
    <p:sldId id="410" r:id="rId14"/>
    <p:sldId id="261" r:id="rId15"/>
    <p:sldId id="279" r:id="rId16"/>
    <p:sldId id="285" r:id="rId17"/>
    <p:sldId id="292" r:id="rId18"/>
    <p:sldId id="263" r:id="rId19"/>
    <p:sldId id="264" r:id="rId20"/>
    <p:sldId id="293" r:id="rId21"/>
    <p:sldId id="286" r:id="rId22"/>
    <p:sldId id="270" r:id="rId23"/>
    <p:sldId id="312" r:id="rId24"/>
    <p:sldId id="280" r:id="rId25"/>
    <p:sldId id="256" r:id="rId26"/>
    <p:sldId id="294" r:id="rId27"/>
    <p:sldId id="291" r:id="rId28"/>
    <p:sldId id="301" r:id="rId29"/>
    <p:sldId id="303" r:id="rId30"/>
    <p:sldId id="265" r:id="rId31"/>
    <p:sldId id="307" r:id="rId32"/>
    <p:sldId id="278" r:id="rId33"/>
    <p:sldId id="411" r:id="rId34"/>
    <p:sldId id="412" r:id="rId35"/>
    <p:sldId id="413" r:id="rId36"/>
    <p:sldId id="295" r:id="rId37"/>
    <p:sldId id="274" r:id="rId38"/>
    <p:sldId id="311" r:id="rId39"/>
    <p:sldId id="313" r:id="rId40"/>
    <p:sldId id="282" r:id="rId41"/>
    <p:sldId id="283" r:id="rId42"/>
    <p:sldId id="284" r:id="rId43"/>
    <p:sldId id="308" r:id="rId44"/>
    <p:sldId id="277" r:id="rId45"/>
    <p:sldId id="298" r:id="rId46"/>
    <p:sldId id="304" r:id="rId47"/>
    <p:sldId id="296" r:id="rId48"/>
    <p:sldId id="289" r:id="rId49"/>
    <p:sldId id="290" r:id="rId50"/>
    <p:sldId id="309" r:id="rId51"/>
    <p:sldId id="310" r:id="rId52"/>
    <p:sldId id="314" r:id="rId53"/>
    <p:sldId id="414" r:id="rId54"/>
    <p:sldId id="415" r:id="rId55"/>
    <p:sldId id="416" r:id="rId56"/>
    <p:sldId id="417" r:id="rId57"/>
    <p:sldId id="418" r:id="rId58"/>
    <p:sldId id="419" r:id="rId59"/>
    <p:sldId id="420" r:id="rId60"/>
    <p:sldId id="330" r:id="rId61"/>
    <p:sldId id="421" r:id="rId62"/>
    <p:sldId id="422" r:id="rId63"/>
    <p:sldId id="423" r:id="rId64"/>
    <p:sldId id="424" r:id="rId65"/>
    <p:sldId id="425" r:id="rId66"/>
    <p:sldId id="426" r:id="rId67"/>
    <p:sldId id="427" r:id="rId68"/>
    <p:sldId id="428" r:id="rId69"/>
    <p:sldId id="429" r:id="rId70"/>
    <p:sldId id="430" r:id="rId71"/>
    <p:sldId id="431" r:id="rId72"/>
    <p:sldId id="432" r:id="rId73"/>
    <p:sldId id="433" r:id="rId74"/>
    <p:sldId id="434" r:id="rId75"/>
    <p:sldId id="435" r:id="rId76"/>
    <p:sldId id="436" r:id="rId77"/>
    <p:sldId id="437" r:id="rId78"/>
    <p:sldId id="438" r:id="rId79"/>
    <p:sldId id="439" r:id="rId80"/>
    <p:sldId id="440" r:id="rId81"/>
    <p:sldId id="441" r:id="rId82"/>
    <p:sldId id="442" r:id="rId83"/>
    <p:sldId id="443" r:id="rId84"/>
    <p:sldId id="444"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walker" initials="S" lastIdx="1" clrIdx="0">
    <p:extLst>
      <p:ext uri="{19B8F6BF-5375-455C-9EA6-DF929625EA0E}">
        <p15:presenceInfo xmlns:p15="http://schemas.microsoft.com/office/powerpoint/2012/main" userId="Skywal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686C"/>
    <a:srgbClr val="E7E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6" autoAdjust="0"/>
    <p:restoredTop sz="93333" autoAdjust="0"/>
  </p:normalViewPr>
  <p:slideViewPr>
    <p:cSldViewPr snapToGrid="0">
      <p:cViewPr varScale="1">
        <p:scale>
          <a:sx n="94" d="100"/>
          <a:sy n="94" d="100"/>
        </p:scale>
        <p:origin x="232" y="736"/>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A8C24-E55E-4AC8-A0D8-0B7F6BB32FF3}" type="datetimeFigureOut">
              <a:rPr lang="en-CA" smtClean="0"/>
              <a:t>2024-07-20</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F8805-1E0F-4FDE-B5A9-3EB949D3E935}" type="slidenum">
              <a:rPr lang="en-CA" smtClean="0"/>
              <a:t>‹#›</a:t>
            </a:fld>
            <a:endParaRPr lang="en-CA"/>
          </a:p>
        </p:txBody>
      </p:sp>
    </p:spTree>
    <p:extLst>
      <p:ext uri="{BB962C8B-B14F-4D97-AF65-F5344CB8AC3E}">
        <p14:creationId xmlns:p14="http://schemas.microsoft.com/office/powerpoint/2010/main" val="121626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Comparative Genomics - </a:t>
            </a:r>
            <a:r>
              <a:rPr lang="en-CA" sz="1200" b="0" i="0" kern="1200" dirty="0" err="1">
                <a:solidFill>
                  <a:schemeClr val="tx1"/>
                </a:solidFill>
                <a:effectLst/>
                <a:latin typeface="+mn-lt"/>
                <a:ea typeface="+mn-ea"/>
                <a:cs typeface="+mn-cs"/>
              </a:rPr>
              <a:t>Xuhua</a:t>
            </a:r>
            <a:r>
              <a:rPr lang="en-CA" sz="1200" b="0" i="0" kern="1200" dirty="0">
                <a:solidFill>
                  <a:schemeClr val="tx1"/>
                </a:solidFill>
                <a:effectLst/>
                <a:latin typeface="+mn-lt"/>
                <a:ea typeface="+mn-ea"/>
                <a:cs typeface="+mn-cs"/>
              </a:rPr>
              <a:t> Xia</a:t>
            </a:r>
            <a:r>
              <a:rPr lang="en-CA" dirty="0"/>
              <a:t> </a:t>
            </a:r>
            <a:br>
              <a:rPr lang="en-CA"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a:t>
            </a:fld>
            <a:endParaRPr lang="en-CA"/>
          </a:p>
        </p:txBody>
      </p:sp>
    </p:spTree>
    <p:extLst>
      <p:ext uri="{BB962C8B-B14F-4D97-AF65-F5344CB8AC3E}">
        <p14:creationId xmlns:p14="http://schemas.microsoft.com/office/powerpoint/2010/main" val="2207662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Discovery of functional elements in 12 </a:t>
            </a:r>
            <a:r>
              <a:rPr lang="en-US" sz="1200" b="1" i="1" kern="1200" dirty="0">
                <a:solidFill>
                  <a:schemeClr val="tx1"/>
                </a:solidFill>
                <a:effectLst/>
                <a:latin typeface="+mn-lt"/>
                <a:ea typeface="+mn-ea"/>
                <a:cs typeface="+mn-cs"/>
              </a:rPr>
              <a:t>Drosophila</a:t>
            </a:r>
            <a:r>
              <a:rPr lang="en-US" sz="1200" b="1" i="0" kern="1200" dirty="0">
                <a:solidFill>
                  <a:schemeClr val="tx1"/>
                </a:solidFill>
                <a:effectLst/>
                <a:latin typeface="+mn-lt"/>
                <a:ea typeface="+mn-ea"/>
                <a:cs typeface="+mn-cs"/>
              </a:rPr>
              <a:t> genomes using evolutionary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10</a:t>
            </a:fld>
            <a:endParaRPr lang="en-CA"/>
          </a:p>
        </p:txBody>
      </p:sp>
    </p:spTree>
    <p:extLst>
      <p:ext uri="{BB962C8B-B14F-4D97-AF65-F5344CB8AC3E}">
        <p14:creationId xmlns:p14="http://schemas.microsoft.com/office/powerpoint/2010/main" val="181630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11</a:t>
            </a:fld>
            <a:endParaRPr lang="en-CA"/>
          </a:p>
        </p:txBody>
      </p:sp>
    </p:spTree>
    <p:extLst>
      <p:ext uri="{BB962C8B-B14F-4D97-AF65-F5344CB8AC3E}">
        <p14:creationId xmlns:p14="http://schemas.microsoft.com/office/powerpoint/2010/main" val="27433982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http://tbb.bio.uu.nl/BDA/2017/20170214_phylogenetic_trees.pdf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http://epidemic.bio.ed.ac.uk/how_to_read_a_phylogeny &lt;- Dead link, maybe it will come back one day?</a:t>
            </a:r>
          </a:p>
        </p:txBody>
      </p:sp>
      <p:sp>
        <p:nvSpPr>
          <p:cNvPr id="4" name="Slide Number Placeholder 3"/>
          <p:cNvSpPr>
            <a:spLocks noGrp="1"/>
          </p:cNvSpPr>
          <p:nvPr>
            <p:ph type="sldNum" sz="quarter" idx="5"/>
          </p:nvPr>
        </p:nvSpPr>
        <p:spPr/>
        <p:txBody>
          <a:bodyPr/>
          <a:lstStyle/>
          <a:p>
            <a:fld id="{C92F8805-1E0F-4FDE-B5A9-3EB949D3E935}" type="slidenum">
              <a:rPr lang="en-CA" smtClean="0"/>
              <a:t>12</a:t>
            </a:fld>
            <a:endParaRPr lang="en-CA"/>
          </a:p>
        </p:txBody>
      </p:sp>
    </p:spTree>
    <p:extLst>
      <p:ext uri="{BB962C8B-B14F-4D97-AF65-F5344CB8AC3E}">
        <p14:creationId xmlns:p14="http://schemas.microsoft.com/office/powerpoint/2010/main" val="3253263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http://tbb.bio.uu.nl/BDA/2017/20170214_phylogenetic_trees.pdf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http://cabbagesofdoom.blogspot.com/2012/06/how-to-root-phylogenetic-tree.html</a:t>
            </a:r>
          </a:p>
        </p:txBody>
      </p:sp>
      <p:sp>
        <p:nvSpPr>
          <p:cNvPr id="4" name="Slide Number Placeholder 3"/>
          <p:cNvSpPr>
            <a:spLocks noGrp="1"/>
          </p:cNvSpPr>
          <p:nvPr>
            <p:ph type="sldNum" sz="quarter" idx="5"/>
          </p:nvPr>
        </p:nvSpPr>
        <p:spPr/>
        <p:txBody>
          <a:bodyPr/>
          <a:lstStyle/>
          <a:p>
            <a:fld id="{C92F8805-1E0F-4FDE-B5A9-3EB949D3E935}" type="slidenum">
              <a:rPr lang="en-CA" smtClean="0"/>
              <a:t>13</a:t>
            </a:fld>
            <a:endParaRPr lang="en-CA"/>
          </a:p>
        </p:txBody>
      </p:sp>
    </p:spTree>
    <p:extLst>
      <p:ext uri="{BB962C8B-B14F-4D97-AF65-F5344CB8AC3E}">
        <p14:creationId xmlns:p14="http://schemas.microsoft.com/office/powerpoint/2010/main" val="1583155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2EEC75-EDAE-4E38-B2CD-B5298115F524}"/>
              </a:ext>
            </a:extLst>
          </p:cNvPr>
          <p:cNvSpPr>
            <a:spLocks noGrp="1" noChangeArrowheads="1"/>
          </p:cNvSpPr>
          <p:nvPr>
            <p:ph type="sldNum" sz="quarter" idx="5"/>
          </p:nvPr>
        </p:nvSpPr>
        <p:spPr>
          <a:ln/>
        </p:spPr>
        <p:txBody>
          <a:bodyPr/>
          <a:lstStyle/>
          <a:p>
            <a:fld id="{15D12042-CE54-E84E-8524-EBB76D84B39B}" type="slidenum">
              <a:rPr lang="en-US" altLang="en-US"/>
              <a:pPr/>
              <a:t>14</a:t>
            </a:fld>
            <a:endParaRPr lang="en-US" altLang="en-US"/>
          </a:p>
        </p:txBody>
      </p:sp>
      <p:sp>
        <p:nvSpPr>
          <p:cNvPr id="95234" name="Rectangle 2">
            <a:extLst>
              <a:ext uri="{FF2B5EF4-FFF2-40B4-BE49-F238E27FC236}">
                <a16:creationId xmlns:a16="http://schemas.microsoft.com/office/drawing/2014/main" id="{B6255699-2A87-0638-82D5-49E35C0724F7}"/>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6E5504E1-AC79-43B3-95D4-EA4A060D2E66}"/>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07745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93E0256-3BB7-C957-83F3-F82834FC1C86}"/>
              </a:ext>
            </a:extLst>
          </p:cNvPr>
          <p:cNvSpPr>
            <a:spLocks noGrp="1" noChangeArrowheads="1"/>
          </p:cNvSpPr>
          <p:nvPr>
            <p:ph type="sldNum" sz="quarter" idx="5"/>
          </p:nvPr>
        </p:nvSpPr>
        <p:spPr>
          <a:ln/>
        </p:spPr>
        <p:txBody>
          <a:bodyPr/>
          <a:lstStyle/>
          <a:p>
            <a:fld id="{A1F14AEC-2D73-6F48-A7DF-371922CB71BC}" type="slidenum">
              <a:rPr lang="en-US" altLang="en-US"/>
              <a:pPr/>
              <a:t>31</a:t>
            </a:fld>
            <a:endParaRPr lang="en-US" altLang="en-US"/>
          </a:p>
        </p:txBody>
      </p:sp>
      <p:sp>
        <p:nvSpPr>
          <p:cNvPr id="87042" name="Rectangle 2">
            <a:extLst>
              <a:ext uri="{FF2B5EF4-FFF2-40B4-BE49-F238E27FC236}">
                <a16:creationId xmlns:a16="http://schemas.microsoft.com/office/drawing/2014/main" id="{0C0BECEE-DB45-B807-3E5D-22E74700D4B7}"/>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D0AF9EA3-4090-6284-D39D-0AE6990855A3}"/>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46422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http://tbb.bio.uu.nl/BDA/2017/20170214_phylogenetic_trees.pdf</a:t>
            </a:r>
          </a:p>
        </p:txBody>
      </p:sp>
      <p:sp>
        <p:nvSpPr>
          <p:cNvPr id="4" name="Slide Number Placeholder 3"/>
          <p:cNvSpPr>
            <a:spLocks noGrp="1"/>
          </p:cNvSpPr>
          <p:nvPr>
            <p:ph type="sldNum" sz="quarter" idx="5"/>
          </p:nvPr>
        </p:nvSpPr>
        <p:spPr/>
        <p:txBody>
          <a:bodyPr/>
          <a:lstStyle/>
          <a:p>
            <a:fld id="{C92F8805-1E0F-4FDE-B5A9-3EB949D3E935}" type="slidenum">
              <a:rPr lang="en-CA" smtClean="0"/>
              <a:t>33</a:t>
            </a:fld>
            <a:endParaRPr lang="en-CA"/>
          </a:p>
        </p:txBody>
      </p:sp>
    </p:spTree>
    <p:extLst>
      <p:ext uri="{BB962C8B-B14F-4D97-AF65-F5344CB8AC3E}">
        <p14:creationId xmlns:p14="http://schemas.microsoft.com/office/powerpoint/2010/main" val="215610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http://tbb.bio.uu.nl/BDA/2017/20170214_phylogenetic_trees.pdf</a:t>
            </a:r>
          </a:p>
        </p:txBody>
      </p:sp>
      <p:sp>
        <p:nvSpPr>
          <p:cNvPr id="4" name="Slide Number Placeholder 3"/>
          <p:cNvSpPr>
            <a:spLocks noGrp="1"/>
          </p:cNvSpPr>
          <p:nvPr>
            <p:ph type="sldNum" sz="quarter" idx="5"/>
          </p:nvPr>
        </p:nvSpPr>
        <p:spPr/>
        <p:txBody>
          <a:bodyPr/>
          <a:lstStyle/>
          <a:p>
            <a:fld id="{C92F8805-1E0F-4FDE-B5A9-3EB949D3E935}" type="slidenum">
              <a:rPr lang="en-CA" smtClean="0"/>
              <a:t>34</a:t>
            </a:fld>
            <a:endParaRPr lang="en-CA"/>
          </a:p>
        </p:txBody>
      </p:sp>
    </p:spTree>
    <p:extLst>
      <p:ext uri="{BB962C8B-B14F-4D97-AF65-F5344CB8AC3E}">
        <p14:creationId xmlns:p14="http://schemas.microsoft.com/office/powerpoint/2010/main" val="275703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35</a:t>
            </a:fld>
            <a:endParaRPr lang="en-CA"/>
          </a:p>
        </p:txBody>
      </p:sp>
    </p:spTree>
    <p:extLst>
      <p:ext uri="{BB962C8B-B14F-4D97-AF65-F5344CB8AC3E}">
        <p14:creationId xmlns:p14="http://schemas.microsoft.com/office/powerpoint/2010/main" val="142171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53</a:t>
            </a:fld>
            <a:endParaRPr lang="en-CA"/>
          </a:p>
        </p:txBody>
      </p:sp>
    </p:spTree>
    <p:extLst>
      <p:ext uri="{BB962C8B-B14F-4D97-AF65-F5344CB8AC3E}">
        <p14:creationId xmlns:p14="http://schemas.microsoft.com/office/powerpoint/2010/main" val="42343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Initial sequencing and comparative analysis of the mouse genome</a:t>
            </a:r>
          </a:p>
        </p:txBody>
      </p:sp>
      <p:sp>
        <p:nvSpPr>
          <p:cNvPr id="4" name="Slide Number Placeholder 3"/>
          <p:cNvSpPr>
            <a:spLocks noGrp="1"/>
          </p:cNvSpPr>
          <p:nvPr>
            <p:ph type="sldNum" sz="quarter" idx="5"/>
          </p:nvPr>
        </p:nvSpPr>
        <p:spPr/>
        <p:txBody>
          <a:bodyPr/>
          <a:lstStyle/>
          <a:p>
            <a:fld id="{C92F8805-1E0F-4FDE-B5A9-3EB949D3E935}" type="slidenum">
              <a:rPr lang="en-CA" smtClean="0"/>
              <a:t>2</a:t>
            </a:fld>
            <a:endParaRPr lang="en-CA"/>
          </a:p>
        </p:txBody>
      </p:sp>
    </p:spTree>
    <p:extLst>
      <p:ext uri="{BB962C8B-B14F-4D97-AF65-F5344CB8AC3E}">
        <p14:creationId xmlns:p14="http://schemas.microsoft.com/office/powerpoint/2010/main" val="3124937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54</a:t>
            </a:fld>
            <a:endParaRPr lang="en-CA"/>
          </a:p>
        </p:txBody>
      </p:sp>
    </p:spTree>
    <p:extLst>
      <p:ext uri="{BB962C8B-B14F-4D97-AF65-F5344CB8AC3E}">
        <p14:creationId xmlns:p14="http://schemas.microsoft.com/office/powerpoint/2010/main" val="3537785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55</a:t>
            </a:fld>
            <a:endParaRPr lang="en-CA"/>
          </a:p>
        </p:txBody>
      </p:sp>
    </p:spTree>
    <p:extLst>
      <p:ext uri="{BB962C8B-B14F-4D97-AF65-F5344CB8AC3E}">
        <p14:creationId xmlns:p14="http://schemas.microsoft.com/office/powerpoint/2010/main" val="325618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56</a:t>
            </a:fld>
            <a:endParaRPr lang="en-CA"/>
          </a:p>
        </p:txBody>
      </p:sp>
    </p:spTree>
    <p:extLst>
      <p:ext uri="{BB962C8B-B14F-4D97-AF65-F5344CB8AC3E}">
        <p14:creationId xmlns:p14="http://schemas.microsoft.com/office/powerpoint/2010/main" val="3548396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57</a:t>
            </a:fld>
            <a:endParaRPr lang="en-CA"/>
          </a:p>
        </p:txBody>
      </p:sp>
    </p:spTree>
    <p:extLst>
      <p:ext uri="{BB962C8B-B14F-4D97-AF65-F5344CB8AC3E}">
        <p14:creationId xmlns:p14="http://schemas.microsoft.com/office/powerpoint/2010/main" val="27525524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Linkage Mapping with polymorphic DNA markers — a tool for finding genes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58</a:t>
            </a:fld>
            <a:endParaRPr lang="en-CA"/>
          </a:p>
        </p:txBody>
      </p:sp>
    </p:spTree>
    <p:extLst>
      <p:ext uri="{BB962C8B-B14F-4D97-AF65-F5344CB8AC3E}">
        <p14:creationId xmlns:p14="http://schemas.microsoft.com/office/powerpoint/2010/main" val="6598545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Linkage Mapping with polymorphic DNA markers — a tool for finding genes</a:t>
            </a:r>
          </a:p>
          <a:p>
            <a:r>
              <a:rPr lang="en-US" sz="1200" b="1" i="0" kern="1200" dirty="0">
                <a:solidFill>
                  <a:schemeClr val="tx1"/>
                </a:solidFill>
                <a:effectLst/>
                <a:latin typeface="+mn-lt"/>
                <a:ea typeface="+mn-ea"/>
                <a:cs typeface="+mn-cs"/>
              </a:rPr>
              <a:t>Chapter 11: Genome-Wide Association Studies - https://journals.plos.org/ploscompbiol/article?id=10.1371/journal.pcbi.1002822</a:t>
            </a:r>
          </a:p>
          <a:p>
            <a:br>
              <a:rPr lang="en-US" sz="1200" b="0" i="0" kern="1200" dirty="0">
                <a:solidFill>
                  <a:schemeClr val="tx1"/>
                </a:solidFill>
                <a:effectLst/>
                <a:latin typeface="+mn-lt"/>
                <a:ea typeface="+mn-ea"/>
                <a:cs typeface="+mn-cs"/>
              </a:rPr>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59</a:t>
            </a:fld>
            <a:endParaRPr lang="en-CA"/>
          </a:p>
        </p:txBody>
      </p:sp>
    </p:spTree>
    <p:extLst>
      <p:ext uri="{BB962C8B-B14F-4D97-AF65-F5344CB8AC3E}">
        <p14:creationId xmlns:p14="http://schemas.microsoft.com/office/powerpoint/2010/main" val="845239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60</a:t>
            </a:fld>
            <a:endParaRPr lang="en-CA"/>
          </a:p>
        </p:txBody>
      </p:sp>
    </p:spTree>
    <p:extLst>
      <p:ext uri="{BB962C8B-B14F-4D97-AF65-F5344CB8AC3E}">
        <p14:creationId xmlns:p14="http://schemas.microsoft.com/office/powerpoint/2010/main" val="1092977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61</a:t>
            </a:fld>
            <a:endParaRPr lang="en-CA"/>
          </a:p>
        </p:txBody>
      </p:sp>
    </p:spTree>
    <p:extLst>
      <p:ext uri="{BB962C8B-B14F-4D97-AF65-F5344CB8AC3E}">
        <p14:creationId xmlns:p14="http://schemas.microsoft.com/office/powerpoint/2010/main" val="3923284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reference for human genetic variation</a:t>
            </a:r>
          </a:p>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62</a:t>
            </a:fld>
            <a:endParaRPr lang="en-CA"/>
          </a:p>
        </p:txBody>
      </p:sp>
    </p:spTree>
    <p:extLst>
      <p:ext uri="{BB962C8B-B14F-4D97-AF65-F5344CB8AC3E}">
        <p14:creationId xmlns:p14="http://schemas.microsoft.com/office/powerpoint/2010/main" val="726160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Chapter 11: Genome-Wide Association Studies - https://journals.plos.org/ploscompbiol/article?id=10.1371/journal.pcbi.1002822</a:t>
            </a:r>
          </a:p>
          <a:p>
            <a:r>
              <a:rPr lang="en-US" sz="1200" b="1" i="0" kern="1200" dirty="0">
                <a:solidFill>
                  <a:schemeClr val="tx1"/>
                </a:solidFill>
                <a:effectLst/>
                <a:latin typeface="+mn-lt"/>
                <a:ea typeface="+mn-ea"/>
                <a:cs typeface="+mn-cs"/>
              </a:rPr>
              <a:t>Genome-wide association studies for common diseases and complex traits</a:t>
            </a:r>
          </a:p>
        </p:txBody>
      </p:sp>
      <p:sp>
        <p:nvSpPr>
          <p:cNvPr id="4" name="Slide Number Placeholder 3"/>
          <p:cNvSpPr>
            <a:spLocks noGrp="1"/>
          </p:cNvSpPr>
          <p:nvPr>
            <p:ph type="sldNum" sz="quarter" idx="5"/>
          </p:nvPr>
        </p:nvSpPr>
        <p:spPr/>
        <p:txBody>
          <a:bodyPr/>
          <a:lstStyle/>
          <a:p>
            <a:fld id="{C92F8805-1E0F-4FDE-B5A9-3EB949D3E935}" type="slidenum">
              <a:rPr lang="en-CA" smtClean="0"/>
              <a:t>63</a:t>
            </a:fld>
            <a:endParaRPr lang="en-CA"/>
          </a:p>
        </p:txBody>
      </p:sp>
    </p:spTree>
    <p:extLst>
      <p:ext uri="{BB962C8B-B14F-4D97-AF65-F5344CB8AC3E}">
        <p14:creationId xmlns:p14="http://schemas.microsoft.com/office/powerpoint/2010/main" val="373414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a:t>
            </a:fld>
            <a:endParaRPr lang="en-CA"/>
          </a:p>
        </p:txBody>
      </p:sp>
    </p:spTree>
    <p:extLst>
      <p:ext uri="{BB962C8B-B14F-4D97-AF65-F5344CB8AC3E}">
        <p14:creationId xmlns:p14="http://schemas.microsoft.com/office/powerpoint/2010/main" val="35483962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Diagnostic criteria for multiple sclerosis: 2005 revisions to the “McDonald Criteria”</a:t>
            </a:r>
          </a:p>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64</a:t>
            </a:fld>
            <a:endParaRPr lang="en-CA"/>
          </a:p>
        </p:txBody>
      </p:sp>
    </p:spTree>
    <p:extLst>
      <p:ext uri="{BB962C8B-B14F-4D97-AF65-F5344CB8AC3E}">
        <p14:creationId xmlns:p14="http://schemas.microsoft.com/office/powerpoint/2010/main" val="6316207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65</a:t>
            </a:fld>
            <a:endParaRPr lang="en-CA"/>
          </a:p>
        </p:txBody>
      </p:sp>
    </p:spTree>
    <p:extLst>
      <p:ext uri="{BB962C8B-B14F-4D97-AF65-F5344CB8AC3E}">
        <p14:creationId xmlns:p14="http://schemas.microsoft.com/office/powerpoint/2010/main" val="3548396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66</a:t>
            </a:fld>
            <a:endParaRPr lang="en-CA"/>
          </a:p>
        </p:txBody>
      </p:sp>
    </p:spTree>
    <p:extLst>
      <p:ext uri="{BB962C8B-B14F-4D97-AF65-F5344CB8AC3E}">
        <p14:creationId xmlns:p14="http://schemas.microsoft.com/office/powerpoint/2010/main" val="65588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67</a:t>
            </a:fld>
            <a:endParaRPr lang="en-CA"/>
          </a:p>
        </p:txBody>
      </p:sp>
    </p:spTree>
    <p:extLst>
      <p:ext uri="{BB962C8B-B14F-4D97-AF65-F5344CB8AC3E}">
        <p14:creationId xmlns:p14="http://schemas.microsoft.com/office/powerpoint/2010/main" val="4229605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Genome-Wide Association Studies in Inflammatory Bowel Disease - Richard H. </a:t>
            </a:r>
            <a:r>
              <a:rPr lang="en-US" sz="1200" b="1" i="0" kern="1200" dirty="0" err="1">
                <a:solidFill>
                  <a:schemeClr val="tx1"/>
                </a:solidFill>
                <a:effectLst/>
                <a:latin typeface="+mn-lt"/>
                <a:ea typeface="+mn-ea"/>
                <a:cs typeface="+mn-cs"/>
              </a:rPr>
              <a:t>Duerr</a:t>
            </a:r>
            <a:r>
              <a:rPr lang="en-US" sz="1200" b="1" i="0" kern="1200" dirty="0">
                <a:solidFill>
                  <a:schemeClr val="tx1"/>
                </a:solidFill>
                <a:effectLst/>
                <a:latin typeface="+mn-lt"/>
                <a:ea typeface="+mn-ea"/>
                <a:cs typeface="+mn-cs"/>
              </a:rPr>
              <a:t>, M.D.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68</a:t>
            </a:fld>
            <a:endParaRPr lang="en-CA"/>
          </a:p>
        </p:txBody>
      </p:sp>
    </p:spTree>
    <p:extLst>
      <p:ext uri="{BB962C8B-B14F-4D97-AF65-F5344CB8AC3E}">
        <p14:creationId xmlns:p14="http://schemas.microsoft.com/office/powerpoint/2010/main" val="2921779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Genome-wide association defines more than thirty distinct susceptibility loci for Crohn's disease</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Genotype imputation for genome-wide association studies</a:t>
            </a:r>
          </a:p>
        </p:txBody>
      </p:sp>
      <p:sp>
        <p:nvSpPr>
          <p:cNvPr id="4" name="Slide Number Placeholder 3"/>
          <p:cNvSpPr>
            <a:spLocks noGrp="1"/>
          </p:cNvSpPr>
          <p:nvPr>
            <p:ph type="sldNum" sz="quarter" idx="5"/>
          </p:nvPr>
        </p:nvSpPr>
        <p:spPr/>
        <p:txBody>
          <a:bodyPr/>
          <a:lstStyle/>
          <a:p>
            <a:fld id="{C92F8805-1E0F-4FDE-B5A9-3EB949D3E935}" type="slidenum">
              <a:rPr lang="en-CA" smtClean="0"/>
              <a:t>69</a:t>
            </a:fld>
            <a:endParaRPr lang="en-CA"/>
          </a:p>
        </p:txBody>
      </p:sp>
    </p:spTree>
    <p:extLst>
      <p:ext uri="{BB962C8B-B14F-4D97-AF65-F5344CB8AC3E}">
        <p14:creationId xmlns:p14="http://schemas.microsoft.com/office/powerpoint/2010/main" val="1272244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https://mit6874.github.io/</a:t>
            </a:r>
          </a:p>
        </p:txBody>
      </p:sp>
      <p:sp>
        <p:nvSpPr>
          <p:cNvPr id="4" name="Slide Number Placeholder 3"/>
          <p:cNvSpPr>
            <a:spLocks noGrp="1"/>
          </p:cNvSpPr>
          <p:nvPr>
            <p:ph type="sldNum" sz="quarter" idx="5"/>
          </p:nvPr>
        </p:nvSpPr>
        <p:spPr/>
        <p:txBody>
          <a:bodyPr/>
          <a:lstStyle/>
          <a:p>
            <a:fld id="{C92F8805-1E0F-4FDE-B5A9-3EB949D3E935}" type="slidenum">
              <a:rPr lang="en-CA" smtClean="0"/>
              <a:t>70</a:t>
            </a:fld>
            <a:endParaRPr lang="en-CA"/>
          </a:p>
        </p:txBody>
      </p:sp>
    </p:spTree>
    <p:extLst>
      <p:ext uri="{BB962C8B-B14F-4D97-AF65-F5344CB8AC3E}">
        <p14:creationId xmlns:p14="http://schemas.microsoft.com/office/powerpoint/2010/main" val="253774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10 Years of GWAS Discovery: Biology, Function, and Translation</a:t>
            </a:r>
          </a:p>
        </p:txBody>
      </p:sp>
      <p:sp>
        <p:nvSpPr>
          <p:cNvPr id="4" name="Slide Number Placeholder 3"/>
          <p:cNvSpPr>
            <a:spLocks noGrp="1"/>
          </p:cNvSpPr>
          <p:nvPr>
            <p:ph type="sldNum" sz="quarter" idx="5"/>
          </p:nvPr>
        </p:nvSpPr>
        <p:spPr/>
        <p:txBody>
          <a:bodyPr/>
          <a:lstStyle/>
          <a:p>
            <a:fld id="{C92F8805-1E0F-4FDE-B5A9-3EB949D3E935}" type="slidenum">
              <a:rPr lang="en-CA" smtClean="0"/>
              <a:t>71</a:t>
            </a:fld>
            <a:endParaRPr lang="en-CA"/>
          </a:p>
        </p:txBody>
      </p:sp>
    </p:spTree>
    <p:extLst>
      <p:ext uri="{BB962C8B-B14F-4D97-AF65-F5344CB8AC3E}">
        <p14:creationId xmlns:p14="http://schemas.microsoft.com/office/powerpoint/2010/main" val="2239612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The personal and clinical utility of polygenic risk scores</a:t>
            </a:r>
          </a:p>
        </p:txBody>
      </p:sp>
      <p:sp>
        <p:nvSpPr>
          <p:cNvPr id="4" name="Slide Number Placeholder 3"/>
          <p:cNvSpPr>
            <a:spLocks noGrp="1"/>
          </p:cNvSpPr>
          <p:nvPr>
            <p:ph type="sldNum" sz="quarter" idx="5"/>
          </p:nvPr>
        </p:nvSpPr>
        <p:spPr/>
        <p:txBody>
          <a:bodyPr/>
          <a:lstStyle/>
          <a:p>
            <a:fld id="{C92F8805-1E0F-4FDE-B5A9-3EB949D3E935}" type="slidenum">
              <a:rPr lang="en-CA" smtClean="0"/>
              <a:t>72</a:t>
            </a:fld>
            <a:endParaRPr lang="en-CA"/>
          </a:p>
        </p:txBody>
      </p:sp>
    </p:spTree>
    <p:extLst>
      <p:ext uri="{BB962C8B-B14F-4D97-AF65-F5344CB8AC3E}">
        <p14:creationId xmlns:p14="http://schemas.microsoft.com/office/powerpoint/2010/main" val="3846819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73</a:t>
            </a:fld>
            <a:endParaRPr lang="en-CA"/>
          </a:p>
        </p:txBody>
      </p:sp>
    </p:spTree>
    <p:extLst>
      <p:ext uri="{BB962C8B-B14F-4D97-AF65-F5344CB8AC3E}">
        <p14:creationId xmlns:p14="http://schemas.microsoft.com/office/powerpoint/2010/main" val="845174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a:t>
            </a:fld>
            <a:endParaRPr lang="en-CA"/>
          </a:p>
        </p:txBody>
      </p:sp>
    </p:spTree>
    <p:extLst>
      <p:ext uri="{BB962C8B-B14F-4D97-AF65-F5344CB8AC3E}">
        <p14:creationId xmlns:p14="http://schemas.microsoft.com/office/powerpoint/2010/main" val="27433982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Large-scale GWAS reveals insights into the genetic architecture of same-sex sexual behavior</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74</a:t>
            </a:fld>
            <a:endParaRPr lang="en-CA"/>
          </a:p>
        </p:txBody>
      </p:sp>
    </p:spTree>
    <p:extLst>
      <p:ext uri="{BB962C8B-B14F-4D97-AF65-F5344CB8AC3E}">
        <p14:creationId xmlns:p14="http://schemas.microsoft.com/office/powerpoint/2010/main" val="694794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Genome studies must account for history</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75</a:t>
            </a:fld>
            <a:endParaRPr lang="en-CA"/>
          </a:p>
        </p:txBody>
      </p:sp>
    </p:spTree>
    <p:extLst>
      <p:ext uri="{BB962C8B-B14F-4D97-AF65-F5344CB8AC3E}">
        <p14:creationId xmlns:p14="http://schemas.microsoft.com/office/powerpoint/2010/main" val="3234594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Arial Black" panose="020B0A04020102020204" pitchFamily="34" charset="0"/>
              </a:rPr>
              <a:t>Gene discovery and polygenic prediction from a 1.1-million-person GWAS of educational attainment</a:t>
            </a:r>
          </a:p>
        </p:txBody>
      </p:sp>
      <p:sp>
        <p:nvSpPr>
          <p:cNvPr id="4" name="Slide Number Placeholder 3"/>
          <p:cNvSpPr>
            <a:spLocks noGrp="1"/>
          </p:cNvSpPr>
          <p:nvPr>
            <p:ph type="sldNum" sz="quarter" idx="5"/>
          </p:nvPr>
        </p:nvSpPr>
        <p:spPr/>
        <p:txBody>
          <a:bodyPr/>
          <a:lstStyle/>
          <a:p>
            <a:fld id="{C92F8805-1E0F-4FDE-B5A9-3EB949D3E935}" type="slidenum">
              <a:rPr lang="en-CA" smtClean="0"/>
              <a:t>76</a:t>
            </a:fld>
            <a:endParaRPr lang="en-CA"/>
          </a:p>
        </p:txBody>
      </p:sp>
    </p:spTree>
    <p:extLst>
      <p:ext uri="{BB962C8B-B14F-4D97-AF65-F5344CB8AC3E}">
        <p14:creationId xmlns:p14="http://schemas.microsoft.com/office/powerpoint/2010/main" val="32345947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Arial Black" panose="020B0A04020102020204" pitchFamily="34" charset="0"/>
              </a:rPr>
              <a:t>Gene discovery and polygenic prediction from a 1.1-million-person GWAS of educational attainment</a:t>
            </a:r>
          </a:p>
        </p:txBody>
      </p:sp>
      <p:sp>
        <p:nvSpPr>
          <p:cNvPr id="4" name="Slide Number Placeholder 3"/>
          <p:cNvSpPr>
            <a:spLocks noGrp="1"/>
          </p:cNvSpPr>
          <p:nvPr>
            <p:ph type="sldNum" sz="quarter" idx="5"/>
          </p:nvPr>
        </p:nvSpPr>
        <p:spPr/>
        <p:txBody>
          <a:bodyPr/>
          <a:lstStyle/>
          <a:p>
            <a:fld id="{C92F8805-1E0F-4FDE-B5A9-3EB949D3E935}" type="slidenum">
              <a:rPr lang="en-CA" smtClean="0"/>
              <a:t>77</a:t>
            </a:fld>
            <a:endParaRPr lang="en-CA"/>
          </a:p>
        </p:txBody>
      </p:sp>
    </p:spTree>
    <p:extLst>
      <p:ext uri="{BB962C8B-B14F-4D97-AF65-F5344CB8AC3E}">
        <p14:creationId xmlns:p14="http://schemas.microsoft.com/office/powerpoint/2010/main" val="3795741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latin typeface="Arial Black" panose="020B0A04020102020204" pitchFamily="34" charset="0"/>
              </a:rPr>
              <a:t>Gene discovery and polygenic prediction from a 1.1-million-person GWAS of educational attainment</a:t>
            </a:r>
          </a:p>
        </p:txBody>
      </p:sp>
      <p:sp>
        <p:nvSpPr>
          <p:cNvPr id="4" name="Slide Number Placeholder 3"/>
          <p:cNvSpPr>
            <a:spLocks noGrp="1"/>
          </p:cNvSpPr>
          <p:nvPr>
            <p:ph type="sldNum" sz="quarter" idx="5"/>
          </p:nvPr>
        </p:nvSpPr>
        <p:spPr/>
        <p:txBody>
          <a:bodyPr/>
          <a:lstStyle/>
          <a:p>
            <a:fld id="{C92F8805-1E0F-4FDE-B5A9-3EB949D3E935}" type="slidenum">
              <a:rPr lang="en-CA" smtClean="0"/>
              <a:t>78</a:t>
            </a:fld>
            <a:endParaRPr lang="en-CA"/>
          </a:p>
        </p:txBody>
      </p:sp>
    </p:spTree>
    <p:extLst>
      <p:ext uri="{BB962C8B-B14F-4D97-AF65-F5344CB8AC3E}">
        <p14:creationId xmlns:p14="http://schemas.microsoft.com/office/powerpoint/2010/main" val="1403332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Paper 10: Five Years of GWAS Discovery</a:t>
            </a:r>
          </a:p>
          <a:p>
            <a:r>
              <a:rPr lang="en-US" sz="1200" b="0" i="0" kern="1200" dirty="0">
                <a:solidFill>
                  <a:schemeClr val="tx1"/>
                </a:solidFill>
                <a:effectLst/>
                <a:latin typeface="+mn-lt"/>
                <a:ea typeface="+mn-ea"/>
                <a:cs typeface="+mn-cs"/>
              </a:rPr>
              <a:t>Paper 11: 10 Years of GWAS Discovery: Biology, Function, and Translation</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79</a:t>
            </a:fld>
            <a:endParaRPr lang="en-CA"/>
          </a:p>
        </p:txBody>
      </p:sp>
    </p:spTree>
    <p:extLst>
      <p:ext uri="{BB962C8B-B14F-4D97-AF65-F5344CB8AC3E}">
        <p14:creationId xmlns:p14="http://schemas.microsoft.com/office/powerpoint/2010/main" val="5010048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Inferring synteny between genome assemblies: a systematic evaluation</a:t>
            </a:r>
          </a:p>
        </p:txBody>
      </p:sp>
      <p:sp>
        <p:nvSpPr>
          <p:cNvPr id="4" name="Slide Number Placeholder 3"/>
          <p:cNvSpPr>
            <a:spLocks noGrp="1"/>
          </p:cNvSpPr>
          <p:nvPr>
            <p:ph type="sldNum" sz="quarter" idx="5"/>
          </p:nvPr>
        </p:nvSpPr>
        <p:spPr/>
        <p:txBody>
          <a:bodyPr/>
          <a:lstStyle/>
          <a:p>
            <a:fld id="{C92F8805-1E0F-4FDE-B5A9-3EB949D3E935}" type="slidenum">
              <a:rPr lang="en-CA" smtClean="0"/>
              <a:t>80</a:t>
            </a:fld>
            <a:endParaRPr lang="en-CA"/>
          </a:p>
        </p:txBody>
      </p:sp>
    </p:spTree>
    <p:extLst>
      <p:ext uri="{BB962C8B-B14F-4D97-AF65-F5344CB8AC3E}">
        <p14:creationId xmlns:p14="http://schemas.microsoft.com/office/powerpoint/2010/main" val="6859083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Inferring synteny between genome assemblies: a systematic evaluation</a:t>
            </a:r>
          </a:p>
        </p:txBody>
      </p:sp>
      <p:sp>
        <p:nvSpPr>
          <p:cNvPr id="4" name="Slide Number Placeholder 3"/>
          <p:cNvSpPr>
            <a:spLocks noGrp="1"/>
          </p:cNvSpPr>
          <p:nvPr>
            <p:ph type="sldNum" sz="quarter" idx="5"/>
          </p:nvPr>
        </p:nvSpPr>
        <p:spPr/>
        <p:txBody>
          <a:bodyPr/>
          <a:lstStyle/>
          <a:p>
            <a:fld id="{C92F8805-1E0F-4FDE-B5A9-3EB949D3E935}" type="slidenum">
              <a:rPr lang="en-CA" smtClean="0"/>
              <a:t>81</a:t>
            </a:fld>
            <a:endParaRPr lang="en-CA"/>
          </a:p>
        </p:txBody>
      </p:sp>
    </p:spTree>
    <p:extLst>
      <p:ext uri="{BB962C8B-B14F-4D97-AF65-F5344CB8AC3E}">
        <p14:creationId xmlns:p14="http://schemas.microsoft.com/office/powerpoint/2010/main" val="27663231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82</a:t>
            </a:fld>
            <a:endParaRPr lang="en-CA"/>
          </a:p>
        </p:txBody>
      </p:sp>
    </p:spTree>
    <p:extLst>
      <p:ext uri="{BB962C8B-B14F-4D97-AF65-F5344CB8AC3E}">
        <p14:creationId xmlns:p14="http://schemas.microsoft.com/office/powerpoint/2010/main" val="3234594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83</a:t>
            </a:fld>
            <a:endParaRPr lang="en-CA"/>
          </a:p>
        </p:txBody>
      </p:sp>
    </p:spTree>
    <p:extLst>
      <p:ext uri="{BB962C8B-B14F-4D97-AF65-F5344CB8AC3E}">
        <p14:creationId xmlns:p14="http://schemas.microsoft.com/office/powerpoint/2010/main" val="215469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FLOWERING LOCUS C in monocots and the tandem origin of angiosperm-specific MADS-box genes</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a:t>
            </a:fld>
            <a:endParaRPr lang="en-CA"/>
          </a:p>
        </p:txBody>
      </p:sp>
    </p:spTree>
    <p:extLst>
      <p:ext uri="{BB962C8B-B14F-4D97-AF65-F5344CB8AC3E}">
        <p14:creationId xmlns:p14="http://schemas.microsoft.com/office/powerpoint/2010/main" val="553142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1" dirty="0">
              <a:latin typeface="Arial Black" panose="020B0A04020102020204" pitchFamily="34" charset="0"/>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84</a:t>
            </a:fld>
            <a:endParaRPr lang="en-CA"/>
          </a:p>
        </p:txBody>
      </p:sp>
    </p:spTree>
    <p:extLst>
      <p:ext uri="{BB962C8B-B14F-4D97-AF65-F5344CB8AC3E}">
        <p14:creationId xmlns:p14="http://schemas.microsoft.com/office/powerpoint/2010/main" val="368834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a:t>
            </a:fld>
            <a:endParaRPr lang="en-CA"/>
          </a:p>
        </p:txBody>
      </p:sp>
    </p:spTree>
    <p:extLst>
      <p:ext uri="{BB962C8B-B14F-4D97-AF65-F5344CB8AC3E}">
        <p14:creationId xmlns:p14="http://schemas.microsoft.com/office/powerpoint/2010/main" val="361279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a:t>
            </a:fld>
            <a:endParaRPr lang="en-CA"/>
          </a:p>
        </p:txBody>
      </p:sp>
    </p:spTree>
    <p:extLst>
      <p:ext uri="{BB962C8B-B14F-4D97-AF65-F5344CB8AC3E}">
        <p14:creationId xmlns:p14="http://schemas.microsoft.com/office/powerpoint/2010/main" val="3673637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Discovery of functional elements in 12 </a:t>
            </a:r>
            <a:r>
              <a:rPr lang="en-US" sz="1200" b="1" i="1" kern="1200" dirty="0">
                <a:solidFill>
                  <a:schemeClr val="tx1"/>
                </a:solidFill>
                <a:effectLst/>
                <a:latin typeface="+mn-lt"/>
                <a:ea typeface="+mn-ea"/>
                <a:cs typeface="+mn-cs"/>
              </a:rPr>
              <a:t>Drosophila</a:t>
            </a:r>
            <a:r>
              <a:rPr lang="en-US" sz="1200" b="1" i="0" kern="1200" dirty="0">
                <a:solidFill>
                  <a:schemeClr val="tx1"/>
                </a:solidFill>
                <a:effectLst/>
                <a:latin typeface="+mn-lt"/>
                <a:ea typeface="+mn-ea"/>
                <a:cs typeface="+mn-cs"/>
              </a:rPr>
              <a:t> genomes using evolutionary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8</a:t>
            </a:fld>
            <a:endParaRPr lang="en-CA"/>
          </a:p>
        </p:txBody>
      </p:sp>
    </p:spTree>
    <p:extLst>
      <p:ext uri="{BB962C8B-B14F-4D97-AF65-F5344CB8AC3E}">
        <p14:creationId xmlns:p14="http://schemas.microsoft.com/office/powerpoint/2010/main" val="1677056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Discovery of functional elements in 12 </a:t>
            </a:r>
            <a:r>
              <a:rPr lang="en-US" sz="1200" b="1" i="1" kern="1200" dirty="0">
                <a:solidFill>
                  <a:schemeClr val="tx1"/>
                </a:solidFill>
                <a:effectLst/>
                <a:latin typeface="+mn-lt"/>
                <a:ea typeface="+mn-ea"/>
                <a:cs typeface="+mn-cs"/>
              </a:rPr>
              <a:t>Drosophila</a:t>
            </a:r>
            <a:r>
              <a:rPr lang="en-US" sz="1200" b="1" i="0" kern="1200" dirty="0">
                <a:solidFill>
                  <a:schemeClr val="tx1"/>
                </a:solidFill>
                <a:effectLst/>
                <a:latin typeface="+mn-lt"/>
                <a:ea typeface="+mn-ea"/>
                <a:cs typeface="+mn-cs"/>
              </a:rPr>
              <a:t> genomes using evolutionary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9</a:t>
            </a:fld>
            <a:endParaRPr lang="en-CA"/>
          </a:p>
        </p:txBody>
      </p:sp>
    </p:spTree>
    <p:extLst>
      <p:ext uri="{BB962C8B-B14F-4D97-AF65-F5344CB8AC3E}">
        <p14:creationId xmlns:p14="http://schemas.microsoft.com/office/powerpoint/2010/main" val="4082868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0D33-706A-4BF3-A46F-0F119F2D0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8750DD-727B-4A1C-A895-D260268B5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1623F92-0E6C-4937-A762-863B3BE3C755}"/>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4CC32159-9EBE-4510-B858-3C624740DD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FEF0FD-7719-4A8F-A5AB-7549870937B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6327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22A2-9D6B-4B2E-B615-367FE98298C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25C9186-ED64-47CB-80F2-FF5F750F4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CC9563-CDF2-4E96-BAA5-61BD1C19F3FB}"/>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0FACF0EA-5ABC-4458-944B-A757D592FE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D5C873-09BE-43B3-BD92-759336C18560}"/>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30337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10C4C-D2B3-46D7-A881-578B8E0FAA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9B23018-7205-49A7-A15D-3EAB6418F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0DD7FB-54A4-4EDB-BD69-7A31F01708E9}"/>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F894EAB6-05FC-4C45-A907-5BC1260256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B9D6B8-125F-4DC4-A5FA-11DDAD48874B}"/>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755860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8E18A-A5F4-60EF-4484-91D65CA10406}"/>
              </a:ext>
            </a:extLst>
          </p:cNvPr>
          <p:cNvSpPr>
            <a:spLocks noGrp="1"/>
          </p:cNvSpPr>
          <p:nvPr>
            <p:ph type="title"/>
          </p:nvPr>
        </p:nvSpPr>
        <p:spPr>
          <a:xfrm>
            <a:off x="914400" y="609600"/>
            <a:ext cx="10363200" cy="1143000"/>
          </a:xfrm>
        </p:spPr>
        <p:txBody>
          <a:bodyPr/>
          <a:lstStyle/>
          <a:p>
            <a:r>
              <a:rPr lang="en-US"/>
              <a:t>Click to edit Master title style</a:t>
            </a:r>
            <a:endParaRPr lang="en-RW"/>
          </a:p>
        </p:txBody>
      </p:sp>
      <p:sp>
        <p:nvSpPr>
          <p:cNvPr id="3" name="Online Image Placeholder 2">
            <a:extLst>
              <a:ext uri="{FF2B5EF4-FFF2-40B4-BE49-F238E27FC236}">
                <a16:creationId xmlns:a16="http://schemas.microsoft.com/office/drawing/2014/main" id="{BE20234F-921A-8774-CF25-F029867CA7F5}"/>
              </a:ext>
            </a:extLst>
          </p:cNvPr>
          <p:cNvSpPr>
            <a:spLocks noGrp="1"/>
          </p:cNvSpPr>
          <p:nvPr>
            <p:ph type="clipArt" sz="half" idx="1"/>
          </p:nvPr>
        </p:nvSpPr>
        <p:spPr>
          <a:xfrm>
            <a:off x="914400" y="1981200"/>
            <a:ext cx="5080000" cy="4114800"/>
          </a:xfrm>
        </p:spPr>
        <p:txBody>
          <a:bodyPr/>
          <a:lstStyle/>
          <a:p>
            <a:endParaRPr lang="en-RW"/>
          </a:p>
        </p:txBody>
      </p:sp>
      <p:sp>
        <p:nvSpPr>
          <p:cNvPr id="4" name="Text Placeholder 3">
            <a:extLst>
              <a:ext uri="{FF2B5EF4-FFF2-40B4-BE49-F238E27FC236}">
                <a16:creationId xmlns:a16="http://schemas.microsoft.com/office/drawing/2014/main" id="{A9C87058-AEB3-CD9B-DF2A-B4D4F8875707}"/>
              </a:ext>
            </a:extLst>
          </p:cNvPr>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RW"/>
          </a:p>
        </p:txBody>
      </p:sp>
      <p:sp>
        <p:nvSpPr>
          <p:cNvPr id="5" name="Date Placeholder 4">
            <a:extLst>
              <a:ext uri="{FF2B5EF4-FFF2-40B4-BE49-F238E27FC236}">
                <a16:creationId xmlns:a16="http://schemas.microsoft.com/office/drawing/2014/main" id="{A49A3838-3AE8-AFFB-F23C-937F5C1A6C31}"/>
              </a:ext>
            </a:extLst>
          </p:cNvPr>
          <p:cNvSpPr>
            <a:spLocks noGrp="1"/>
          </p:cNvSpPr>
          <p:nvPr>
            <p:ph type="dt" sz="half" idx="10"/>
          </p:nvPr>
        </p:nvSpPr>
        <p:spPr>
          <a:xfrm>
            <a:off x="9144000" y="6400800"/>
            <a:ext cx="2540000" cy="45720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933E778-2FFC-4A20-CE50-7A08F573A186}"/>
              </a:ext>
            </a:extLst>
          </p:cNvPr>
          <p:cNvSpPr>
            <a:spLocks noGrp="1"/>
          </p:cNvSpPr>
          <p:nvPr>
            <p:ph type="ftr" sz="quarter" idx="11"/>
          </p:nvPr>
        </p:nvSpPr>
        <p:spPr>
          <a:xfrm>
            <a:off x="4165600" y="6248400"/>
            <a:ext cx="3860800" cy="457200"/>
          </a:xfrm>
        </p:spPr>
        <p:txBody>
          <a:bodyPr/>
          <a:lstStyle>
            <a:lvl1pPr>
              <a:defRPr/>
            </a:lvl1pPr>
          </a:lstStyle>
          <a:p>
            <a:r>
              <a:rPr lang="en-US" altLang="en-US"/>
              <a:t>C-B Stewart, NHGRI lecture, 12/5/00</a:t>
            </a:r>
          </a:p>
        </p:txBody>
      </p:sp>
      <p:sp>
        <p:nvSpPr>
          <p:cNvPr id="7" name="Slide Number Placeholder 6">
            <a:extLst>
              <a:ext uri="{FF2B5EF4-FFF2-40B4-BE49-F238E27FC236}">
                <a16:creationId xmlns:a16="http://schemas.microsoft.com/office/drawing/2014/main" id="{6CC39C1F-F562-E78E-3FDD-A4EC35A6F4B1}"/>
              </a:ext>
            </a:extLst>
          </p:cNvPr>
          <p:cNvSpPr>
            <a:spLocks noGrp="1"/>
          </p:cNvSpPr>
          <p:nvPr>
            <p:ph type="sldNum" sz="quarter" idx="12"/>
          </p:nvPr>
        </p:nvSpPr>
        <p:spPr>
          <a:xfrm>
            <a:off x="1016000" y="6172200"/>
            <a:ext cx="2540000" cy="457200"/>
          </a:xfrm>
        </p:spPr>
        <p:txBody>
          <a:bodyPr/>
          <a:lstStyle>
            <a:lvl1pPr>
              <a:defRPr/>
            </a:lvl1pPr>
          </a:lstStyle>
          <a:p>
            <a:fld id="{87A80BB3-AF33-B545-9B48-46DBBB737EA3}" type="slidenum">
              <a:rPr lang="en-US" altLang="en-US"/>
              <a:pPr/>
              <a:t>‹#›</a:t>
            </a:fld>
            <a:endParaRPr lang="en-US" altLang="en-US"/>
          </a:p>
        </p:txBody>
      </p:sp>
    </p:spTree>
    <p:extLst>
      <p:ext uri="{BB962C8B-B14F-4D97-AF65-F5344CB8AC3E}">
        <p14:creationId xmlns:p14="http://schemas.microsoft.com/office/powerpoint/2010/main" val="515709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9387-28F0-4265-BCA9-FCBA489149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D4D3B6-1379-4158-B9AD-BC210ED73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C912F7-B800-4DD0-805E-349C5FAFCC09}"/>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97A853CE-BA03-4EB7-A8DC-099B4B12D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2F72F4-3469-4927-8F9E-F94F45A786D7}"/>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6866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E2BB-F5A0-44B8-8F2F-2A8DF6744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32EFA1D-F9F8-4BA9-BF93-E0C1BD218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01D7F9-E3CD-4CEB-AEA3-DE90F4D74A1E}"/>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4F8C2C1C-3AF5-4540-8EF5-252C0888D4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2A04AA-C84E-404D-9770-63C77F22EF19}"/>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42344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8B4-0EEF-4986-90FE-C1C7C9877A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8911D7-601D-4ACB-9F9D-287D809D0C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E4F7A9-A87B-4E27-83F2-D64F5E56D4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4566CD7-67B9-402F-BF96-32347B553B20}"/>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6" name="Footer Placeholder 5">
            <a:extLst>
              <a:ext uri="{FF2B5EF4-FFF2-40B4-BE49-F238E27FC236}">
                <a16:creationId xmlns:a16="http://schemas.microsoft.com/office/drawing/2014/main" id="{8E839ED0-E39A-4966-B9A2-DAC6E9FA768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8980C3-0967-459D-B308-838465B3C35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45449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45C9-8E0D-43B9-8CDA-4076B57D088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C4BD89-E0AD-4EBB-AFA4-E32C93E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4CE79-6DD8-436E-B284-8FF023BD87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4677F66-6206-4F0A-AB67-F59F4B89A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68E7-ABC4-4C8D-9FDC-18583A695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5EBE700-9F6D-4A87-A097-CF7A6FFC1834}"/>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8" name="Footer Placeholder 7">
            <a:extLst>
              <a:ext uri="{FF2B5EF4-FFF2-40B4-BE49-F238E27FC236}">
                <a16:creationId xmlns:a16="http://schemas.microsoft.com/office/drawing/2014/main" id="{ADDAD389-2A3F-4939-99A8-2E992AB38E7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F53C8E-F502-4604-B4CF-5A5DA693AA5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78885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B3AC-1A1D-4468-B5B5-227AC33F2A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441D7E7-7EA1-40D4-AAF1-94F1189CB830}"/>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4" name="Footer Placeholder 3">
            <a:extLst>
              <a:ext uri="{FF2B5EF4-FFF2-40B4-BE49-F238E27FC236}">
                <a16:creationId xmlns:a16="http://schemas.microsoft.com/office/drawing/2014/main" id="{20D8DE23-B6C8-4563-ACCC-550F2EBA8A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B9DC499-FC7C-420A-9080-96FDB96301D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25667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E4C03-7F98-49F9-9FCC-2CD3CDF1DD77}"/>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3" name="Footer Placeholder 2">
            <a:extLst>
              <a:ext uri="{FF2B5EF4-FFF2-40B4-BE49-F238E27FC236}">
                <a16:creationId xmlns:a16="http://schemas.microsoft.com/office/drawing/2014/main" id="{490C9BC1-749C-46B7-8D77-2075AE50086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7DAC58F-3347-48D0-8810-0FB177A9E3A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5835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D05-CB45-44B8-96A2-9B8BDD00C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EBF0F6C-BB98-443F-A310-02592B2E2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59267F-41EB-43ED-A885-D489B479C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4A76A-1D2E-4CA5-88D4-224EB87E1E61}"/>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6" name="Footer Placeholder 5">
            <a:extLst>
              <a:ext uri="{FF2B5EF4-FFF2-40B4-BE49-F238E27FC236}">
                <a16:creationId xmlns:a16="http://schemas.microsoft.com/office/drawing/2014/main" id="{673F0257-B8B1-42E2-AC33-1F3DEFED03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F914BD-9DB6-4500-B275-28F501E1EEFD}"/>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56729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9902-6C5F-444D-B62C-E4B710B68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ED121D8-8CBC-4E0E-BEA9-41C3CE972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CA8A94B-296F-4E5F-B37F-1B387A998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45932-F1F3-4257-8794-83A9269E5536}"/>
              </a:ext>
            </a:extLst>
          </p:cNvPr>
          <p:cNvSpPr>
            <a:spLocks noGrp="1"/>
          </p:cNvSpPr>
          <p:nvPr>
            <p:ph type="dt" sz="half" idx="10"/>
          </p:nvPr>
        </p:nvSpPr>
        <p:spPr/>
        <p:txBody>
          <a:bodyPr/>
          <a:lstStyle/>
          <a:p>
            <a:fld id="{B4795F8A-4C4E-4ADB-9D5A-7B5CB5C58CC8}" type="datetimeFigureOut">
              <a:rPr lang="en-CA" smtClean="0"/>
              <a:t>2024-07-20</a:t>
            </a:fld>
            <a:endParaRPr lang="en-CA"/>
          </a:p>
        </p:txBody>
      </p:sp>
      <p:sp>
        <p:nvSpPr>
          <p:cNvPr id="6" name="Footer Placeholder 5">
            <a:extLst>
              <a:ext uri="{FF2B5EF4-FFF2-40B4-BE49-F238E27FC236}">
                <a16:creationId xmlns:a16="http://schemas.microsoft.com/office/drawing/2014/main" id="{6FC95358-4144-4BA9-847B-9622B8105F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74A1963-09DF-45CA-A1A9-16F8D5F1396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16641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41C94-057C-4A10-996B-450835657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99D05E-A4CF-4EF3-BAB4-4FC2082BB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DDB1F7-640E-4C1C-9D41-2FB7F77A3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95F8A-4C4E-4ADB-9D5A-7B5CB5C58CC8}" type="datetimeFigureOut">
              <a:rPr lang="en-CA" smtClean="0"/>
              <a:t>2024-07-20</a:t>
            </a:fld>
            <a:endParaRPr lang="en-CA"/>
          </a:p>
        </p:txBody>
      </p:sp>
      <p:sp>
        <p:nvSpPr>
          <p:cNvPr id="5" name="Footer Placeholder 4">
            <a:extLst>
              <a:ext uri="{FF2B5EF4-FFF2-40B4-BE49-F238E27FC236}">
                <a16:creationId xmlns:a16="http://schemas.microsoft.com/office/drawing/2014/main" id="{84D37304-CC69-486D-80BF-1EA7F63A1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4B41342-192C-4FE9-96B3-05C52F701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DB217-28A3-409E-9697-09E3EC9A5977}" type="slidenum">
              <a:rPr lang="en-CA" smtClean="0"/>
              <a:t>‹#›</a:t>
            </a:fld>
            <a:endParaRPr lang="en-CA"/>
          </a:p>
        </p:txBody>
      </p:sp>
    </p:spTree>
    <p:extLst>
      <p:ext uri="{BB962C8B-B14F-4D97-AF65-F5344CB8AC3E}">
        <p14:creationId xmlns:p14="http://schemas.microsoft.com/office/powerpoint/2010/main" val="201881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wm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3.bin"/><Relationship Id="rId1" Type="http://schemas.openxmlformats.org/officeDocument/2006/relationships/slideLayout" Target="../slideLayouts/slideLayout7.xml"/><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5.bin"/><Relationship Id="rId1" Type="http://schemas.openxmlformats.org/officeDocument/2006/relationships/slideLayout" Target="../slideLayouts/slideLayout7.xml"/><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oleObject" Target="../embeddings/oleObject8.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oleObject" Target="../embeddings/oleObject11.bin"/><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12.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audio" Target="../media/audio2.bin"/><Relationship Id="rId2" Type="http://schemas.openxmlformats.org/officeDocument/2006/relationships/audio" Target="../media/audio1.bin"/><Relationship Id="rId1" Type="http://schemas.openxmlformats.org/officeDocument/2006/relationships/slideLayout" Target="../slideLayouts/slideLayout7.xml"/><Relationship Id="rId4" Type="http://schemas.openxmlformats.org/officeDocument/2006/relationships/audio" Target="../media/audio3.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1.gif"/></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gif"/></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9.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jpe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14.png"/><Relationship Id="rId4" Type="http://schemas.openxmlformats.org/officeDocument/2006/relationships/image" Target="../media/image113.jpeg"/></Relationships>
</file>

<file path=ppt/slides/_rels/slide8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Comparative genomics – Gaining biological insights by comparing genomic features, pre-dates NGS</a:t>
            </a:r>
          </a:p>
          <a:p>
            <a:pPr marL="342900" indent="-342900" algn="l">
              <a:buFontTx/>
              <a:buChar char="-"/>
            </a:pPr>
            <a:r>
              <a:rPr lang="en-CA" sz="1800" dirty="0"/>
              <a:t>After we knew the sequence of &gt;1 genome, we compared them!</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Multiple sequence alignment showed that seemingly unrelated viruses share similar genes and genome organization!</a:t>
            </a:r>
          </a:p>
          <a:p>
            <a:pPr marL="342900" indent="-342900" algn="l">
              <a:buFontTx/>
              <a:buChar char="-"/>
            </a:pPr>
            <a:r>
              <a:rPr lang="en-CA" sz="1800" dirty="0"/>
              <a:t>Sequence similarity can imply evolutionary relatedness, common ancestor</a:t>
            </a:r>
          </a:p>
          <a:p>
            <a:pPr marL="342900" indent="-342900" algn="l">
              <a:buFontTx/>
              <a:buChar char="-"/>
            </a:pPr>
            <a:r>
              <a:rPr lang="en-CA" sz="1800" dirty="0"/>
              <a:t>Evolutionary theory is the foundation of comparative genomics</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112BD836-2A98-426F-B7A3-4FDE14162C63}"/>
              </a:ext>
            </a:extLst>
          </p:cNvPr>
          <p:cNvPicPr>
            <a:picLocks noChangeAspect="1"/>
          </p:cNvPicPr>
          <p:nvPr/>
        </p:nvPicPr>
        <p:blipFill>
          <a:blip r:embed="rId3"/>
          <a:stretch>
            <a:fillRect/>
          </a:stretch>
        </p:blipFill>
        <p:spPr>
          <a:xfrm>
            <a:off x="3629208" y="2991106"/>
            <a:ext cx="4933584" cy="2269337"/>
          </a:xfrm>
          <a:prstGeom prst="rect">
            <a:avLst/>
          </a:prstGeom>
        </p:spPr>
      </p:pic>
      <p:pic>
        <p:nvPicPr>
          <p:cNvPr id="8" name="Picture 7">
            <a:extLst>
              <a:ext uri="{FF2B5EF4-FFF2-40B4-BE49-F238E27FC236}">
                <a16:creationId xmlns:a16="http://schemas.microsoft.com/office/drawing/2014/main" id="{5198B59F-B3D1-4667-A1C1-26741680B50A}"/>
              </a:ext>
            </a:extLst>
          </p:cNvPr>
          <p:cNvPicPr>
            <a:picLocks noChangeAspect="1"/>
          </p:cNvPicPr>
          <p:nvPr/>
        </p:nvPicPr>
        <p:blipFill>
          <a:blip r:embed="rId4"/>
          <a:stretch>
            <a:fillRect/>
          </a:stretch>
        </p:blipFill>
        <p:spPr>
          <a:xfrm>
            <a:off x="3726777" y="1736087"/>
            <a:ext cx="4738449" cy="1209499"/>
          </a:xfrm>
          <a:prstGeom prst="rect">
            <a:avLst/>
          </a:prstGeom>
        </p:spPr>
      </p:pic>
    </p:spTree>
    <p:extLst>
      <p:ext uri="{BB962C8B-B14F-4D97-AF65-F5344CB8AC3E}">
        <p14:creationId xmlns:p14="http://schemas.microsoft.com/office/powerpoint/2010/main" val="1740128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New exons found based on evolutionary signatures! Rejected predicted exons</a:t>
            </a:r>
          </a:p>
          <a:p>
            <a:pPr marL="342900" indent="-342900" algn="l">
              <a:buFontTx/>
              <a:buChar char="-"/>
            </a:pPr>
            <a:r>
              <a:rPr lang="en-US" sz="1800" dirty="0"/>
              <a:t>Evidence of translation read through, frame shift </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8C24F037-486A-495A-9E97-7C2BB6465430}"/>
              </a:ext>
            </a:extLst>
          </p:cNvPr>
          <p:cNvPicPr>
            <a:picLocks noChangeAspect="1"/>
          </p:cNvPicPr>
          <p:nvPr/>
        </p:nvPicPr>
        <p:blipFill>
          <a:blip r:embed="rId3"/>
          <a:stretch>
            <a:fillRect/>
          </a:stretch>
        </p:blipFill>
        <p:spPr>
          <a:xfrm>
            <a:off x="1523998" y="1626417"/>
            <a:ext cx="9144000" cy="4945154"/>
          </a:xfrm>
          <a:prstGeom prst="rect">
            <a:avLst/>
          </a:prstGeom>
        </p:spPr>
      </p:pic>
    </p:spTree>
    <p:extLst>
      <p:ext uri="{BB962C8B-B14F-4D97-AF65-F5344CB8AC3E}">
        <p14:creationId xmlns:p14="http://schemas.microsoft.com/office/powerpoint/2010/main" val="2312192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b="1" dirty="0">
                <a:solidFill>
                  <a:srgbClr val="C00000"/>
                </a:solidFill>
              </a:rPr>
              <a:t>Phylogenetics -&gt; </a:t>
            </a:r>
            <a:r>
              <a:rPr lang="en-CA" sz="1800" dirty="0"/>
              <a:t>Studying evolutionary history and relationships between and within species, genes </a:t>
            </a:r>
            <a:r>
              <a:rPr lang="en-CA" sz="1800" dirty="0" err="1"/>
              <a:t>etc</a:t>
            </a:r>
            <a:endParaRPr lang="en-CA" sz="1800" dirty="0"/>
          </a:p>
          <a:p>
            <a:pPr marL="342900" indent="-342900" algn="l">
              <a:buFontTx/>
              <a:buChar char="-"/>
            </a:pPr>
            <a:r>
              <a:rPr lang="en-CA" sz="1800" dirty="0"/>
              <a:t>How did organisms evolve over time?</a:t>
            </a:r>
          </a:p>
          <a:p>
            <a:pPr marL="342900" indent="-342900" algn="l">
              <a:buFontTx/>
              <a:buChar char="-"/>
            </a:pPr>
            <a:r>
              <a:rPr lang="en-CA" sz="1800" dirty="0"/>
              <a:t>Where does a newly discovered organism fit? -&gt; Classification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Can be useful for tracing food contamination, spread of infectious diseases -&gt; HIV, </a:t>
            </a:r>
            <a:r>
              <a:rPr lang="en-CA" sz="1800" dirty="0" err="1"/>
              <a:t>Covid</a:t>
            </a:r>
            <a:endParaRPr lang="en-CA" sz="1800" dirty="0"/>
          </a:p>
          <a:p>
            <a:pPr algn="l"/>
            <a:endParaRPr lang="en-CA" sz="1800" dirty="0"/>
          </a:p>
        </p:txBody>
      </p:sp>
      <p:pic>
        <p:nvPicPr>
          <p:cNvPr id="1028" name="Picture 4">
            <a:extLst>
              <a:ext uri="{FF2B5EF4-FFF2-40B4-BE49-F238E27FC236}">
                <a16:creationId xmlns:a16="http://schemas.microsoft.com/office/drawing/2014/main" id="{5777F7C1-A806-44DE-95FE-AFDE7A064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104" y="2265212"/>
            <a:ext cx="3162019" cy="3129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F9F9FD-5129-4B61-9B9E-914BFFC9DA14}"/>
              </a:ext>
            </a:extLst>
          </p:cNvPr>
          <p:cNvPicPr>
            <a:picLocks noChangeAspect="1"/>
          </p:cNvPicPr>
          <p:nvPr/>
        </p:nvPicPr>
        <p:blipFill>
          <a:blip r:embed="rId4"/>
          <a:stretch>
            <a:fillRect/>
          </a:stretch>
        </p:blipFill>
        <p:spPr>
          <a:xfrm>
            <a:off x="5463918" y="2220436"/>
            <a:ext cx="6201103" cy="3219416"/>
          </a:xfrm>
          <a:prstGeom prst="rect">
            <a:avLst/>
          </a:prstGeom>
        </p:spPr>
      </p:pic>
    </p:spTree>
    <p:extLst>
      <p:ext uri="{BB962C8B-B14F-4D97-AF65-F5344CB8AC3E}">
        <p14:creationId xmlns:p14="http://schemas.microsoft.com/office/powerpoint/2010/main" val="302621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Before we learn how to build phylogenetic trees, how do we actually interpret a phylogenetic tree?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Evolutionary time can be number of substitutions in a sequence</a:t>
            </a:r>
          </a:p>
          <a:p>
            <a:pPr marL="342900" indent="-342900" algn="l">
              <a:buFontTx/>
              <a:buChar char="-"/>
            </a:pPr>
            <a:r>
              <a:rPr lang="en-CA" sz="1800" dirty="0"/>
              <a:t>Can also be real time if times of disease spread are known, carbon dating</a:t>
            </a:r>
          </a:p>
          <a:p>
            <a:pPr algn="l"/>
            <a:endParaRPr lang="en-CA" sz="1800" dirty="0"/>
          </a:p>
        </p:txBody>
      </p:sp>
      <p:graphicFrame>
        <p:nvGraphicFramePr>
          <p:cNvPr id="3" name="Object 2">
            <a:extLst>
              <a:ext uri="{FF2B5EF4-FFF2-40B4-BE49-F238E27FC236}">
                <a16:creationId xmlns:a16="http://schemas.microsoft.com/office/drawing/2014/main" id="{3E58ADC6-891B-432A-B0EA-3FF177DBDC6B}"/>
              </a:ext>
            </a:extLst>
          </p:cNvPr>
          <p:cNvGraphicFramePr>
            <a:graphicFrameLocks noChangeAspect="1"/>
          </p:cNvGraphicFramePr>
          <p:nvPr/>
        </p:nvGraphicFramePr>
        <p:xfrm>
          <a:off x="3177261" y="1242509"/>
          <a:ext cx="5837477" cy="4372982"/>
        </p:xfrm>
        <a:graphic>
          <a:graphicData uri="http://schemas.openxmlformats.org/presentationml/2006/ole">
            <mc:AlternateContent xmlns:mc="http://schemas.openxmlformats.org/markup-compatibility/2006">
              <mc:Choice xmlns:v="urn:schemas-microsoft-com:vml" Requires="v">
                <p:oleObj name="Bitmap Image" r:id="rId3" imgW="10706040" imgH="8020080" progId="Paint.Picture">
                  <p:embed/>
                </p:oleObj>
              </mc:Choice>
              <mc:Fallback>
                <p:oleObj name="Bitmap Image" r:id="rId3" imgW="10706040" imgH="8020080" progId="Paint.Picture">
                  <p:embed/>
                  <p:pic>
                    <p:nvPicPr>
                      <p:cNvPr id="3" name="Object 2">
                        <a:extLst>
                          <a:ext uri="{FF2B5EF4-FFF2-40B4-BE49-F238E27FC236}">
                            <a16:creationId xmlns:a16="http://schemas.microsoft.com/office/drawing/2014/main" id="{3E58ADC6-891B-432A-B0EA-3FF177DBDC6B}"/>
                          </a:ext>
                        </a:extLst>
                      </p:cNvPr>
                      <p:cNvPicPr/>
                      <p:nvPr/>
                    </p:nvPicPr>
                    <p:blipFill>
                      <a:blip r:embed="rId4"/>
                      <a:stretch>
                        <a:fillRect/>
                      </a:stretch>
                    </p:blipFill>
                    <p:spPr>
                      <a:xfrm>
                        <a:off x="3177261" y="1242509"/>
                        <a:ext cx="5837477" cy="4372982"/>
                      </a:xfrm>
                      <a:prstGeom prst="rect">
                        <a:avLst/>
                      </a:prstGeom>
                    </p:spPr>
                  </p:pic>
                </p:oleObj>
              </mc:Fallback>
            </mc:AlternateContent>
          </a:graphicData>
        </a:graphic>
      </p:graphicFrame>
    </p:spTree>
    <p:extLst>
      <p:ext uri="{BB962C8B-B14F-4D97-AF65-F5344CB8AC3E}">
        <p14:creationId xmlns:p14="http://schemas.microsoft.com/office/powerpoint/2010/main" val="3369089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9826"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t>        </a:t>
            </a:r>
          </a:p>
          <a:p>
            <a:pPr algn="just"/>
            <a:r>
              <a:rPr lang="en-US" sz="1800" b="1" dirty="0"/>
              <a:t>         </a:t>
            </a:r>
            <a:r>
              <a:rPr lang="en-US" sz="1800" b="1" u="sng" dirty="0"/>
              <a:t>Tips</a:t>
            </a:r>
            <a:r>
              <a:rPr lang="en-US" sz="1800" dirty="0"/>
              <a:t> (sometimes called “leaves” or “terminal nodes”)</a:t>
            </a:r>
          </a:p>
          <a:p>
            <a:pPr marL="285750" indent="-285750" algn="l">
              <a:buFontTx/>
              <a:buChar char="-"/>
            </a:pPr>
            <a:r>
              <a:rPr lang="en-US" sz="1800" dirty="0"/>
              <a:t>Present day species or sequences</a:t>
            </a:r>
          </a:p>
          <a:p>
            <a:pPr marL="285750" indent="-285750" algn="l">
              <a:buFontTx/>
              <a:buChar char="-"/>
            </a:pPr>
            <a:r>
              <a:rPr lang="en-US" sz="1800" dirty="0"/>
              <a:t>The data we currently have available	</a:t>
            </a:r>
          </a:p>
          <a:p>
            <a:pPr algn="l"/>
            <a:r>
              <a:rPr lang="en-US" sz="1800" dirty="0"/>
              <a:t>        </a:t>
            </a:r>
            <a:r>
              <a:rPr lang="en-US" sz="1800" b="1" u="sng" dirty="0"/>
              <a:t>Ancestral nodes </a:t>
            </a:r>
            <a:r>
              <a:rPr lang="en-US" sz="1800" dirty="0"/>
              <a:t>(or “internal nodes”)</a:t>
            </a:r>
          </a:p>
          <a:p>
            <a:pPr marL="285750" indent="-285750" algn="l">
              <a:buFontTx/>
              <a:buChar char="-"/>
            </a:pPr>
            <a:r>
              <a:rPr lang="en-US" sz="1800" dirty="0"/>
              <a:t>Last common ancestor of its daughter lineages</a:t>
            </a:r>
          </a:p>
          <a:p>
            <a:pPr marL="285750" indent="-285750" algn="l">
              <a:buFontTx/>
              <a:buChar char="-"/>
            </a:pPr>
            <a:r>
              <a:rPr lang="en-US" sz="1800" dirty="0"/>
              <a:t>Usually inferred data</a:t>
            </a:r>
          </a:p>
          <a:p>
            <a:pPr algn="l"/>
            <a:r>
              <a:rPr lang="en-US" sz="1800" dirty="0"/>
              <a:t>        </a:t>
            </a:r>
            <a:r>
              <a:rPr lang="en-US" sz="1800" b="1" u="sng" dirty="0"/>
              <a:t>Root</a:t>
            </a:r>
          </a:p>
          <a:p>
            <a:pPr marL="285750" indent="-285750" algn="l">
              <a:buFontTx/>
              <a:buChar char="-"/>
            </a:pPr>
            <a:r>
              <a:rPr lang="en-CA" sz="1800" dirty="0"/>
              <a:t>Last common ancestor of the whole tree</a:t>
            </a:r>
          </a:p>
          <a:p>
            <a:pPr marL="285750" indent="-285750" algn="l">
              <a:buFontTx/>
              <a:buChar char="-"/>
            </a:pPr>
            <a:r>
              <a:rPr lang="en-CA" sz="1800" dirty="0"/>
              <a:t>Usually inferred data</a:t>
            </a:r>
          </a:p>
          <a:p>
            <a:pPr marL="285750" indent="-285750" algn="l">
              <a:buFontTx/>
              <a:buChar char="-"/>
            </a:pPr>
            <a:endParaRPr lang="en-CA" sz="1800" dirty="0"/>
          </a:p>
          <a:p>
            <a:pPr marL="285750" indent="-285750" algn="l">
              <a:buFontTx/>
              <a:buChar char="-"/>
            </a:pPr>
            <a:r>
              <a:rPr lang="en-CA" sz="1800" dirty="0"/>
              <a:t>Trees can be rooted or unrooted</a:t>
            </a:r>
          </a:p>
          <a:p>
            <a:pPr marL="285750" indent="-285750" algn="l">
              <a:buFontTx/>
              <a:buChar char="-"/>
            </a:pPr>
            <a:r>
              <a:rPr lang="en-CA" sz="1800" dirty="0"/>
              <a:t>Root can be placed at midpoint of longest branch</a:t>
            </a:r>
          </a:p>
          <a:p>
            <a:pPr marL="285750" indent="-285750" algn="l">
              <a:buFontTx/>
              <a:buChar char="-"/>
            </a:pPr>
            <a:r>
              <a:rPr lang="en-CA" sz="1800" dirty="0"/>
              <a:t>Distantly related species can be used as an outgroup</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algn="l"/>
            <a:endParaRPr lang="en-CA" sz="1800" dirty="0"/>
          </a:p>
        </p:txBody>
      </p:sp>
      <p:pic>
        <p:nvPicPr>
          <p:cNvPr id="5" name="Picture 4">
            <a:extLst>
              <a:ext uri="{FF2B5EF4-FFF2-40B4-BE49-F238E27FC236}">
                <a16:creationId xmlns:a16="http://schemas.microsoft.com/office/drawing/2014/main" id="{20E40BA9-2B42-49D1-8216-20712790E8B7}"/>
              </a:ext>
            </a:extLst>
          </p:cNvPr>
          <p:cNvPicPr>
            <a:picLocks noChangeAspect="1"/>
          </p:cNvPicPr>
          <p:nvPr/>
        </p:nvPicPr>
        <p:blipFill>
          <a:blip r:embed="rId3"/>
          <a:stretch>
            <a:fillRect/>
          </a:stretch>
        </p:blipFill>
        <p:spPr>
          <a:xfrm>
            <a:off x="7458633" y="727193"/>
            <a:ext cx="4150060" cy="3523034"/>
          </a:xfrm>
          <a:prstGeom prst="rect">
            <a:avLst/>
          </a:prstGeom>
        </p:spPr>
      </p:pic>
      <p:sp>
        <p:nvSpPr>
          <p:cNvPr id="8" name="Oval 7">
            <a:extLst>
              <a:ext uri="{FF2B5EF4-FFF2-40B4-BE49-F238E27FC236}">
                <a16:creationId xmlns:a16="http://schemas.microsoft.com/office/drawing/2014/main" id="{B0692165-26ED-44B6-B83A-8A486AA3C94D}"/>
              </a:ext>
            </a:extLst>
          </p:cNvPr>
          <p:cNvSpPr/>
          <p:nvPr/>
        </p:nvSpPr>
        <p:spPr>
          <a:xfrm>
            <a:off x="89664" y="1088506"/>
            <a:ext cx="281940" cy="281940"/>
          </a:xfrm>
          <a:prstGeom prst="ellipse">
            <a:avLst/>
          </a:prstGeom>
          <a:solidFill>
            <a:srgbClr val="A1C1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308EBCBC-FB5D-4F18-8BCF-A06FD6AA43F4}"/>
              </a:ext>
            </a:extLst>
          </p:cNvPr>
          <p:cNvSpPr/>
          <p:nvPr/>
        </p:nvSpPr>
        <p:spPr>
          <a:xfrm>
            <a:off x="89664" y="2268992"/>
            <a:ext cx="281940" cy="281940"/>
          </a:xfrm>
          <a:prstGeom prst="ellipse">
            <a:avLst/>
          </a:prstGeom>
          <a:solidFill>
            <a:srgbClr val="426EB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1AF6FDAB-AE21-4E77-81E8-41BD038345B8}"/>
              </a:ext>
            </a:extLst>
          </p:cNvPr>
          <p:cNvSpPr/>
          <p:nvPr/>
        </p:nvSpPr>
        <p:spPr>
          <a:xfrm>
            <a:off x="89664" y="3326862"/>
            <a:ext cx="281940" cy="281940"/>
          </a:xfrm>
          <a:prstGeom prst="ellipse">
            <a:avLst/>
          </a:prstGeom>
          <a:solidFill>
            <a:srgbClr val="8D1B5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a:extLst>
              <a:ext uri="{FF2B5EF4-FFF2-40B4-BE49-F238E27FC236}">
                <a16:creationId xmlns:a16="http://schemas.microsoft.com/office/drawing/2014/main" id="{FE4AC603-5B87-4A3D-81D8-A02CAF00F64B}"/>
              </a:ext>
            </a:extLst>
          </p:cNvPr>
          <p:cNvPicPr>
            <a:picLocks noChangeAspect="1"/>
          </p:cNvPicPr>
          <p:nvPr/>
        </p:nvPicPr>
        <p:blipFill>
          <a:blip r:embed="rId4"/>
          <a:stretch>
            <a:fillRect/>
          </a:stretch>
        </p:blipFill>
        <p:spPr>
          <a:xfrm>
            <a:off x="7689494" y="4232319"/>
            <a:ext cx="3688337" cy="2531293"/>
          </a:xfrm>
          <a:prstGeom prst="rect">
            <a:avLst/>
          </a:prstGeom>
        </p:spPr>
      </p:pic>
    </p:spTree>
    <p:extLst>
      <p:ext uri="{BB962C8B-B14F-4D97-AF65-F5344CB8AC3E}">
        <p14:creationId xmlns:p14="http://schemas.microsoft.com/office/powerpoint/2010/main" val="2999633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FCBE2BD2-BDCF-302F-471A-0F41A737EC39}"/>
              </a:ext>
            </a:extLst>
          </p:cNvPr>
          <p:cNvSpPr>
            <a:spLocks noGrp="1"/>
          </p:cNvSpPr>
          <p:nvPr>
            <p:ph type="ftr" sz="quarter" idx="11"/>
          </p:nvPr>
        </p:nvSpPr>
        <p:spPr/>
        <p:txBody>
          <a:bodyPr/>
          <a:lstStyle/>
          <a:p>
            <a:r>
              <a:rPr lang="en-US" altLang="en-US" dirty="0"/>
              <a:t>C-B Stewart, NHGRI lecture, 12/5/00</a:t>
            </a:r>
          </a:p>
        </p:txBody>
      </p:sp>
      <p:sp>
        <p:nvSpPr>
          <p:cNvPr id="35842" name="Text Box 2">
            <a:extLst>
              <a:ext uri="{FF2B5EF4-FFF2-40B4-BE49-F238E27FC236}">
                <a16:creationId xmlns:a16="http://schemas.microsoft.com/office/drawing/2014/main" id="{5847E449-A423-D92A-1D75-F1FC8DCC8112}"/>
              </a:ext>
            </a:extLst>
          </p:cNvPr>
          <p:cNvSpPr txBox="1">
            <a:spLocks noChangeArrowheads="1"/>
          </p:cNvSpPr>
          <p:nvPr/>
        </p:nvSpPr>
        <p:spPr bwMode="auto">
          <a:xfrm>
            <a:off x="387457" y="1025852"/>
            <a:ext cx="11561735"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800" b="1" dirty="0"/>
              <a:t>What </a:t>
            </a:r>
            <a:r>
              <a:rPr lang="en-US" altLang="en-US" sz="2800" b="1" i="1" dirty="0"/>
              <a:t>is</a:t>
            </a:r>
            <a:r>
              <a:rPr lang="en-US" altLang="en-US" sz="2800" b="1" dirty="0"/>
              <a:t> phylogenetic analysis into simpler details and </a:t>
            </a:r>
            <a:r>
              <a:rPr lang="en-US" altLang="en-US" sz="2800" b="1" i="1" dirty="0"/>
              <a:t>why</a:t>
            </a:r>
            <a:r>
              <a:rPr lang="en-US" altLang="en-US" sz="2800" b="1" dirty="0"/>
              <a:t> should we perform it?</a:t>
            </a:r>
            <a:endParaRPr lang="en-US" altLang="en-US" sz="2400" b="1" dirty="0"/>
          </a:p>
          <a:p>
            <a:r>
              <a:rPr lang="en-US" altLang="en-US" sz="2400" dirty="0"/>
              <a:t>	</a:t>
            </a:r>
          </a:p>
          <a:p>
            <a:r>
              <a:rPr lang="en-US" altLang="en-US" sz="2400" b="1" dirty="0"/>
              <a:t>Phylogenetic analysis has two major components:</a:t>
            </a:r>
          </a:p>
          <a:p>
            <a:endParaRPr lang="en-US" altLang="en-US" sz="2400" dirty="0"/>
          </a:p>
          <a:p>
            <a:r>
              <a:rPr lang="en-US" altLang="en-US" sz="2400" b="1" dirty="0"/>
              <a:t>1. Phylogeny inference or “tree building”</a:t>
            </a:r>
            <a:r>
              <a:rPr lang="en-US" altLang="en-US" sz="2400" dirty="0"/>
              <a:t> — the inference of the branching orders, and ultimately the evolutionary relationships, between “taxa” (entities such as genes, populations, species, etc.)</a:t>
            </a:r>
          </a:p>
          <a:p>
            <a:endParaRPr lang="en-US" altLang="en-US" sz="1200" dirty="0"/>
          </a:p>
          <a:p>
            <a:r>
              <a:rPr lang="en-US" altLang="en-US" sz="2400" b="1" dirty="0"/>
              <a:t>2. Character and rate analysis — </a:t>
            </a:r>
            <a:r>
              <a:rPr lang="en-US" altLang="en-US" sz="2400" dirty="0"/>
              <a:t>using phylogenies as analytical frameworks  for rigorous understanding of the evolution of various traits or conditions of interest </a:t>
            </a:r>
          </a:p>
          <a:p>
            <a:r>
              <a:rPr lang="en-US" altLang="en-US" sz="2400" dirty="0"/>
              <a:t>	  </a:t>
            </a:r>
          </a:p>
          <a:p>
            <a:endParaRPr lang="en-US" altLang="en-US" sz="2400" dirty="0"/>
          </a:p>
          <a:p>
            <a:r>
              <a:rPr lang="en-US" altLang="en-US" sz="2400" dirty="0"/>
              <a:t>		</a:t>
            </a:r>
          </a:p>
        </p:txBody>
      </p:sp>
      <p:sp>
        <p:nvSpPr>
          <p:cNvPr id="3" name="Title 1">
            <a:extLst>
              <a:ext uri="{FF2B5EF4-FFF2-40B4-BE49-F238E27FC236}">
                <a16:creationId xmlns:a16="http://schemas.microsoft.com/office/drawing/2014/main" id="{0C3BA765-AA10-1258-BF19-699AB2B54C53}"/>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423074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09B88365-641E-5448-821D-859BCB50C56B}"/>
              </a:ext>
            </a:extLst>
          </p:cNvPr>
          <p:cNvSpPr>
            <a:spLocks noGrp="1"/>
          </p:cNvSpPr>
          <p:nvPr>
            <p:ph type="ftr" sz="quarter" idx="11"/>
          </p:nvPr>
        </p:nvSpPr>
        <p:spPr/>
        <p:txBody>
          <a:bodyPr/>
          <a:lstStyle/>
          <a:p>
            <a:r>
              <a:rPr lang="en-US" altLang="en-US"/>
              <a:t>C-B Stewart, NHGRI lecture, 12/5/00</a:t>
            </a:r>
          </a:p>
        </p:txBody>
      </p:sp>
      <p:sp>
        <p:nvSpPr>
          <p:cNvPr id="54274" name="Text Box 2">
            <a:extLst>
              <a:ext uri="{FF2B5EF4-FFF2-40B4-BE49-F238E27FC236}">
                <a16:creationId xmlns:a16="http://schemas.microsoft.com/office/drawing/2014/main" id="{1DEB2158-72A4-B1B9-945C-A96DE6572087}"/>
              </a:ext>
            </a:extLst>
          </p:cNvPr>
          <p:cNvSpPr txBox="1">
            <a:spLocks noChangeArrowheads="1"/>
          </p:cNvSpPr>
          <p:nvPr/>
        </p:nvSpPr>
        <p:spPr bwMode="auto">
          <a:xfrm>
            <a:off x="1905001" y="4445001"/>
            <a:ext cx="2117725"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t>Ancestral Node</a:t>
            </a:r>
            <a:r>
              <a:rPr lang="en-US" altLang="en-US" sz="2000" b="1"/>
              <a:t> </a:t>
            </a:r>
          </a:p>
          <a:p>
            <a:pPr algn="ctr"/>
            <a:r>
              <a:rPr lang="en-US" altLang="en-US" b="1"/>
              <a:t>or</a:t>
            </a:r>
            <a:r>
              <a:rPr lang="en-US" altLang="en-US" sz="2000" b="1"/>
              <a:t> ROOT </a:t>
            </a:r>
            <a:r>
              <a:rPr lang="en-US" altLang="en-US" b="1"/>
              <a:t>of </a:t>
            </a:r>
          </a:p>
          <a:p>
            <a:pPr algn="ctr"/>
            <a:r>
              <a:rPr lang="en-US" altLang="en-US" b="1"/>
              <a:t>the Tree</a:t>
            </a:r>
          </a:p>
        </p:txBody>
      </p:sp>
      <p:sp>
        <p:nvSpPr>
          <p:cNvPr id="54275" name="Text Box 3">
            <a:extLst>
              <a:ext uri="{FF2B5EF4-FFF2-40B4-BE49-F238E27FC236}">
                <a16:creationId xmlns:a16="http://schemas.microsoft.com/office/drawing/2014/main" id="{85DEAD73-7EE3-9CA7-BADA-6C2433195200}"/>
              </a:ext>
            </a:extLst>
          </p:cNvPr>
          <p:cNvSpPr txBox="1">
            <a:spLocks noChangeArrowheads="1"/>
          </p:cNvSpPr>
          <p:nvPr/>
        </p:nvSpPr>
        <p:spPr bwMode="auto">
          <a:xfrm>
            <a:off x="3954463" y="4833939"/>
            <a:ext cx="2978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t>Internal Nodes or</a:t>
            </a:r>
          </a:p>
          <a:p>
            <a:pPr algn="ctr"/>
            <a:r>
              <a:rPr lang="en-US" altLang="en-US" b="1"/>
              <a:t>Divergence Points (represent hypothetical ancestors of the taxa)</a:t>
            </a:r>
          </a:p>
        </p:txBody>
      </p:sp>
      <p:sp>
        <p:nvSpPr>
          <p:cNvPr id="54276" name="Text Box 4">
            <a:extLst>
              <a:ext uri="{FF2B5EF4-FFF2-40B4-BE49-F238E27FC236}">
                <a16:creationId xmlns:a16="http://schemas.microsoft.com/office/drawing/2014/main" id="{2437D739-36D2-B700-4EAA-ACAC54AE1CBC}"/>
              </a:ext>
            </a:extLst>
          </p:cNvPr>
          <p:cNvSpPr txBox="1">
            <a:spLocks noChangeArrowheads="1"/>
          </p:cNvSpPr>
          <p:nvPr/>
        </p:nvSpPr>
        <p:spPr bwMode="auto">
          <a:xfrm>
            <a:off x="3127375" y="1738314"/>
            <a:ext cx="13129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Branches or</a:t>
            </a:r>
          </a:p>
          <a:p>
            <a:r>
              <a:rPr lang="en-US" altLang="en-US" b="1"/>
              <a:t>  Lineages</a:t>
            </a:r>
          </a:p>
        </p:txBody>
      </p:sp>
      <p:sp>
        <p:nvSpPr>
          <p:cNvPr id="54277" name="Text Box 5">
            <a:extLst>
              <a:ext uri="{FF2B5EF4-FFF2-40B4-BE49-F238E27FC236}">
                <a16:creationId xmlns:a16="http://schemas.microsoft.com/office/drawing/2014/main" id="{82D53FC5-8C58-C080-3EA1-A86DE6A1B18E}"/>
              </a:ext>
            </a:extLst>
          </p:cNvPr>
          <p:cNvSpPr txBox="1">
            <a:spLocks noChangeArrowheads="1"/>
          </p:cNvSpPr>
          <p:nvPr/>
        </p:nvSpPr>
        <p:spPr bwMode="auto">
          <a:xfrm>
            <a:off x="6760952" y="1422400"/>
            <a:ext cx="17244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t>Terminal Nodes </a:t>
            </a:r>
          </a:p>
        </p:txBody>
      </p:sp>
      <p:sp>
        <p:nvSpPr>
          <p:cNvPr id="54279" name="Line 7">
            <a:extLst>
              <a:ext uri="{FF2B5EF4-FFF2-40B4-BE49-F238E27FC236}">
                <a16:creationId xmlns:a16="http://schemas.microsoft.com/office/drawing/2014/main" id="{848164A0-5BFD-CB13-8368-91F15F72F88F}"/>
              </a:ext>
            </a:extLst>
          </p:cNvPr>
          <p:cNvSpPr>
            <a:spLocks noChangeShapeType="1"/>
          </p:cNvSpPr>
          <p:nvPr/>
        </p:nvSpPr>
        <p:spPr bwMode="auto">
          <a:xfrm flipH="1" flipV="1">
            <a:off x="4956175" y="3289300"/>
            <a:ext cx="2522538" cy="28733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0" name="Freeform 8">
            <a:extLst>
              <a:ext uri="{FF2B5EF4-FFF2-40B4-BE49-F238E27FC236}">
                <a16:creationId xmlns:a16="http://schemas.microsoft.com/office/drawing/2014/main" id="{6A4A69E4-C7C5-247C-8B21-71244FE513A7}"/>
              </a:ext>
            </a:extLst>
          </p:cNvPr>
          <p:cNvSpPr>
            <a:spLocks/>
          </p:cNvSpPr>
          <p:nvPr/>
        </p:nvSpPr>
        <p:spPr bwMode="auto">
          <a:xfrm>
            <a:off x="3508376" y="2238375"/>
            <a:ext cx="3927475" cy="2693988"/>
          </a:xfrm>
          <a:custGeom>
            <a:avLst/>
            <a:gdLst>
              <a:gd name="T0" fmla="*/ 2107 w 2112"/>
              <a:gd name="T1" fmla="*/ 0 h 1413"/>
              <a:gd name="T2" fmla="*/ 0 w 2112"/>
              <a:gd name="T3" fmla="*/ 885 h 1413"/>
              <a:gd name="T4" fmla="*/ 2112 w 2112"/>
              <a:gd name="T5" fmla="*/ 1413 h 1413"/>
            </a:gdLst>
            <a:ahLst/>
            <a:cxnLst>
              <a:cxn ang="0">
                <a:pos x="T0" y="T1"/>
              </a:cxn>
              <a:cxn ang="0">
                <a:pos x="T2" y="T3"/>
              </a:cxn>
              <a:cxn ang="0">
                <a:pos x="T4" y="T5"/>
              </a:cxn>
            </a:cxnLst>
            <a:rect l="0" t="0" r="r" b="b"/>
            <a:pathLst>
              <a:path w="2112" h="1413">
                <a:moveTo>
                  <a:pt x="2107" y="0"/>
                </a:moveTo>
                <a:lnTo>
                  <a:pt x="0" y="885"/>
                </a:lnTo>
                <a:lnTo>
                  <a:pt x="2112" y="1413"/>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cxnSp>
        <p:nvCxnSpPr>
          <p:cNvPr id="54281" name="AutoShape 9">
            <a:extLst>
              <a:ext uri="{FF2B5EF4-FFF2-40B4-BE49-F238E27FC236}">
                <a16:creationId xmlns:a16="http://schemas.microsoft.com/office/drawing/2014/main" id="{7132C531-BACB-D5F0-C8CB-DAF6FBFA7806}"/>
              </a:ext>
            </a:extLst>
          </p:cNvPr>
          <p:cNvCxnSpPr>
            <a:cxnSpLocks noChangeShapeType="1"/>
            <a:stCxn id="54280" idx="1"/>
          </p:cNvCxnSpPr>
          <p:nvPr/>
        </p:nvCxnSpPr>
        <p:spPr bwMode="auto">
          <a:xfrm flipH="1">
            <a:off x="2992438" y="3925888"/>
            <a:ext cx="501650" cy="0"/>
          </a:xfrm>
          <a:prstGeom prst="straightConnector1">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4282" name="Line 10">
            <a:extLst>
              <a:ext uri="{FF2B5EF4-FFF2-40B4-BE49-F238E27FC236}">
                <a16:creationId xmlns:a16="http://schemas.microsoft.com/office/drawing/2014/main" id="{3607C3AE-6979-D9FA-8E11-CA566FE17E36}"/>
              </a:ext>
            </a:extLst>
          </p:cNvPr>
          <p:cNvSpPr>
            <a:spLocks noChangeShapeType="1"/>
          </p:cNvSpPr>
          <p:nvPr/>
        </p:nvSpPr>
        <p:spPr bwMode="auto">
          <a:xfrm flipH="1">
            <a:off x="5457826" y="4200526"/>
            <a:ext cx="1978025" cy="2127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3" name="Oval 11">
            <a:extLst>
              <a:ext uri="{FF2B5EF4-FFF2-40B4-BE49-F238E27FC236}">
                <a16:creationId xmlns:a16="http://schemas.microsoft.com/office/drawing/2014/main" id="{442E3C34-9BB7-1AF9-B4C6-EB9185EF23F7}"/>
              </a:ext>
            </a:extLst>
          </p:cNvPr>
          <p:cNvSpPr>
            <a:spLocks noChangeArrowheads="1"/>
          </p:cNvSpPr>
          <p:nvPr/>
        </p:nvSpPr>
        <p:spPr bwMode="auto">
          <a:xfrm>
            <a:off x="3448050" y="3833813"/>
            <a:ext cx="179388" cy="182562"/>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4" name="Oval 12">
            <a:extLst>
              <a:ext uri="{FF2B5EF4-FFF2-40B4-BE49-F238E27FC236}">
                <a16:creationId xmlns:a16="http://schemas.microsoft.com/office/drawing/2014/main" id="{DF1003B5-74C1-ECA2-B897-8B099933B58F}"/>
              </a:ext>
            </a:extLst>
          </p:cNvPr>
          <p:cNvSpPr>
            <a:spLocks noChangeArrowheads="1"/>
          </p:cNvSpPr>
          <p:nvPr/>
        </p:nvSpPr>
        <p:spPr bwMode="auto">
          <a:xfrm>
            <a:off x="5367339" y="4337051"/>
            <a:ext cx="179387" cy="182563"/>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5" name="Oval 13">
            <a:extLst>
              <a:ext uri="{FF2B5EF4-FFF2-40B4-BE49-F238E27FC236}">
                <a16:creationId xmlns:a16="http://schemas.microsoft.com/office/drawing/2014/main" id="{EA3547EA-1C70-3869-9BBB-1D7B249EAC6E}"/>
              </a:ext>
            </a:extLst>
          </p:cNvPr>
          <p:cNvSpPr>
            <a:spLocks noChangeArrowheads="1"/>
          </p:cNvSpPr>
          <p:nvPr/>
        </p:nvSpPr>
        <p:spPr bwMode="auto">
          <a:xfrm>
            <a:off x="4892675" y="3224213"/>
            <a:ext cx="177800" cy="182562"/>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6" name="Oval 14">
            <a:extLst>
              <a:ext uri="{FF2B5EF4-FFF2-40B4-BE49-F238E27FC236}">
                <a16:creationId xmlns:a16="http://schemas.microsoft.com/office/drawing/2014/main" id="{56059AC3-6596-116C-E1F6-5FE73246223D}"/>
              </a:ext>
            </a:extLst>
          </p:cNvPr>
          <p:cNvSpPr>
            <a:spLocks noChangeArrowheads="1"/>
          </p:cNvSpPr>
          <p:nvPr/>
        </p:nvSpPr>
        <p:spPr bwMode="auto">
          <a:xfrm>
            <a:off x="7445375" y="4856163"/>
            <a:ext cx="177800" cy="18256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7" name="Oval 15">
            <a:extLst>
              <a:ext uri="{FF2B5EF4-FFF2-40B4-BE49-F238E27FC236}">
                <a16:creationId xmlns:a16="http://schemas.microsoft.com/office/drawing/2014/main" id="{F36D3AFD-1B3D-89D1-C30D-F98984E7EFF0}"/>
              </a:ext>
            </a:extLst>
          </p:cNvPr>
          <p:cNvSpPr>
            <a:spLocks noChangeArrowheads="1"/>
          </p:cNvSpPr>
          <p:nvPr/>
        </p:nvSpPr>
        <p:spPr bwMode="auto">
          <a:xfrm>
            <a:off x="7445375" y="4108451"/>
            <a:ext cx="177800" cy="182563"/>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8" name="Line 16">
            <a:extLst>
              <a:ext uri="{FF2B5EF4-FFF2-40B4-BE49-F238E27FC236}">
                <a16:creationId xmlns:a16="http://schemas.microsoft.com/office/drawing/2014/main" id="{00F2F7B1-0E55-3037-6E97-B3F3494F55F8}"/>
              </a:ext>
            </a:extLst>
          </p:cNvPr>
          <p:cNvSpPr>
            <a:spLocks noChangeShapeType="1"/>
          </p:cNvSpPr>
          <p:nvPr/>
        </p:nvSpPr>
        <p:spPr bwMode="auto">
          <a:xfrm flipH="1">
            <a:off x="6276976" y="2911476"/>
            <a:ext cx="1171575" cy="5127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89" name="Oval 17">
            <a:extLst>
              <a:ext uri="{FF2B5EF4-FFF2-40B4-BE49-F238E27FC236}">
                <a16:creationId xmlns:a16="http://schemas.microsoft.com/office/drawing/2014/main" id="{26F4073C-6343-4CEF-4D91-1D929DCA41CE}"/>
              </a:ext>
            </a:extLst>
          </p:cNvPr>
          <p:cNvSpPr>
            <a:spLocks noChangeArrowheads="1"/>
          </p:cNvSpPr>
          <p:nvPr/>
        </p:nvSpPr>
        <p:spPr bwMode="auto">
          <a:xfrm>
            <a:off x="6186488" y="3346451"/>
            <a:ext cx="177800" cy="182563"/>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90" name="Oval 18">
            <a:extLst>
              <a:ext uri="{FF2B5EF4-FFF2-40B4-BE49-F238E27FC236}">
                <a16:creationId xmlns:a16="http://schemas.microsoft.com/office/drawing/2014/main" id="{9BFD9E75-229B-681D-89D6-842554A7E082}"/>
              </a:ext>
            </a:extLst>
          </p:cNvPr>
          <p:cNvSpPr>
            <a:spLocks noChangeArrowheads="1"/>
          </p:cNvSpPr>
          <p:nvPr/>
        </p:nvSpPr>
        <p:spPr bwMode="auto">
          <a:xfrm>
            <a:off x="7435851" y="3468688"/>
            <a:ext cx="180975" cy="18256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91" name="Oval 19">
            <a:extLst>
              <a:ext uri="{FF2B5EF4-FFF2-40B4-BE49-F238E27FC236}">
                <a16:creationId xmlns:a16="http://schemas.microsoft.com/office/drawing/2014/main" id="{4AFBCEAB-64AF-1442-7DA4-BCE50073B586}"/>
              </a:ext>
            </a:extLst>
          </p:cNvPr>
          <p:cNvSpPr>
            <a:spLocks noChangeArrowheads="1"/>
          </p:cNvSpPr>
          <p:nvPr/>
        </p:nvSpPr>
        <p:spPr bwMode="auto">
          <a:xfrm>
            <a:off x="7432675" y="2814638"/>
            <a:ext cx="177800" cy="182562"/>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92" name="Oval 20">
            <a:extLst>
              <a:ext uri="{FF2B5EF4-FFF2-40B4-BE49-F238E27FC236}">
                <a16:creationId xmlns:a16="http://schemas.microsoft.com/office/drawing/2014/main" id="{70027A72-BEF0-E571-FAF1-8E3DEDE9F474}"/>
              </a:ext>
            </a:extLst>
          </p:cNvPr>
          <p:cNvSpPr>
            <a:spLocks noChangeArrowheads="1"/>
          </p:cNvSpPr>
          <p:nvPr/>
        </p:nvSpPr>
        <p:spPr bwMode="auto">
          <a:xfrm>
            <a:off x="7445375" y="2095501"/>
            <a:ext cx="177800" cy="182563"/>
          </a:xfrm>
          <a:prstGeom prst="ellipse">
            <a:avLst/>
          </a:prstGeom>
          <a:solidFill>
            <a:schemeClr val="tx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93" name="Text Box 21">
            <a:extLst>
              <a:ext uri="{FF2B5EF4-FFF2-40B4-BE49-F238E27FC236}">
                <a16:creationId xmlns:a16="http://schemas.microsoft.com/office/drawing/2014/main" id="{1C66B2AA-D26B-E24D-CEFF-B8714473321A}"/>
              </a:ext>
            </a:extLst>
          </p:cNvPr>
          <p:cNvSpPr txBox="1">
            <a:spLocks noChangeArrowheads="1"/>
          </p:cNvSpPr>
          <p:nvPr/>
        </p:nvSpPr>
        <p:spPr bwMode="auto">
          <a:xfrm>
            <a:off x="7734300" y="1933576"/>
            <a:ext cx="3706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b="1"/>
          </a:p>
        </p:txBody>
      </p:sp>
      <p:sp>
        <p:nvSpPr>
          <p:cNvPr id="54294" name="Text Box 22">
            <a:extLst>
              <a:ext uri="{FF2B5EF4-FFF2-40B4-BE49-F238E27FC236}">
                <a16:creationId xmlns:a16="http://schemas.microsoft.com/office/drawing/2014/main" id="{1B3D68DD-1053-E42A-D8D6-3C7FCA94BE04}"/>
              </a:ext>
            </a:extLst>
          </p:cNvPr>
          <p:cNvSpPr txBox="1">
            <a:spLocks noChangeArrowheads="1"/>
          </p:cNvSpPr>
          <p:nvPr/>
        </p:nvSpPr>
        <p:spPr bwMode="auto">
          <a:xfrm>
            <a:off x="7721600" y="2643189"/>
            <a:ext cx="3577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54295" name="Text Box 23">
            <a:extLst>
              <a:ext uri="{FF2B5EF4-FFF2-40B4-BE49-F238E27FC236}">
                <a16:creationId xmlns:a16="http://schemas.microsoft.com/office/drawing/2014/main" id="{A8CC4569-539D-F425-6D58-EA911A7C416B}"/>
              </a:ext>
            </a:extLst>
          </p:cNvPr>
          <p:cNvSpPr txBox="1">
            <a:spLocks noChangeArrowheads="1"/>
          </p:cNvSpPr>
          <p:nvPr/>
        </p:nvSpPr>
        <p:spPr bwMode="auto">
          <a:xfrm>
            <a:off x="7721600" y="3344864"/>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p>
        </p:txBody>
      </p:sp>
      <p:sp>
        <p:nvSpPr>
          <p:cNvPr id="54296" name="Text Box 24">
            <a:extLst>
              <a:ext uri="{FF2B5EF4-FFF2-40B4-BE49-F238E27FC236}">
                <a16:creationId xmlns:a16="http://schemas.microsoft.com/office/drawing/2014/main" id="{027D757B-678C-DB9D-02DA-AB5D62BE3AB1}"/>
              </a:ext>
            </a:extLst>
          </p:cNvPr>
          <p:cNvSpPr txBox="1">
            <a:spLocks noChangeArrowheads="1"/>
          </p:cNvSpPr>
          <p:nvPr/>
        </p:nvSpPr>
        <p:spPr bwMode="auto">
          <a:xfrm>
            <a:off x="7723188" y="3956051"/>
            <a:ext cx="378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p>
        </p:txBody>
      </p:sp>
      <p:sp>
        <p:nvSpPr>
          <p:cNvPr id="54297" name="Text Box 25">
            <a:extLst>
              <a:ext uri="{FF2B5EF4-FFF2-40B4-BE49-F238E27FC236}">
                <a16:creationId xmlns:a16="http://schemas.microsoft.com/office/drawing/2014/main" id="{9F44236C-4B59-2A6C-8301-111796CFCECD}"/>
              </a:ext>
            </a:extLst>
          </p:cNvPr>
          <p:cNvSpPr txBox="1">
            <a:spLocks noChangeArrowheads="1"/>
          </p:cNvSpPr>
          <p:nvPr/>
        </p:nvSpPr>
        <p:spPr bwMode="auto">
          <a:xfrm>
            <a:off x="7731125" y="4733926"/>
            <a:ext cx="335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accent1"/>
                </a:solidFill>
              </a:rPr>
              <a:t>E</a:t>
            </a:r>
          </a:p>
        </p:txBody>
      </p:sp>
      <p:sp>
        <p:nvSpPr>
          <p:cNvPr id="54298" name="Line 26">
            <a:extLst>
              <a:ext uri="{FF2B5EF4-FFF2-40B4-BE49-F238E27FC236}">
                <a16:creationId xmlns:a16="http://schemas.microsoft.com/office/drawing/2014/main" id="{B0B6CCBA-4719-6167-C187-C2676E98FFA4}"/>
              </a:ext>
            </a:extLst>
          </p:cNvPr>
          <p:cNvSpPr>
            <a:spLocks noChangeShapeType="1"/>
          </p:cNvSpPr>
          <p:nvPr/>
        </p:nvSpPr>
        <p:spPr bwMode="auto">
          <a:xfrm flipH="1">
            <a:off x="3235325" y="4043363"/>
            <a:ext cx="261938" cy="38735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299" name="Line 27">
            <a:extLst>
              <a:ext uri="{FF2B5EF4-FFF2-40B4-BE49-F238E27FC236}">
                <a16:creationId xmlns:a16="http://schemas.microsoft.com/office/drawing/2014/main" id="{9C98CFD6-8BAB-6366-5646-8F294008754A}"/>
              </a:ext>
            </a:extLst>
          </p:cNvPr>
          <p:cNvSpPr>
            <a:spLocks noChangeShapeType="1"/>
          </p:cNvSpPr>
          <p:nvPr/>
        </p:nvSpPr>
        <p:spPr bwMode="auto">
          <a:xfrm>
            <a:off x="4965700" y="3460750"/>
            <a:ext cx="0" cy="132080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0" name="Line 28">
            <a:extLst>
              <a:ext uri="{FF2B5EF4-FFF2-40B4-BE49-F238E27FC236}">
                <a16:creationId xmlns:a16="http://schemas.microsoft.com/office/drawing/2014/main" id="{5EB855A2-F55E-93A7-BBE3-5DCF4DA1EF39}"/>
              </a:ext>
            </a:extLst>
          </p:cNvPr>
          <p:cNvSpPr>
            <a:spLocks noChangeShapeType="1"/>
          </p:cNvSpPr>
          <p:nvPr/>
        </p:nvSpPr>
        <p:spPr bwMode="auto">
          <a:xfrm flipV="1">
            <a:off x="5345113" y="4548189"/>
            <a:ext cx="68262" cy="2698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1" name="Line 29">
            <a:extLst>
              <a:ext uri="{FF2B5EF4-FFF2-40B4-BE49-F238E27FC236}">
                <a16:creationId xmlns:a16="http://schemas.microsoft.com/office/drawing/2014/main" id="{8489CE6E-84BD-68B1-1282-2FB1F281A39E}"/>
              </a:ext>
            </a:extLst>
          </p:cNvPr>
          <p:cNvSpPr>
            <a:spLocks noChangeShapeType="1"/>
          </p:cNvSpPr>
          <p:nvPr/>
        </p:nvSpPr>
        <p:spPr bwMode="auto">
          <a:xfrm flipV="1">
            <a:off x="5800725" y="3543301"/>
            <a:ext cx="450850" cy="1236663"/>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2" name="Line 30">
            <a:extLst>
              <a:ext uri="{FF2B5EF4-FFF2-40B4-BE49-F238E27FC236}">
                <a16:creationId xmlns:a16="http://schemas.microsoft.com/office/drawing/2014/main" id="{F5072008-AC9C-4396-5C03-24E442718447}"/>
              </a:ext>
            </a:extLst>
          </p:cNvPr>
          <p:cNvSpPr>
            <a:spLocks noChangeShapeType="1"/>
          </p:cNvSpPr>
          <p:nvPr/>
        </p:nvSpPr>
        <p:spPr bwMode="auto">
          <a:xfrm>
            <a:off x="3716338" y="2400300"/>
            <a:ext cx="520700" cy="1066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3" name="Line 31">
            <a:extLst>
              <a:ext uri="{FF2B5EF4-FFF2-40B4-BE49-F238E27FC236}">
                <a16:creationId xmlns:a16="http://schemas.microsoft.com/office/drawing/2014/main" id="{0605D174-F603-D202-DA39-DAC5F31502E1}"/>
              </a:ext>
            </a:extLst>
          </p:cNvPr>
          <p:cNvSpPr>
            <a:spLocks noChangeShapeType="1"/>
          </p:cNvSpPr>
          <p:nvPr/>
        </p:nvSpPr>
        <p:spPr bwMode="auto">
          <a:xfrm>
            <a:off x="4087814" y="2400300"/>
            <a:ext cx="1641475" cy="914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4" name="Line 32">
            <a:extLst>
              <a:ext uri="{FF2B5EF4-FFF2-40B4-BE49-F238E27FC236}">
                <a16:creationId xmlns:a16="http://schemas.microsoft.com/office/drawing/2014/main" id="{5B98EBF0-6CEA-C7FA-76D6-2FE40FCA5DE0}"/>
              </a:ext>
            </a:extLst>
          </p:cNvPr>
          <p:cNvSpPr>
            <a:spLocks noChangeShapeType="1"/>
          </p:cNvSpPr>
          <p:nvPr/>
        </p:nvSpPr>
        <p:spPr bwMode="auto">
          <a:xfrm>
            <a:off x="4460875" y="2247900"/>
            <a:ext cx="149225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5" name="Line 33">
            <a:extLst>
              <a:ext uri="{FF2B5EF4-FFF2-40B4-BE49-F238E27FC236}">
                <a16:creationId xmlns:a16="http://schemas.microsoft.com/office/drawing/2014/main" id="{369D0853-1EAE-2F96-D628-63E6F01DC5CA}"/>
              </a:ext>
            </a:extLst>
          </p:cNvPr>
          <p:cNvSpPr>
            <a:spLocks noChangeShapeType="1"/>
          </p:cNvSpPr>
          <p:nvPr/>
        </p:nvSpPr>
        <p:spPr bwMode="auto">
          <a:xfrm>
            <a:off x="7505700" y="1765300"/>
            <a:ext cx="0" cy="254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4308" name="Text Box 36">
            <a:extLst>
              <a:ext uri="{FF2B5EF4-FFF2-40B4-BE49-F238E27FC236}">
                <a16:creationId xmlns:a16="http://schemas.microsoft.com/office/drawing/2014/main" id="{8C830F82-AF1F-E550-0E50-F2C6CCF3FFD2}"/>
              </a:ext>
            </a:extLst>
          </p:cNvPr>
          <p:cNvSpPr txBox="1">
            <a:spLocks noChangeArrowheads="1"/>
          </p:cNvSpPr>
          <p:nvPr/>
        </p:nvSpPr>
        <p:spPr bwMode="auto">
          <a:xfrm>
            <a:off x="8407401" y="1981200"/>
            <a:ext cx="159088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Represent the</a:t>
            </a:r>
          </a:p>
          <a:p>
            <a:r>
              <a:rPr lang="en-US" altLang="en-US" b="1">
                <a:solidFill>
                  <a:srgbClr val="00CC00"/>
                </a:solidFill>
              </a:rPr>
              <a:t>T</a:t>
            </a:r>
            <a:r>
              <a:rPr lang="en-US" altLang="en-US" b="1">
                <a:solidFill>
                  <a:srgbClr val="CC0000"/>
                </a:solidFill>
              </a:rPr>
              <a:t>A</a:t>
            </a:r>
            <a:r>
              <a:rPr lang="en-US" altLang="en-US" b="1">
                <a:solidFill>
                  <a:schemeClr val="accent2"/>
                </a:solidFill>
              </a:rPr>
              <a:t>X</a:t>
            </a:r>
            <a:r>
              <a:rPr lang="en-US" altLang="en-US" b="1">
                <a:solidFill>
                  <a:srgbClr val="FF00FF"/>
                </a:solidFill>
              </a:rPr>
              <a:t>A</a:t>
            </a:r>
            <a:r>
              <a:rPr lang="en-US" altLang="en-US" b="1"/>
              <a:t> (genes,</a:t>
            </a:r>
          </a:p>
          <a:p>
            <a:r>
              <a:rPr lang="en-US" altLang="en-US" b="1"/>
              <a:t>populations,</a:t>
            </a:r>
          </a:p>
          <a:p>
            <a:r>
              <a:rPr lang="en-US" altLang="en-US" b="1"/>
              <a:t>species, etc.)</a:t>
            </a:r>
          </a:p>
          <a:p>
            <a:r>
              <a:rPr lang="en-US" altLang="en-US" b="1"/>
              <a:t>used to infer</a:t>
            </a:r>
          </a:p>
          <a:p>
            <a:r>
              <a:rPr lang="en-US" altLang="en-US" b="1"/>
              <a:t>the phylogeny </a:t>
            </a:r>
          </a:p>
        </p:txBody>
      </p:sp>
      <p:sp>
        <p:nvSpPr>
          <p:cNvPr id="54309" name="Text Box 37">
            <a:extLst>
              <a:ext uri="{FF2B5EF4-FFF2-40B4-BE49-F238E27FC236}">
                <a16:creationId xmlns:a16="http://schemas.microsoft.com/office/drawing/2014/main" id="{2CEE0834-2B99-5B52-F066-8DE0573B8828}"/>
              </a:ext>
            </a:extLst>
          </p:cNvPr>
          <p:cNvSpPr txBox="1">
            <a:spLocks noChangeArrowheads="1"/>
          </p:cNvSpPr>
          <p:nvPr/>
        </p:nvSpPr>
        <p:spPr bwMode="auto">
          <a:xfrm>
            <a:off x="2638425" y="694531"/>
            <a:ext cx="7451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b="1" dirty="0"/>
              <a:t>Common Phylogenetic Tree Terminology</a:t>
            </a:r>
          </a:p>
        </p:txBody>
      </p:sp>
      <p:sp>
        <p:nvSpPr>
          <p:cNvPr id="3" name="Title 1">
            <a:extLst>
              <a:ext uri="{FF2B5EF4-FFF2-40B4-BE49-F238E27FC236}">
                <a16:creationId xmlns:a16="http://schemas.microsoft.com/office/drawing/2014/main" id="{33C1CF7B-9A4D-DBF6-CFD5-49D29058A6B4}"/>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604170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a:extLst>
              <a:ext uri="{FF2B5EF4-FFF2-40B4-BE49-F238E27FC236}">
                <a16:creationId xmlns:a16="http://schemas.microsoft.com/office/drawing/2014/main" id="{78732CBF-2591-3364-6D25-1AFDAAF1B85A}"/>
              </a:ext>
            </a:extLst>
          </p:cNvPr>
          <p:cNvSpPr txBox="1">
            <a:spLocks noChangeArrowheads="1"/>
          </p:cNvSpPr>
          <p:nvPr/>
        </p:nvSpPr>
        <p:spPr bwMode="auto">
          <a:xfrm>
            <a:off x="617601" y="725764"/>
            <a:ext cx="106627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Phylogenetic trees diagram the </a:t>
            </a:r>
            <a:r>
              <a:rPr lang="en-US" altLang="en-US" sz="2400" b="1" i="1" dirty="0"/>
              <a:t>evolutionary</a:t>
            </a:r>
            <a:r>
              <a:rPr lang="en-US" altLang="en-US" sz="2400" b="1" dirty="0"/>
              <a:t> </a:t>
            </a:r>
            <a:r>
              <a:rPr lang="en-US" altLang="en-US" sz="2400" b="1" i="1" dirty="0"/>
              <a:t>relationships</a:t>
            </a:r>
            <a:r>
              <a:rPr lang="en-US" altLang="en-US" sz="2400" b="1" dirty="0"/>
              <a:t> between the taxa</a:t>
            </a:r>
          </a:p>
        </p:txBody>
      </p:sp>
      <p:sp>
        <p:nvSpPr>
          <p:cNvPr id="60419" name="Text Box 3">
            <a:extLst>
              <a:ext uri="{FF2B5EF4-FFF2-40B4-BE49-F238E27FC236}">
                <a16:creationId xmlns:a16="http://schemas.microsoft.com/office/drawing/2014/main" id="{99B2E531-F156-68F1-FBA4-8B239CB38510}"/>
              </a:ext>
            </a:extLst>
          </p:cNvPr>
          <p:cNvSpPr txBox="1">
            <a:spLocks noChangeArrowheads="1"/>
          </p:cNvSpPr>
          <p:nvPr/>
        </p:nvSpPr>
        <p:spPr bwMode="auto">
          <a:xfrm>
            <a:off x="2284414" y="5280026"/>
            <a:ext cx="83835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dirty="0"/>
              <a:t>((</a:t>
            </a:r>
            <a:r>
              <a:rPr lang="en-US" altLang="en-US" sz="2000" b="1" dirty="0">
                <a:solidFill>
                  <a:srgbClr val="00CC00"/>
                </a:solidFill>
              </a:rPr>
              <a:t>A</a:t>
            </a:r>
            <a:r>
              <a:rPr lang="en-US" altLang="en-US" sz="2000" b="1" dirty="0"/>
              <a:t>,(</a:t>
            </a:r>
            <a:r>
              <a:rPr lang="en-US" altLang="en-US" sz="2000" b="1" dirty="0">
                <a:solidFill>
                  <a:srgbClr val="CC0000"/>
                </a:solidFill>
              </a:rPr>
              <a:t>B</a:t>
            </a:r>
            <a:r>
              <a:rPr lang="en-US" altLang="en-US" sz="2000" b="1" dirty="0"/>
              <a:t>,</a:t>
            </a:r>
            <a:r>
              <a:rPr lang="en-US" altLang="en-US" sz="2000" b="1" dirty="0">
                <a:solidFill>
                  <a:schemeClr val="accent2"/>
                </a:solidFill>
              </a:rPr>
              <a:t>C</a:t>
            </a:r>
            <a:r>
              <a:rPr lang="en-US" altLang="en-US" sz="2000" b="1" dirty="0"/>
              <a:t>)),(</a:t>
            </a:r>
            <a:r>
              <a:rPr lang="en-US" altLang="en-US" sz="2000" b="1" dirty="0">
                <a:solidFill>
                  <a:srgbClr val="FF00FF"/>
                </a:solidFill>
              </a:rPr>
              <a:t>D</a:t>
            </a:r>
            <a:r>
              <a:rPr lang="en-US" altLang="en-US" sz="2000" b="1" dirty="0"/>
              <a:t>,</a:t>
            </a:r>
            <a:r>
              <a:rPr lang="en-US" altLang="en-US" sz="2000" b="1" dirty="0">
                <a:solidFill>
                  <a:schemeClr val="accent1"/>
                </a:solidFill>
              </a:rPr>
              <a:t>E</a:t>
            </a:r>
            <a:r>
              <a:rPr lang="en-US" altLang="en-US" sz="2000" b="1" dirty="0"/>
              <a:t>))  </a:t>
            </a:r>
            <a:r>
              <a:rPr lang="en-US" altLang="en-US" b="1" dirty="0"/>
              <a:t>= The above phylogeny as nested parentheses</a:t>
            </a:r>
            <a:endParaRPr lang="en-US" altLang="en-US" sz="2000" b="1" dirty="0"/>
          </a:p>
        </p:txBody>
      </p:sp>
      <p:grpSp>
        <p:nvGrpSpPr>
          <p:cNvPr id="60452" name="Group 36">
            <a:extLst>
              <a:ext uri="{FF2B5EF4-FFF2-40B4-BE49-F238E27FC236}">
                <a16:creationId xmlns:a16="http://schemas.microsoft.com/office/drawing/2014/main" id="{0C919D12-120D-DD12-E7AD-966AD8EECD21}"/>
              </a:ext>
            </a:extLst>
          </p:cNvPr>
          <p:cNvGrpSpPr>
            <a:grpSpLocks/>
          </p:cNvGrpSpPr>
          <p:nvPr/>
        </p:nvGrpSpPr>
        <p:grpSpPr bwMode="auto">
          <a:xfrm>
            <a:off x="726398" y="1230313"/>
            <a:ext cx="10664856" cy="4075113"/>
            <a:chOff x="722" y="727"/>
            <a:chExt cx="4417" cy="2567"/>
          </a:xfrm>
        </p:grpSpPr>
        <p:grpSp>
          <p:nvGrpSpPr>
            <p:cNvPr id="60435" name="Group 19">
              <a:extLst>
                <a:ext uri="{FF2B5EF4-FFF2-40B4-BE49-F238E27FC236}">
                  <a16:creationId xmlns:a16="http://schemas.microsoft.com/office/drawing/2014/main" id="{D948DAE5-E0C4-E2DC-57D9-6D80ADB84837}"/>
                </a:ext>
              </a:extLst>
            </p:cNvPr>
            <p:cNvGrpSpPr>
              <a:grpSpLocks/>
            </p:cNvGrpSpPr>
            <p:nvPr/>
          </p:nvGrpSpPr>
          <p:grpSpPr bwMode="auto">
            <a:xfrm>
              <a:off x="2057" y="859"/>
              <a:ext cx="783" cy="360"/>
              <a:chOff x="2225" y="1267"/>
              <a:chExt cx="799" cy="408"/>
            </a:xfrm>
          </p:grpSpPr>
          <p:sp>
            <p:nvSpPr>
              <p:cNvPr id="60424" name="Line 8">
                <a:extLst>
                  <a:ext uri="{FF2B5EF4-FFF2-40B4-BE49-F238E27FC236}">
                    <a16:creationId xmlns:a16="http://schemas.microsoft.com/office/drawing/2014/main" id="{AFF8AB02-C445-5148-74B0-5CAA94063120}"/>
                  </a:ext>
                </a:extLst>
              </p:cNvPr>
              <p:cNvSpPr>
                <a:spLocks noChangeShapeType="1"/>
              </p:cNvSpPr>
              <p:nvPr/>
            </p:nvSpPr>
            <p:spPr bwMode="auto">
              <a:xfrm flipH="1" flipV="1">
                <a:off x="2228" y="1267"/>
                <a:ext cx="7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25" name="Freeform 9">
                <a:extLst>
                  <a:ext uri="{FF2B5EF4-FFF2-40B4-BE49-F238E27FC236}">
                    <a16:creationId xmlns:a16="http://schemas.microsoft.com/office/drawing/2014/main" id="{2432BD71-325C-B146-930C-80AFD865459B}"/>
                  </a:ext>
                </a:extLst>
              </p:cNvPr>
              <p:cNvSpPr>
                <a:spLocks/>
              </p:cNvSpPr>
              <p:nvPr/>
            </p:nvSpPr>
            <p:spPr bwMode="auto">
              <a:xfrm>
                <a:off x="2228" y="1672"/>
                <a:ext cx="796" cy="3"/>
              </a:xfrm>
              <a:custGeom>
                <a:avLst/>
                <a:gdLst>
                  <a:gd name="T0" fmla="*/ 796 w 796"/>
                  <a:gd name="T1" fmla="*/ 0 h 3"/>
                  <a:gd name="T2" fmla="*/ 0 w 796"/>
                  <a:gd name="T3" fmla="*/ 3 h 3"/>
                </a:gdLst>
                <a:ahLst/>
                <a:cxnLst>
                  <a:cxn ang="0">
                    <a:pos x="T0" y="T1"/>
                  </a:cxn>
                  <a:cxn ang="0">
                    <a:pos x="T2" y="T3"/>
                  </a:cxn>
                </a:cxnLst>
                <a:rect l="0" t="0" r="r" b="b"/>
                <a:pathLst>
                  <a:path w="796" h="3">
                    <a:moveTo>
                      <a:pt x="796"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26" name="Line 10">
                <a:extLst>
                  <a:ext uri="{FF2B5EF4-FFF2-40B4-BE49-F238E27FC236}">
                    <a16:creationId xmlns:a16="http://schemas.microsoft.com/office/drawing/2014/main" id="{40A010EB-4642-F4EA-C5B7-3875F758899D}"/>
                  </a:ext>
                </a:extLst>
              </p:cNvPr>
              <p:cNvSpPr>
                <a:spLocks noChangeShapeType="1"/>
              </p:cNvSpPr>
              <p:nvPr/>
            </p:nvSpPr>
            <p:spPr bwMode="auto">
              <a:xfrm>
                <a:off x="2225" y="1269"/>
                <a:ext cx="0" cy="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0427" name="Line 11">
              <a:extLst>
                <a:ext uri="{FF2B5EF4-FFF2-40B4-BE49-F238E27FC236}">
                  <a16:creationId xmlns:a16="http://schemas.microsoft.com/office/drawing/2014/main" id="{4301C168-359E-0104-4C5F-A67369596053}"/>
                </a:ext>
              </a:extLst>
            </p:cNvPr>
            <p:cNvSpPr>
              <a:spLocks noChangeShapeType="1"/>
            </p:cNvSpPr>
            <p:nvPr/>
          </p:nvSpPr>
          <p:spPr bwMode="auto">
            <a:xfrm>
              <a:off x="1987" y="1020"/>
              <a:ext cx="6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28" name="Freeform 12">
              <a:extLst>
                <a:ext uri="{FF2B5EF4-FFF2-40B4-BE49-F238E27FC236}">
                  <a16:creationId xmlns:a16="http://schemas.microsoft.com/office/drawing/2014/main" id="{00A0096E-D4C8-47A5-176C-C6B0D6C78904}"/>
                </a:ext>
              </a:extLst>
            </p:cNvPr>
            <p:cNvSpPr>
              <a:spLocks/>
            </p:cNvSpPr>
            <p:nvPr/>
          </p:nvSpPr>
          <p:spPr bwMode="auto">
            <a:xfrm>
              <a:off x="1991" y="1597"/>
              <a:ext cx="841" cy="1"/>
            </a:xfrm>
            <a:custGeom>
              <a:avLst/>
              <a:gdLst>
                <a:gd name="T0" fmla="*/ 841 w 841"/>
                <a:gd name="T1" fmla="*/ 0 h 1"/>
                <a:gd name="T2" fmla="*/ 0 w 841"/>
                <a:gd name="T3" fmla="*/ 1 h 1"/>
              </a:gdLst>
              <a:ahLst/>
              <a:cxnLst>
                <a:cxn ang="0">
                  <a:pos x="T0" y="T1"/>
                </a:cxn>
                <a:cxn ang="0">
                  <a:pos x="T2" y="T3"/>
                </a:cxn>
              </a:cxnLst>
              <a:rect l="0" t="0" r="r" b="b"/>
              <a:pathLst>
                <a:path w="841" h="1">
                  <a:moveTo>
                    <a:pt x="841" y="0"/>
                  </a:move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29" name="Line 13">
              <a:extLst>
                <a:ext uri="{FF2B5EF4-FFF2-40B4-BE49-F238E27FC236}">
                  <a16:creationId xmlns:a16="http://schemas.microsoft.com/office/drawing/2014/main" id="{67F4EBF0-5515-CB46-8EF8-C292D89AA9B7}"/>
                </a:ext>
              </a:extLst>
            </p:cNvPr>
            <p:cNvSpPr>
              <a:spLocks noChangeShapeType="1"/>
            </p:cNvSpPr>
            <p:nvPr/>
          </p:nvSpPr>
          <p:spPr bwMode="auto">
            <a:xfrm>
              <a:off x="1987" y="1027"/>
              <a:ext cx="0"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0440" name="Group 24">
              <a:extLst>
                <a:ext uri="{FF2B5EF4-FFF2-40B4-BE49-F238E27FC236}">
                  <a16:creationId xmlns:a16="http://schemas.microsoft.com/office/drawing/2014/main" id="{1141A70B-1E30-E86C-1265-457F05303E07}"/>
                </a:ext>
              </a:extLst>
            </p:cNvPr>
            <p:cNvGrpSpPr>
              <a:grpSpLocks/>
            </p:cNvGrpSpPr>
            <p:nvPr/>
          </p:nvGrpSpPr>
          <p:grpSpPr bwMode="auto">
            <a:xfrm>
              <a:off x="1400" y="1348"/>
              <a:ext cx="893" cy="843"/>
              <a:chOff x="1568" y="1772"/>
              <a:chExt cx="893" cy="715"/>
            </a:xfrm>
          </p:grpSpPr>
          <p:sp>
            <p:nvSpPr>
              <p:cNvPr id="60430" name="Line 14">
                <a:extLst>
                  <a:ext uri="{FF2B5EF4-FFF2-40B4-BE49-F238E27FC236}">
                    <a16:creationId xmlns:a16="http://schemas.microsoft.com/office/drawing/2014/main" id="{FBA2BB99-9F24-2EB3-5669-2F9049209FB4}"/>
                  </a:ext>
                </a:extLst>
              </p:cNvPr>
              <p:cNvSpPr>
                <a:spLocks noChangeShapeType="1"/>
              </p:cNvSpPr>
              <p:nvPr/>
            </p:nvSpPr>
            <p:spPr bwMode="auto">
              <a:xfrm flipH="1" flipV="1">
                <a:off x="1579" y="1773"/>
                <a:ext cx="5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31" name="Freeform 15">
                <a:extLst>
                  <a:ext uri="{FF2B5EF4-FFF2-40B4-BE49-F238E27FC236}">
                    <a16:creationId xmlns:a16="http://schemas.microsoft.com/office/drawing/2014/main" id="{428245E7-7663-40EE-2E16-B780B1918750}"/>
                  </a:ext>
                </a:extLst>
              </p:cNvPr>
              <p:cNvSpPr>
                <a:spLocks/>
              </p:cNvSpPr>
              <p:nvPr/>
            </p:nvSpPr>
            <p:spPr bwMode="auto">
              <a:xfrm>
                <a:off x="1577" y="2440"/>
                <a:ext cx="884" cy="47"/>
              </a:xfrm>
              <a:custGeom>
                <a:avLst/>
                <a:gdLst>
                  <a:gd name="T0" fmla="*/ 1436 w 1436"/>
                  <a:gd name="T1" fmla="*/ 0 h 1"/>
                  <a:gd name="T2" fmla="*/ 0 w 1436"/>
                  <a:gd name="T3" fmla="*/ 0 h 1"/>
                </a:gdLst>
                <a:ahLst/>
                <a:cxnLst>
                  <a:cxn ang="0">
                    <a:pos x="T0" y="T1"/>
                  </a:cxn>
                  <a:cxn ang="0">
                    <a:pos x="T2" y="T3"/>
                  </a:cxn>
                </a:cxnLst>
                <a:rect l="0" t="0" r="r" b="b"/>
                <a:pathLst>
                  <a:path w="1436" h="1">
                    <a:moveTo>
                      <a:pt x="1436" y="0"/>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32" name="Freeform 16">
                <a:extLst>
                  <a:ext uri="{FF2B5EF4-FFF2-40B4-BE49-F238E27FC236}">
                    <a16:creationId xmlns:a16="http://schemas.microsoft.com/office/drawing/2014/main" id="{ABD3684D-FFC1-0C7F-A4DA-F5884D32DDEA}"/>
                  </a:ext>
                </a:extLst>
              </p:cNvPr>
              <p:cNvSpPr>
                <a:spLocks/>
              </p:cNvSpPr>
              <p:nvPr/>
            </p:nvSpPr>
            <p:spPr bwMode="auto">
              <a:xfrm>
                <a:off x="1568" y="1772"/>
                <a:ext cx="1" cy="672"/>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0436" name="Group 20">
              <a:extLst>
                <a:ext uri="{FF2B5EF4-FFF2-40B4-BE49-F238E27FC236}">
                  <a16:creationId xmlns:a16="http://schemas.microsoft.com/office/drawing/2014/main" id="{FFFDD231-9114-2DF4-AD58-25A552DEECD1}"/>
                </a:ext>
              </a:extLst>
            </p:cNvPr>
            <p:cNvGrpSpPr>
              <a:grpSpLocks/>
            </p:cNvGrpSpPr>
            <p:nvPr/>
          </p:nvGrpSpPr>
          <p:grpSpPr bwMode="auto">
            <a:xfrm>
              <a:off x="2297" y="1971"/>
              <a:ext cx="551" cy="360"/>
              <a:chOff x="2225" y="1267"/>
              <a:chExt cx="799" cy="408"/>
            </a:xfrm>
          </p:grpSpPr>
          <p:sp>
            <p:nvSpPr>
              <p:cNvPr id="60437" name="Line 21">
                <a:extLst>
                  <a:ext uri="{FF2B5EF4-FFF2-40B4-BE49-F238E27FC236}">
                    <a16:creationId xmlns:a16="http://schemas.microsoft.com/office/drawing/2014/main" id="{1A20A287-FCED-DBD9-0C71-D7173D512270}"/>
                  </a:ext>
                </a:extLst>
              </p:cNvPr>
              <p:cNvSpPr>
                <a:spLocks noChangeShapeType="1"/>
              </p:cNvSpPr>
              <p:nvPr/>
            </p:nvSpPr>
            <p:spPr bwMode="auto">
              <a:xfrm flipH="1" flipV="1">
                <a:off x="2228" y="1267"/>
                <a:ext cx="7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38" name="Freeform 22">
                <a:extLst>
                  <a:ext uri="{FF2B5EF4-FFF2-40B4-BE49-F238E27FC236}">
                    <a16:creationId xmlns:a16="http://schemas.microsoft.com/office/drawing/2014/main" id="{6AFF1503-6A01-6496-A785-65284A3F7687}"/>
                  </a:ext>
                </a:extLst>
              </p:cNvPr>
              <p:cNvSpPr>
                <a:spLocks/>
              </p:cNvSpPr>
              <p:nvPr/>
            </p:nvSpPr>
            <p:spPr bwMode="auto">
              <a:xfrm>
                <a:off x="2228" y="1672"/>
                <a:ext cx="796" cy="3"/>
              </a:xfrm>
              <a:custGeom>
                <a:avLst/>
                <a:gdLst>
                  <a:gd name="T0" fmla="*/ 796 w 796"/>
                  <a:gd name="T1" fmla="*/ 0 h 3"/>
                  <a:gd name="T2" fmla="*/ 0 w 796"/>
                  <a:gd name="T3" fmla="*/ 3 h 3"/>
                </a:gdLst>
                <a:ahLst/>
                <a:cxnLst>
                  <a:cxn ang="0">
                    <a:pos x="T0" y="T1"/>
                  </a:cxn>
                  <a:cxn ang="0">
                    <a:pos x="T2" y="T3"/>
                  </a:cxn>
                </a:cxnLst>
                <a:rect l="0" t="0" r="r" b="b"/>
                <a:pathLst>
                  <a:path w="796" h="3">
                    <a:moveTo>
                      <a:pt x="796"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39" name="Line 23">
                <a:extLst>
                  <a:ext uri="{FF2B5EF4-FFF2-40B4-BE49-F238E27FC236}">
                    <a16:creationId xmlns:a16="http://schemas.microsoft.com/office/drawing/2014/main" id="{494CBD76-E656-CE4B-7A18-4A3D8F979445}"/>
                  </a:ext>
                </a:extLst>
              </p:cNvPr>
              <p:cNvSpPr>
                <a:spLocks noChangeShapeType="1"/>
              </p:cNvSpPr>
              <p:nvPr/>
            </p:nvSpPr>
            <p:spPr bwMode="auto">
              <a:xfrm>
                <a:off x="2225" y="1269"/>
                <a:ext cx="0" cy="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0441" name="Text Box 25">
              <a:extLst>
                <a:ext uri="{FF2B5EF4-FFF2-40B4-BE49-F238E27FC236}">
                  <a16:creationId xmlns:a16="http://schemas.microsoft.com/office/drawing/2014/main" id="{F17C14FD-E9E3-57C2-51E2-1E8C25EFFBF6}"/>
                </a:ext>
              </a:extLst>
            </p:cNvPr>
            <p:cNvSpPr txBox="1">
              <a:spLocks noChangeArrowheads="1"/>
            </p:cNvSpPr>
            <p:nvPr/>
          </p:nvSpPr>
          <p:spPr bwMode="auto">
            <a:xfrm>
              <a:off x="2885" y="1463"/>
              <a:ext cx="5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00CC00"/>
                  </a:solidFill>
                </a:rPr>
                <a:t>Taxon A</a:t>
              </a:r>
            </a:p>
          </p:txBody>
        </p:sp>
        <p:sp>
          <p:nvSpPr>
            <p:cNvPr id="60442" name="Text Box 26">
              <a:extLst>
                <a:ext uri="{FF2B5EF4-FFF2-40B4-BE49-F238E27FC236}">
                  <a16:creationId xmlns:a16="http://schemas.microsoft.com/office/drawing/2014/main" id="{759142CA-F659-D0B5-072E-9CE1931EF345}"/>
                </a:ext>
              </a:extLst>
            </p:cNvPr>
            <p:cNvSpPr txBox="1">
              <a:spLocks noChangeArrowheads="1"/>
            </p:cNvSpPr>
            <p:nvPr/>
          </p:nvSpPr>
          <p:spPr bwMode="auto">
            <a:xfrm>
              <a:off x="2888" y="727"/>
              <a:ext cx="5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CC0000"/>
                  </a:solidFill>
                </a:rPr>
                <a:t>Taxon B</a:t>
              </a:r>
            </a:p>
          </p:txBody>
        </p:sp>
        <p:sp>
          <p:nvSpPr>
            <p:cNvPr id="60443" name="Text Box 27">
              <a:extLst>
                <a:ext uri="{FF2B5EF4-FFF2-40B4-BE49-F238E27FC236}">
                  <a16:creationId xmlns:a16="http://schemas.microsoft.com/office/drawing/2014/main" id="{55465FE8-BF73-8F43-AA59-CB1D68E9D81E}"/>
                </a:ext>
              </a:extLst>
            </p:cNvPr>
            <p:cNvSpPr txBox="1">
              <a:spLocks noChangeArrowheads="1"/>
            </p:cNvSpPr>
            <p:nvPr/>
          </p:nvSpPr>
          <p:spPr bwMode="auto">
            <a:xfrm>
              <a:off x="2908" y="1087"/>
              <a:ext cx="5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2"/>
                  </a:solidFill>
                </a:rPr>
                <a:t>Taxon C</a:t>
              </a:r>
              <a:endParaRPr lang="en-US" altLang="en-US"/>
            </a:p>
          </p:txBody>
        </p:sp>
        <p:sp>
          <p:nvSpPr>
            <p:cNvPr id="60444" name="Text Box 28">
              <a:extLst>
                <a:ext uri="{FF2B5EF4-FFF2-40B4-BE49-F238E27FC236}">
                  <a16:creationId xmlns:a16="http://schemas.microsoft.com/office/drawing/2014/main" id="{A2D8F37C-8B43-0F65-BFC0-7CDF3ADDBBE6}"/>
                </a:ext>
              </a:extLst>
            </p:cNvPr>
            <p:cNvSpPr txBox="1">
              <a:spLocks noChangeArrowheads="1"/>
            </p:cNvSpPr>
            <p:nvPr/>
          </p:nvSpPr>
          <p:spPr bwMode="auto">
            <a:xfrm>
              <a:off x="2900" y="2215"/>
              <a:ext cx="5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1"/>
                  </a:solidFill>
                </a:rPr>
                <a:t>Taxon E</a:t>
              </a:r>
            </a:p>
          </p:txBody>
        </p:sp>
        <p:sp>
          <p:nvSpPr>
            <p:cNvPr id="60445" name="Text Box 29">
              <a:extLst>
                <a:ext uri="{FF2B5EF4-FFF2-40B4-BE49-F238E27FC236}">
                  <a16:creationId xmlns:a16="http://schemas.microsoft.com/office/drawing/2014/main" id="{6F06C723-6790-F7C3-D367-D11B03EB09EA}"/>
                </a:ext>
              </a:extLst>
            </p:cNvPr>
            <p:cNvSpPr txBox="1">
              <a:spLocks noChangeArrowheads="1"/>
            </p:cNvSpPr>
            <p:nvPr/>
          </p:nvSpPr>
          <p:spPr bwMode="auto">
            <a:xfrm>
              <a:off x="2894" y="1847"/>
              <a:ext cx="5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FF00FF"/>
                  </a:solidFill>
                </a:rPr>
                <a:t>Taxon D</a:t>
              </a:r>
            </a:p>
          </p:txBody>
        </p:sp>
        <p:sp>
          <p:nvSpPr>
            <p:cNvPr id="60447" name="Line 31">
              <a:extLst>
                <a:ext uri="{FF2B5EF4-FFF2-40B4-BE49-F238E27FC236}">
                  <a16:creationId xmlns:a16="http://schemas.microsoft.com/office/drawing/2014/main" id="{04524486-6E92-010A-EF1F-CAEAB95D4CF6}"/>
                </a:ext>
              </a:extLst>
            </p:cNvPr>
            <p:cNvSpPr>
              <a:spLocks noChangeShapeType="1"/>
            </p:cNvSpPr>
            <p:nvPr/>
          </p:nvSpPr>
          <p:spPr bwMode="auto">
            <a:xfrm>
              <a:off x="3608" y="840"/>
              <a:ext cx="0" cy="1528"/>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48" name="Text Box 32">
              <a:extLst>
                <a:ext uri="{FF2B5EF4-FFF2-40B4-BE49-F238E27FC236}">
                  <a16:creationId xmlns:a16="http://schemas.microsoft.com/office/drawing/2014/main" id="{C02E3572-A425-E477-53B3-8BE125D1F37E}"/>
                </a:ext>
              </a:extLst>
            </p:cNvPr>
            <p:cNvSpPr txBox="1">
              <a:spLocks noChangeArrowheads="1"/>
            </p:cNvSpPr>
            <p:nvPr/>
          </p:nvSpPr>
          <p:spPr bwMode="auto">
            <a:xfrm>
              <a:off x="3606" y="1239"/>
              <a:ext cx="153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t>No meaning to the</a:t>
              </a:r>
            </a:p>
            <a:p>
              <a:pPr algn="just"/>
              <a:r>
                <a:rPr lang="en-US" altLang="en-US"/>
                <a:t>spacing between the</a:t>
              </a:r>
            </a:p>
            <a:p>
              <a:pPr algn="just"/>
              <a:r>
                <a:rPr lang="en-US" altLang="en-US"/>
                <a:t>taxa, or to the order in</a:t>
              </a:r>
            </a:p>
            <a:p>
              <a:pPr algn="just"/>
              <a:r>
                <a:rPr lang="en-US" altLang="en-US"/>
                <a:t>which they appear from</a:t>
              </a:r>
            </a:p>
            <a:p>
              <a:pPr algn="just"/>
              <a:r>
                <a:rPr lang="en-US" altLang="en-US"/>
                <a:t>top to bottom.</a:t>
              </a:r>
            </a:p>
          </p:txBody>
        </p:sp>
        <p:sp>
          <p:nvSpPr>
            <p:cNvPr id="60449" name="Line 33">
              <a:extLst>
                <a:ext uri="{FF2B5EF4-FFF2-40B4-BE49-F238E27FC236}">
                  <a16:creationId xmlns:a16="http://schemas.microsoft.com/office/drawing/2014/main" id="{5DE18595-43F4-9401-66FF-9CCA71B61B58}"/>
                </a:ext>
              </a:extLst>
            </p:cNvPr>
            <p:cNvSpPr>
              <a:spLocks noChangeShapeType="1"/>
            </p:cNvSpPr>
            <p:nvPr/>
          </p:nvSpPr>
          <p:spPr bwMode="auto">
            <a:xfrm>
              <a:off x="1331" y="1756"/>
              <a:ext cx="6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50" name="Freeform 34">
              <a:extLst>
                <a:ext uri="{FF2B5EF4-FFF2-40B4-BE49-F238E27FC236}">
                  <a16:creationId xmlns:a16="http://schemas.microsoft.com/office/drawing/2014/main" id="{1BC35FF5-9FEA-501F-08DD-E6056F7609D9}"/>
                </a:ext>
              </a:extLst>
            </p:cNvPr>
            <p:cNvSpPr>
              <a:spLocks/>
            </p:cNvSpPr>
            <p:nvPr/>
          </p:nvSpPr>
          <p:spPr bwMode="auto">
            <a:xfrm>
              <a:off x="1307" y="2517"/>
              <a:ext cx="1541" cy="3"/>
            </a:xfrm>
            <a:custGeom>
              <a:avLst/>
              <a:gdLst>
                <a:gd name="T0" fmla="*/ 0 w 1541"/>
                <a:gd name="T1" fmla="*/ 0 h 3"/>
                <a:gd name="T2" fmla="*/ 1541 w 1541"/>
                <a:gd name="T3" fmla="*/ 3 h 3"/>
              </a:gdLst>
              <a:ahLst/>
              <a:cxnLst>
                <a:cxn ang="0">
                  <a:pos x="T0" y="T1"/>
                </a:cxn>
                <a:cxn ang="0">
                  <a:pos x="T2" y="T3"/>
                </a:cxn>
              </a:cxnLst>
              <a:rect l="0" t="0" r="r" b="b"/>
              <a:pathLst>
                <a:path w="1541" h="3">
                  <a:moveTo>
                    <a:pt x="0" y="0"/>
                  </a:moveTo>
                  <a:lnTo>
                    <a:pt x="1541" y="3"/>
                  </a:lnTo>
                </a:path>
              </a:pathLst>
            </a:custGeom>
            <a:noFill/>
            <a:ln w="19050" cmpd="sng">
              <a:solidFill>
                <a:schemeClr val="tx1"/>
              </a:solidFill>
              <a:round/>
              <a:headEnd type="triangl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0451" name="Text Box 35">
              <a:extLst>
                <a:ext uri="{FF2B5EF4-FFF2-40B4-BE49-F238E27FC236}">
                  <a16:creationId xmlns:a16="http://schemas.microsoft.com/office/drawing/2014/main" id="{DA8BC1BC-44AB-1F5A-32D4-2A05E8BF5D29}"/>
                </a:ext>
              </a:extLst>
            </p:cNvPr>
            <p:cNvSpPr txBox="1">
              <a:spLocks noChangeArrowheads="1"/>
            </p:cNvSpPr>
            <p:nvPr/>
          </p:nvSpPr>
          <p:spPr bwMode="auto">
            <a:xfrm>
              <a:off x="722" y="2538"/>
              <a:ext cx="3701"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This dimension either can have no scale (for ‘cladograms’),</a:t>
              </a:r>
            </a:p>
            <a:p>
              <a:r>
                <a:rPr lang="en-US" altLang="en-US" dirty="0"/>
                <a:t>can be proportional to genetic distance or amount of change</a:t>
              </a:r>
            </a:p>
            <a:p>
              <a:r>
                <a:rPr lang="en-US" altLang="en-US" dirty="0"/>
                <a:t>(for ‘phylograms’ or ‘additive trees’), or can be proportional</a:t>
              </a:r>
            </a:p>
            <a:p>
              <a:r>
                <a:rPr lang="en-US" altLang="en-US" dirty="0"/>
                <a:t>to time (for ‘</a:t>
              </a:r>
              <a:r>
                <a:rPr lang="en-US" altLang="en-US" dirty="0" err="1"/>
                <a:t>ultrametric</a:t>
              </a:r>
              <a:r>
                <a:rPr lang="en-US" altLang="en-US" dirty="0"/>
                <a:t> trees’ or true evolutionary trees).  </a:t>
              </a:r>
            </a:p>
          </p:txBody>
        </p:sp>
      </p:grpSp>
      <p:sp>
        <p:nvSpPr>
          <p:cNvPr id="60453" name="Text Box 37">
            <a:extLst>
              <a:ext uri="{FF2B5EF4-FFF2-40B4-BE49-F238E27FC236}">
                <a16:creationId xmlns:a16="http://schemas.microsoft.com/office/drawing/2014/main" id="{39333055-BC26-8D26-C002-EB7E7E98D562}"/>
              </a:ext>
            </a:extLst>
          </p:cNvPr>
          <p:cNvSpPr txBox="1">
            <a:spLocks noChangeArrowheads="1"/>
          </p:cNvSpPr>
          <p:nvPr/>
        </p:nvSpPr>
        <p:spPr bwMode="auto">
          <a:xfrm>
            <a:off x="2176541" y="5789613"/>
            <a:ext cx="771191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t>These say that </a:t>
            </a:r>
            <a:r>
              <a:rPr lang="en-US" altLang="en-US">
                <a:solidFill>
                  <a:srgbClr val="CC0000"/>
                </a:solidFill>
              </a:rPr>
              <a:t>B</a:t>
            </a:r>
            <a:r>
              <a:rPr lang="en-US" altLang="en-US"/>
              <a:t> and </a:t>
            </a:r>
            <a:r>
              <a:rPr lang="en-US" altLang="en-US">
                <a:solidFill>
                  <a:schemeClr val="accent2"/>
                </a:solidFill>
              </a:rPr>
              <a:t>C</a:t>
            </a:r>
            <a:r>
              <a:rPr lang="en-US" altLang="en-US"/>
              <a:t> are more closely related to each other than either is to </a:t>
            </a:r>
            <a:r>
              <a:rPr lang="en-US" altLang="en-US">
                <a:solidFill>
                  <a:srgbClr val="00CC00"/>
                </a:solidFill>
              </a:rPr>
              <a:t>A</a:t>
            </a:r>
            <a:r>
              <a:rPr lang="en-US" altLang="en-US"/>
              <a:t>,</a:t>
            </a:r>
          </a:p>
          <a:p>
            <a:pPr algn="just"/>
            <a:r>
              <a:rPr lang="en-US" altLang="en-US"/>
              <a:t>and that </a:t>
            </a:r>
            <a:r>
              <a:rPr lang="en-US" altLang="en-US">
                <a:solidFill>
                  <a:srgbClr val="00CC00"/>
                </a:solidFill>
              </a:rPr>
              <a:t>A</a:t>
            </a:r>
            <a:r>
              <a:rPr lang="en-US" altLang="en-US"/>
              <a:t>, </a:t>
            </a:r>
            <a:r>
              <a:rPr lang="en-US" altLang="en-US">
                <a:solidFill>
                  <a:srgbClr val="CC0000"/>
                </a:solidFill>
              </a:rPr>
              <a:t>B</a:t>
            </a:r>
            <a:r>
              <a:rPr lang="en-US" altLang="en-US"/>
              <a:t>, and </a:t>
            </a:r>
            <a:r>
              <a:rPr lang="en-US" altLang="en-US">
                <a:solidFill>
                  <a:schemeClr val="accent2"/>
                </a:solidFill>
              </a:rPr>
              <a:t>C</a:t>
            </a:r>
            <a:r>
              <a:rPr lang="en-US" altLang="en-US"/>
              <a:t> form a clade that is a sister group to the clade composed of</a:t>
            </a:r>
          </a:p>
          <a:p>
            <a:pPr algn="just"/>
            <a:r>
              <a:rPr lang="en-US" altLang="en-US">
                <a:solidFill>
                  <a:srgbClr val="FF00FF"/>
                </a:solidFill>
              </a:rPr>
              <a:t>D</a:t>
            </a:r>
            <a:r>
              <a:rPr lang="en-US" altLang="en-US"/>
              <a:t> and </a:t>
            </a:r>
            <a:r>
              <a:rPr lang="en-US" altLang="en-US">
                <a:solidFill>
                  <a:schemeClr val="accent1"/>
                </a:solidFill>
              </a:rPr>
              <a:t>E</a:t>
            </a:r>
            <a:r>
              <a:rPr lang="en-US" altLang="en-US"/>
              <a:t>.  If the tree has a time scale, then </a:t>
            </a:r>
            <a:r>
              <a:rPr lang="en-US" altLang="en-US">
                <a:solidFill>
                  <a:srgbClr val="FF00FF"/>
                </a:solidFill>
              </a:rPr>
              <a:t>D</a:t>
            </a:r>
            <a:r>
              <a:rPr lang="en-US" altLang="en-US"/>
              <a:t> and </a:t>
            </a:r>
            <a:r>
              <a:rPr lang="en-US" altLang="en-US">
                <a:solidFill>
                  <a:schemeClr val="accent1"/>
                </a:solidFill>
              </a:rPr>
              <a:t>E</a:t>
            </a:r>
            <a:r>
              <a:rPr lang="en-US" altLang="en-US"/>
              <a:t> are the most closely related.  </a:t>
            </a:r>
          </a:p>
        </p:txBody>
      </p:sp>
      <p:sp>
        <p:nvSpPr>
          <p:cNvPr id="2" name="Title 1">
            <a:extLst>
              <a:ext uri="{FF2B5EF4-FFF2-40B4-BE49-F238E27FC236}">
                <a16:creationId xmlns:a16="http://schemas.microsoft.com/office/drawing/2014/main" id="{FD1FB3F4-F11E-F01D-EEB9-43E68578D602}"/>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79528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D5DCE2B1-41F7-E8C6-5F47-D62A0480EF3B}"/>
              </a:ext>
            </a:extLst>
          </p:cNvPr>
          <p:cNvSpPr>
            <a:spLocks noGrp="1"/>
          </p:cNvSpPr>
          <p:nvPr>
            <p:ph type="ftr" sz="quarter" idx="11"/>
          </p:nvPr>
        </p:nvSpPr>
        <p:spPr/>
        <p:txBody>
          <a:bodyPr/>
          <a:lstStyle/>
          <a:p>
            <a:r>
              <a:rPr lang="en-US" altLang="en-US"/>
              <a:t>C-B Stewart, NHGRI lecture, 12/5/00</a:t>
            </a:r>
          </a:p>
        </p:txBody>
      </p:sp>
      <p:sp>
        <p:nvSpPr>
          <p:cNvPr id="67589" name="Line 1029">
            <a:extLst>
              <a:ext uri="{FF2B5EF4-FFF2-40B4-BE49-F238E27FC236}">
                <a16:creationId xmlns:a16="http://schemas.microsoft.com/office/drawing/2014/main" id="{86BD162D-2FBA-36E6-2339-803A7FA467E0}"/>
              </a:ext>
            </a:extLst>
          </p:cNvPr>
          <p:cNvSpPr>
            <a:spLocks noChangeShapeType="1"/>
          </p:cNvSpPr>
          <p:nvPr/>
        </p:nvSpPr>
        <p:spPr bwMode="auto">
          <a:xfrm flipH="1">
            <a:off x="5564189" y="2897188"/>
            <a:ext cx="129222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0" name="Freeform 1030">
            <a:extLst>
              <a:ext uri="{FF2B5EF4-FFF2-40B4-BE49-F238E27FC236}">
                <a16:creationId xmlns:a16="http://schemas.microsoft.com/office/drawing/2014/main" id="{EF9DA302-1E2D-1873-50BD-156AB19966D0}"/>
              </a:ext>
            </a:extLst>
          </p:cNvPr>
          <p:cNvSpPr>
            <a:spLocks/>
          </p:cNvSpPr>
          <p:nvPr/>
        </p:nvSpPr>
        <p:spPr bwMode="auto">
          <a:xfrm>
            <a:off x="5556250" y="3363914"/>
            <a:ext cx="260350" cy="1587"/>
          </a:xfrm>
          <a:custGeom>
            <a:avLst/>
            <a:gdLst>
              <a:gd name="T0" fmla="*/ 164 w 164"/>
              <a:gd name="T1" fmla="*/ 1 h 1"/>
              <a:gd name="T2" fmla="*/ 0 w 164"/>
              <a:gd name="T3" fmla="*/ 0 h 1"/>
            </a:gdLst>
            <a:ahLst/>
            <a:cxnLst>
              <a:cxn ang="0">
                <a:pos x="T0" y="T1"/>
              </a:cxn>
              <a:cxn ang="0">
                <a:pos x="T2" y="T3"/>
              </a:cxn>
            </a:cxnLst>
            <a:rect l="0" t="0" r="r" b="b"/>
            <a:pathLst>
              <a:path w="164" h="1">
                <a:moveTo>
                  <a:pt x="164" y="1"/>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1" name="Line 1031">
            <a:extLst>
              <a:ext uri="{FF2B5EF4-FFF2-40B4-BE49-F238E27FC236}">
                <a16:creationId xmlns:a16="http://schemas.microsoft.com/office/drawing/2014/main" id="{CA74DDAA-73EF-BBE2-ED1F-B729E3E622AB}"/>
              </a:ext>
            </a:extLst>
          </p:cNvPr>
          <p:cNvSpPr>
            <a:spLocks noChangeShapeType="1"/>
          </p:cNvSpPr>
          <p:nvPr/>
        </p:nvSpPr>
        <p:spPr bwMode="auto">
          <a:xfrm>
            <a:off x="5561013" y="2900363"/>
            <a:ext cx="0" cy="4556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2" name="Freeform 1032">
            <a:extLst>
              <a:ext uri="{FF2B5EF4-FFF2-40B4-BE49-F238E27FC236}">
                <a16:creationId xmlns:a16="http://schemas.microsoft.com/office/drawing/2014/main" id="{CAC81B4F-122E-B7CD-A015-0DAD1DEAC6E6}"/>
              </a:ext>
            </a:extLst>
          </p:cNvPr>
          <p:cNvSpPr>
            <a:spLocks/>
          </p:cNvSpPr>
          <p:nvPr/>
        </p:nvSpPr>
        <p:spPr bwMode="auto">
          <a:xfrm>
            <a:off x="5413376" y="3124201"/>
            <a:ext cx="157163" cy="3175"/>
          </a:xfrm>
          <a:custGeom>
            <a:avLst/>
            <a:gdLst>
              <a:gd name="T0" fmla="*/ 0 w 99"/>
              <a:gd name="T1" fmla="*/ 2 h 2"/>
              <a:gd name="T2" fmla="*/ 99 w 99"/>
              <a:gd name="T3" fmla="*/ 0 h 2"/>
            </a:gdLst>
            <a:ahLst/>
            <a:cxnLst>
              <a:cxn ang="0">
                <a:pos x="T0" y="T1"/>
              </a:cxn>
              <a:cxn ang="0">
                <a:pos x="T2" y="T3"/>
              </a:cxn>
            </a:cxnLst>
            <a:rect l="0" t="0" r="r" b="b"/>
            <a:pathLst>
              <a:path w="99" h="2">
                <a:moveTo>
                  <a:pt x="0" y="2"/>
                </a:moveTo>
                <a:lnTo>
                  <a:pt x="99"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3" name="Freeform 1033">
            <a:extLst>
              <a:ext uri="{FF2B5EF4-FFF2-40B4-BE49-F238E27FC236}">
                <a16:creationId xmlns:a16="http://schemas.microsoft.com/office/drawing/2014/main" id="{4617F464-8D16-9321-D231-6F6F6FB7521E}"/>
              </a:ext>
            </a:extLst>
          </p:cNvPr>
          <p:cNvSpPr>
            <a:spLocks/>
          </p:cNvSpPr>
          <p:nvPr/>
        </p:nvSpPr>
        <p:spPr bwMode="auto">
          <a:xfrm>
            <a:off x="5416550" y="3873500"/>
            <a:ext cx="198438" cy="1588"/>
          </a:xfrm>
          <a:custGeom>
            <a:avLst/>
            <a:gdLst>
              <a:gd name="T0" fmla="*/ 201 w 201"/>
              <a:gd name="T1" fmla="*/ 2 h 2"/>
              <a:gd name="T2" fmla="*/ 0 w 201"/>
              <a:gd name="T3" fmla="*/ 0 h 2"/>
            </a:gdLst>
            <a:ahLst/>
            <a:cxnLst>
              <a:cxn ang="0">
                <a:pos x="T0" y="T1"/>
              </a:cxn>
              <a:cxn ang="0">
                <a:pos x="T2" y="T3"/>
              </a:cxn>
            </a:cxnLst>
            <a:rect l="0" t="0" r="r" b="b"/>
            <a:pathLst>
              <a:path w="201" h="2">
                <a:moveTo>
                  <a:pt x="201" y="2"/>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4" name="Line 1034">
            <a:extLst>
              <a:ext uri="{FF2B5EF4-FFF2-40B4-BE49-F238E27FC236}">
                <a16:creationId xmlns:a16="http://schemas.microsoft.com/office/drawing/2014/main" id="{9D9AE889-49AF-4B9F-A516-C7F3322BB6C9}"/>
              </a:ext>
            </a:extLst>
          </p:cNvPr>
          <p:cNvSpPr>
            <a:spLocks noChangeShapeType="1"/>
          </p:cNvSpPr>
          <p:nvPr/>
        </p:nvSpPr>
        <p:spPr bwMode="auto">
          <a:xfrm>
            <a:off x="5413375" y="3135314"/>
            <a:ext cx="0" cy="7334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6" name="Freeform 1036">
            <a:extLst>
              <a:ext uri="{FF2B5EF4-FFF2-40B4-BE49-F238E27FC236}">
                <a16:creationId xmlns:a16="http://schemas.microsoft.com/office/drawing/2014/main" id="{11587152-CBE0-1275-FCDF-3229ED9C14AA}"/>
              </a:ext>
            </a:extLst>
          </p:cNvPr>
          <p:cNvSpPr>
            <a:spLocks/>
          </p:cNvSpPr>
          <p:nvPr/>
        </p:nvSpPr>
        <p:spPr bwMode="auto">
          <a:xfrm>
            <a:off x="4838700" y="3511551"/>
            <a:ext cx="546100" cy="3175"/>
          </a:xfrm>
          <a:custGeom>
            <a:avLst/>
            <a:gdLst>
              <a:gd name="T0" fmla="*/ 344 w 344"/>
              <a:gd name="T1" fmla="*/ 3 h 3"/>
              <a:gd name="T2" fmla="*/ 0 w 344"/>
              <a:gd name="T3" fmla="*/ 0 h 3"/>
            </a:gdLst>
            <a:ahLst/>
            <a:cxnLst>
              <a:cxn ang="0">
                <a:pos x="T0" y="T1"/>
              </a:cxn>
              <a:cxn ang="0">
                <a:pos x="T2" y="T3"/>
              </a:cxn>
            </a:cxnLst>
            <a:rect l="0" t="0" r="r" b="b"/>
            <a:pathLst>
              <a:path w="344" h="3">
                <a:moveTo>
                  <a:pt x="344" y="3"/>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7" name="Freeform 1037">
            <a:extLst>
              <a:ext uri="{FF2B5EF4-FFF2-40B4-BE49-F238E27FC236}">
                <a16:creationId xmlns:a16="http://schemas.microsoft.com/office/drawing/2014/main" id="{E57F037B-F851-A245-C653-F2CF849AB33F}"/>
              </a:ext>
            </a:extLst>
          </p:cNvPr>
          <p:cNvSpPr>
            <a:spLocks/>
          </p:cNvSpPr>
          <p:nvPr/>
        </p:nvSpPr>
        <p:spPr bwMode="auto">
          <a:xfrm>
            <a:off x="4835526" y="4540250"/>
            <a:ext cx="1077913" cy="0"/>
          </a:xfrm>
          <a:custGeom>
            <a:avLst/>
            <a:gdLst>
              <a:gd name="T0" fmla="*/ 1095 w 1095"/>
              <a:gd name="T1" fmla="*/ 0 h 1"/>
              <a:gd name="T2" fmla="*/ 0 w 1095"/>
              <a:gd name="T3" fmla="*/ 0 h 1"/>
            </a:gdLst>
            <a:ahLst/>
            <a:cxnLst>
              <a:cxn ang="0">
                <a:pos x="T0" y="T1"/>
              </a:cxn>
              <a:cxn ang="0">
                <a:pos x="T2" y="T3"/>
              </a:cxn>
            </a:cxnLst>
            <a:rect l="0" t="0" r="r" b="b"/>
            <a:pathLst>
              <a:path w="1095" h="1">
                <a:moveTo>
                  <a:pt x="1095" y="0"/>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598" name="Freeform 1038">
            <a:extLst>
              <a:ext uri="{FF2B5EF4-FFF2-40B4-BE49-F238E27FC236}">
                <a16:creationId xmlns:a16="http://schemas.microsoft.com/office/drawing/2014/main" id="{7D8A9156-94CB-39AA-A6F5-BCDB55ED9249}"/>
              </a:ext>
            </a:extLst>
          </p:cNvPr>
          <p:cNvSpPr>
            <a:spLocks/>
          </p:cNvSpPr>
          <p:nvPr/>
        </p:nvSpPr>
        <p:spPr bwMode="auto">
          <a:xfrm>
            <a:off x="4827588" y="3508375"/>
            <a:ext cx="0" cy="1023938"/>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03" name="Text Box 1043">
            <a:extLst>
              <a:ext uri="{FF2B5EF4-FFF2-40B4-BE49-F238E27FC236}">
                <a16:creationId xmlns:a16="http://schemas.microsoft.com/office/drawing/2014/main" id="{BFEECDF7-5091-2FBF-EDFA-D9D90CB85798}"/>
              </a:ext>
            </a:extLst>
          </p:cNvPr>
          <p:cNvSpPr txBox="1">
            <a:spLocks noChangeArrowheads="1"/>
          </p:cNvSpPr>
          <p:nvPr/>
        </p:nvSpPr>
        <p:spPr bwMode="auto">
          <a:xfrm>
            <a:off x="5672690" y="3698875"/>
            <a:ext cx="910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00CC00"/>
                </a:solidFill>
              </a:rPr>
              <a:t>Taxon A</a:t>
            </a:r>
          </a:p>
        </p:txBody>
      </p:sp>
      <p:sp>
        <p:nvSpPr>
          <p:cNvPr id="67604" name="Text Box 1044">
            <a:extLst>
              <a:ext uri="{FF2B5EF4-FFF2-40B4-BE49-F238E27FC236}">
                <a16:creationId xmlns:a16="http://schemas.microsoft.com/office/drawing/2014/main" id="{89928745-527B-3C95-3E00-CA095404AF2C}"/>
              </a:ext>
            </a:extLst>
          </p:cNvPr>
          <p:cNvSpPr txBox="1">
            <a:spLocks noChangeArrowheads="1"/>
          </p:cNvSpPr>
          <p:nvPr/>
        </p:nvSpPr>
        <p:spPr bwMode="auto">
          <a:xfrm>
            <a:off x="6880022" y="2725738"/>
            <a:ext cx="9021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CC0000"/>
                </a:solidFill>
              </a:rPr>
              <a:t>Taxon B</a:t>
            </a:r>
          </a:p>
        </p:txBody>
      </p:sp>
      <p:sp>
        <p:nvSpPr>
          <p:cNvPr id="67605" name="Text Box 1045">
            <a:extLst>
              <a:ext uri="{FF2B5EF4-FFF2-40B4-BE49-F238E27FC236}">
                <a16:creationId xmlns:a16="http://schemas.microsoft.com/office/drawing/2014/main" id="{99397A6C-1B7D-18BC-8FD1-A2F356188A76}"/>
              </a:ext>
            </a:extLst>
          </p:cNvPr>
          <p:cNvSpPr txBox="1">
            <a:spLocks noChangeArrowheads="1"/>
          </p:cNvSpPr>
          <p:nvPr/>
        </p:nvSpPr>
        <p:spPr bwMode="auto">
          <a:xfrm>
            <a:off x="5845774" y="3201988"/>
            <a:ext cx="9005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2"/>
                </a:solidFill>
              </a:rPr>
              <a:t>Taxon C</a:t>
            </a:r>
            <a:endParaRPr lang="en-US" altLang="en-US"/>
          </a:p>
        </p:txBody>
      </p:sp>
      <p:sp>
        <p:nvSpPr>
          <p:cNvPr id="67607" name="Text Box 1047">
            <a:extLst>
              <a:ext uri="{FF2B5EF4-FFF2-40B4-BE49-F238E27FC236}">
                <a16:creationId xmlns:a16="http://schemas.microsoft.com/office/drawing/2014/main" id="{6223F2CF-E8C1-5E8E-EF7F-80171B1A7D96}"/>
              </a:ext>
            </a:extLst>
          </p:cNvPr>
          <p:cNvSpPr txBox="1">
            <a:spLocks noChangeArrowheads="1"/>
          </p:cNvSpPr>
          <p:nvPr/>
        </p:nvSpPr>
        <p:spPr bwMode="auto">
          <a:xfrm>
            <a:off x="5947281" y="4335463"/>
            <a:ext cx="919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FF00FF"/>
                </a:solidFill>
              </a:rPr>
              <a:t>Taxon D</a:t>
            </a:r>
          </a:p>
        </p:txBody>
      </p:sp>
      <p:sp>
        <p:nvSpPr>
          <p:cNvPr id="67610" name="Line 1050">
            <a:extLst>
              <a:ext uri="{FF2B5EF4-FFF2-40B4-BE49-F238E27FC236}">
                <a16:creationId xmlns:a16="http://schemas.microsoft.com/office/drawing/2014/main" id="{C34DE3C8-89BB-B786-19D2-9581864725B2}"/>
              </a:ext>
            </a:extLst>
          </p:cNvPr>
          <p:cNvSpPr>
            <a:spLocks noChangeShapeType="1"/>
          </p:cNvSpPr>
          <p:nvPr/>
        </p:nvSpPr>
        <p:spPr bwMode="auto">
          <a:xfrm>
            <a:off x="4767264" y="4076700"/>
            <a:ext cx="58737"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13" name="Text Box 1053">
            <a:extLst>
              <a:ext uri="{FF2B5EF4-FFF2-40B4-BE49-F238E27FC236}">
                <a16:creationId xmlns:a16="http://schemas.microsoft.com/office/drawing/2014/main" id="{328E1AEF-70B3-9617-4AAB-31BE214B462C}"/>
              </a:ext>
            </a:extLst>
          </p:cNvPr>
          <p:cNvSpPr txBox="1">
            <a:spLocks noChangeArrowheads="1"/>
          </p:cNvSpPr>
          <p:nvPr/>
        </p:nvSpPr>
        <p:spPr bwMode="auto">
          <a:xfrm>
            <a:off x="5551488" y="309721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1</a:t>
            </a:r>
          </a:p>
        </p:txBody>
      </p:sp>
      <p:sp>
        <p:nvSpPr>
          <p:cNvPr id="67614" name="Text Box 1054">
            <a:extLst>
              <a:ext uri="{FF2B5EF4-FFF2-40B4-BE49-F238E27FC236}">
                <a16:creationId xmlns:a16="http://schemas.microsoft.com/office/drawing/2014/main" id="{635B6E3C-14F8-AEEB-12C2-F8A322F52716}"/>
              </a:ext>
            </a:extLst>
          </p:cNvPr>
          <p:cNvSpPr txBox="1">
            <a:spLocks noChangeArrowheads="1"/>
          </p:cNvSpPr>
          <p:nvPr/>
        </p:nvSpPr>
        <p:spPr bwMode="auto">
          <a:xfrm>
            <a:off x="5332413" y="2836863"/>
            <a:ext cx="18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1</a:t>
            </a:r>
            <a:endParaRPr lang="en-US" altLang="en-US"/>
          </a:p>
        </p:txBody>
      </p:sp>
      <p:sp>
        <p:nvSpPr>
          <p:cNvPr id="67616" name="Text Box 1056">
            <a:extLst>
              <a:ext uri="{FF2B5EF4-FFF2-40B4-BE49-F238E27FC236}">
                <a16:creationId xmlns:a16="http://schemas.microsoft.com/office/drawing/2014/main" id="{C85A2932-D43A-B797-85CD-69A42C502B46}"/>
              </a:ext>
            </a:extLst>
          </p:cNvPr>
          <p:cNvSpPr txBox="1">
            <a:spLocks noChangeArrowheads="1"/>
          </p:cNvSpPr>
          <p:nvPr/>
        </p:nvSpPr>
        <p:spPr bwMode="auto">
          <a:xfrm>
            <a:off x="5392738" y="3595688"/>
            <a:ext cx="222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1</a:t>
            </a:r>
            <a:endParaRPr lang="en-US" altLang="en-US"/>
          </a:p>
        </p:txBody>
      </p:sp>
      <p:sp>
        <p:nvSpPr>
          <p:cNvPr id="67617" name="Text Box 1057">
            <a:extLst>
              <a:ext uri="{FF2B5EF4-FFF2-40B4-BE49-F238E27FC236}">
                <a16:creationId xmlns:a16="http://schemas.microsoft.com/office/drawing/2014/main" id="{95AD466B-6721-F3D5-E292-4BEDFDCA7C52}"/>
              </a:ext>
            </a:extLst>
          </p:cNvPr>
          <p:cNvSpPr txBox="1">
            <a:spLocks noChangeArrowheads="1"/>
          </p:cNvSpPr>
          <p:nvPr/>
        </p:nvSpPr>
        <p:spPr bwMode="auto">
          <a:xfrm>
            <a:off x="6111876" y="2617788"/>
            <a:ext cx="3397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6</a:t>
            </a:r>
            <a:endParaRPr lang="en-US" altLang="en-US"/>
          </a:p>
        </p:txBody>
      </p:sp>
      <p:sp>
        <p:nvSpPr>
          <p:cNvPr id="67618" name="Text Box 1058">
            <a:extLst>
              <a:ext uri="{FF2B5EF4-FFF2-40B4-BE49-F238E27FC236}">
                <a16:creationId xmlns:a16="http://schemas.microsoft.com/office/drawing/2014/main" id="{7889A06C-0407-374A-3FEF-290DFDE5395A}"/>
              </a:ext>
            </a:extLst>
          </p:cNvPr>
          <p:cNvSpPr txBox="1">
            <a:spLocks noChangeArrowheads="1"/>
          </p:cNvSpPr>
          <p:nvPr/>
        </p:nvSpPr>
        <p:spPr bwMode="auto">
          <a:xfrm>
            <a:off x="5037138" y="3249613"/>
            <a:ext cx="18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3</a:t>
            </a:r>
            <a:endParaRPr lang="en-US" altLang="en-US"/>
          </a:p>
        </p:txBody>
      </p:sp>
      <p:sp>
        <p:nvSpPr>
          <p:cNvPr id="67620" name="Text Box 1060">
            <a:extLst>
              <a:ext uri="{FF2B5EF4-FFF2-40B4-BE49-F238E27FC236}">
                <a16:creationId xmlns:a16="http://schemas.microsoft.com/office/drawing/2014/main" id="{316FC576-DF35-0C2A-2EDF-1F79F3AE2843}"/>
              </a:ext>
            </a:extLst>
          </p:cNvPr>
          <p:cNvSpPr txBox="1">
            <a:spLocks noChangeArrowheads="1"/>
          </p:cNvSpPr>
          <p:nvPr/>
        </p:nvSpPr>
        <p:spPr bwMode="auto">
          <a:xfrm>
            <a:off x="5300663" y="4283075"/>
            <a:ext cx="18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5</a:t>
            </a:r>
            <a:endParaRPr lang="en-US" altLang="en-US"/>
          </a:p>
        </p:txBody>
      </p:sp>
      <p:sp>
        <p:nvSpPr>
          <p:cNvPr id="67653" name="Freeform 1093">
            <a:extLst>
              <a:ext uri="{FF2B5EF4-FFF2-40B4-BE49-F238E27FC236}">
                <a16:creationId xmlns:a16="http://schemas.microsoft.com/office/drawing/2014/main" id="{D0FF8658-DC1E-A39E-D751-95748A7B6AB1}"/>
              </a:ext>
            </a:extLst>
          </p:cNvPr>
          <p:cNvSpPr>
            <a:spLocks/>
          </p:cNvSpPr>
          <p:nvPr/>
        </p:nvSpPr>
        <p:spPr bwMode="auto">
          <a:xfrm>
            <a:off x="4749800" y="4787900"/>
            <a:ext cx="2044700" cy="1588"/>
          </a:xfrm>
          <a:custGeom>
            <a:avLst/>
            <a:gdLst>
              <a:gd name="T0" fmla="*/ 0 w 1288"/>
              <a:gd name="T1" fmla="*/ 1 h 1"/>
              <a:gd name="T2" fmla="*/ 1288 w 1288"/>
              <a:gd name="T3" fmla="*/ 0 h 1"/>
            </a:gdLst>
            <a:ahLst/>
            <a:cxnLst>
              <a:cxn ang="0">
                <a:pos x="T0" y="T1"/>
              </a:cxn>
              <a:cxn ang="0">
                <a:pos x="T2" y="T3"/>
              </a:cxn>
            </a:cxnLst>
            <a:rect l="0" t="0" r="r" b="b"/>
            <a:pathLst>
              <a:path w="1288" h="1">
                <a:moveTo>
                  <a:pt x="0" y="1"/>
                </a:moveTo>
                <a:lnTo>
                  <a:pt x="1288" y="0"/>
                </a:lnTo>
              </a:path>
            </a:pathLst>
          </a:custGeom>
          <a:noFill/>
          <a:ln w="19050" cmpd="sng">
            <a:solidFill>
              <a:schemeClr val="tx1"/>
            </a:solidFill>
            <a:round/>
            <a:headEnd type="diamond" w="med" len="med"/>
            <a:tailEnd type="diamond"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54" name="Text Box 1094">
            <a:extLst>
              <a:ext uri="{FF2B5EF4-FFF2-40B4-BE49-F238E27FC236}">
                <a16:creationId xmlns:a16="http://schemas.microsoft.com/office/drawing/2014/main" id="{F05F17DA-A453-450F-9F6B-19F54CDE2906}"/>
              </a:ext>
            </a:extLst>
          </p:cNvPr>
          <p:cNvSpPr txBox="1">
            <a:spLocks noChangeArrowheads="1"/>
          </p:cNvSpPr>
          <p:nvPr/>
        </p:nvSpPr>
        <p:spPr bwMode="auto">
          <a:xfrm>
            <a:off x="5000626" y="4824413"/>
            <a:ext cx="1819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genetic change</a:t>
            </a:r>
          </a:p>
        </p:txBody>
      </p:sp>
      <p:grpSp>
        <p:nvGrpSpPr>
          <p:cNvPr id="67623" name="Group 1063">
            <a:extLst>
              <a:ext uri="{FF2B5EF4-FFF2-40B4-BE49-F238E27FC236}">
                <a16:creationId xmlns:a16="http://schemas.microsoft.com/office/drawing/2014/main" id="{5E38E292-DA8E-645A-9CE4-E6824EE272C8}"/>
              </a:ext>
            </a:extLst>
          </p:cNvPr>
          <p:cNvGrpSpPr>
            <a:grpSpLocks/>
          </p:cNvGrpSpPr>
          <p:nvPr/>
        </p:nvGrpSpPr>
        <p:grpSpPr bwMode="auto">
          <a:xfrm>
            <a:off x="9664192" y="2895601"/>
            <a:ext cx="814388" cy="474663"/>
            <a:chOff x="2225" y="1267"/>
            <a:chExt cx="799" cy="408"/>
          </a:xfrm>
        </p:grpSpPr>
        <p:sp>
          <p:nvSpPr>
            <p:cNvPr id="67624" name="Line 1064">
              <a:extLst>
                <a:ext uri="{FF2B5EF4-FFF2-40B4-BE49-F238E27FC236}">
                  <a16:creationId xmlns:a16="http://schemas.microsoft.com/office/drawing/2014/main" id="{D68C96D3-D2F2-A51C-85D6-0011BDE3C1AB}"/>
                </a:ext>
              </a:extLst>
            </p:cNvPr>
            <p:cNvSpPr>
              <a:spLocks noChangeShapeType="1"/>
            </p:cNvSpPr>
            <p:nvPr/>
          </p:nvSpPr>
          <p:spPr bwMode="auto">
            <a:xfrm flipH="1" flipV="1">
              <a:off x="2228" y="1267"/>
              <a:ext cx="7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25" name="Freeform 1065">
              <a:extLst>
                <a:ext uri="{FF2B5EF4-FFF2-40B4-BE49-F238E27FC236}">
                  <a16:creationId xmlns:a16="http://schemas.microsoft.com/office/drawing/2014/main" id="{FB7E7289-609B-3832-0DED-3E035CB1CBEE}"/>
                </a:ext>
              </a:extLst>
            </p:cNvPr>
            <p:cNvSpPr>
              <a:spLocks/>
            </p:cNvSpPr>
            <p:nvPr/>
          </p:nvSpPr>
          <p:spPr bwMode="auto">
            <a:xfrm>
              <a:off x="2228" y="1672"/>
              <a:ext cx="796" cy="3"/>
            </a:xfrm>
            <a:custGeom>
              <a:avLst/>
              <a:gdLst>
                <a:gd name="T0" fmla="*/ 796 w 796"/>
                <a:gd name="T1" fmla="*/ 0 h 3"/>
                <a:gd name="T2" fmla="*/ 0 w 796"/>
                <a:gd name="T3" fmla="*/ 3 h 3"/>
              </a:gdLst>
              <a:ahLst/>
              <a:cxnLst>
                <a:cxn ang="0">
                  <a:pos x="T0" y="T1"/>
                </a:cxn>
                <a:cxn ang="0">
                  <a:pos x="T2" y="T3"/>
                </a:cxn>
              </a:cxnLst>
              <a:rect l="0" t="0" r="r" b="b"/>
              <a:pathLst>
                <a:path w="796" h="3">
                  <a:moveTo>
                    <a:pt x="796"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26" name="Line 1066">
              <a:extLst>
                <a:ext uri="{FF2B5EF4-FFF2-40B4-BE49-F238E27FC236}">
                  <a16:creationId xmlns:a16="http://schemas.microsoft.com/office/drawing/2014/main" id="{688282F0-AE02-1616-5D03-08E64B131C6D}"/>
                </a:ext>
              </a:extLst>
            </p:cNvPr>
            <p:cNvSpPr>
              <a:spLocks noChangeShapeType="1"/>
            </p:cNvSpPr>
            <p:nvPr/>
          </p:nvSpPr>
          <p:spPr bwMode="auto">
            <a:xfrm>
              <a:off x="2225" y="1269"/>
              <a:ext cx="0" cy="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7627" name="Line 1067">
            <a:extLst>
              <a:ext uri="{FF2B5EF4-FFF2-40B4-BE49-F238E27FC236}">
                <a16:creationId xmlns:a16="http://schemas.microsoft.com/office/drawing/2014/main" id="{05FD3CF6-EE81-4A17-3C64-00E2D2B393E1}"/>
              </a:ext>
            </a:extLst>
          </p:cNvPr>
          <p:cNvSpPr>
            <a:spLocks noChangeShapeType="1"/>
          </p:cNvSpPr>
          <p:nvPr/>
        </p:nvSpPr>
        <p:spPr bwMode="auto">
          <a:xfrm>
            <a:off x="9591168" y="3101975"/>
            <a:ext cx="619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28" name="Freeform 1068">
            <a:extLst>
              <a:ext uri="{FF2B5EF4-FFF2-40B4-BE49-F238E27FC236}">
                <a16:creationId xmlns:a16="http://schemas.microsoft.com/office/drawing/2014/main" id="{3303614A-9EF6-C748-C253-80FA3081E09A}"/>
              </a:ext>
            </a:extLst>
          </p:cNvPr>
          <p:cNvSpPr>
            <a:spLocks/>
          </p:cNvSpPr>
          <p:nvPr/>
        </p:nvSpPr>
        <p:spPr bwMode="auto">
          <a:xfrm>
            <a:off x="9591167" y="3830638"/>
            <a:ext cx="876300" cy="6350"/>
          </a:xfrm>
          <a:custGeom>
            <a:avLst/>
            <a:gdLst>
              <a:gd name="T0" fmla="*/ 552 w 552"/>
              <a:gd name="T1" fmla="*/ 0 h 4"/>
              <a:gd name="T2" fmla="*/ 531 w 552"/>
              <a:gd name="T3" fmla="*/ 4 h 4"/>
              <a:gd name="T4" fmla="*/ 0 w 552"/>
              <a:gd name="T5" fmla="*/ 1 h 4"/>
            </a:gdLst>
            <a:ahLst/>
            <a:cxnLst>
              <a:cxn ang="0">
                <a:pos x="T0" y="T1"/>
              </a:cxn>
              <a:cxn ang="0">
                <a:pos x="T2" y="T3"/>
              </a:cxn>
              <a:cxn ang="0">
                <a:pos x="T4" y="T5"/>
              </a:cxn>
            </a:cxnLst>
            <a:rect l="0" t="0" r="r" b="b"/>
            <a:pathLst>
              <a:path w="552" h="4">
                <a:moveTo>
                  <a:pt x="552" y="0"/>
                </a:moveTo>
                <a:lnTo>
                  <a:pt x="531" y="4"/>
                </a:ln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29" name="Line 1069">
            <a:extLst>
              <a:ext uri="{FF2B5EF4-FFF2-40B4-BE49-F238E27FC236}">
                <a16:creationId xmlns:a16="http://schemas.microsoft.com/office/drawing/2014/main" id="{1247B4E8-2A51-9D11-289F-CA05C9E9A60C}"/>
              </a:ext>
            </a:extLst>
          </p:cNvPr>
          <p:cNvSpPr>
            <a:spLocks noChangeShapeType="1"/>
          </p:cNvSpPr>
          <p:nvPr/>
        </p:nvSpPr>
        <p:spPr bwMode="auto">
          <a:xfrm>
            <a:off x="9591167" y="3111500"/>
            <a:ext cx="0" cy="7254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31" name="Line 1071">
            <a:extLst>
              <a:ext uri="{FF2B5EF4-FFF2-40B4-BE49-F238E27FC236}">
                <a16:creationId xmlns:a16="http://schemas.microsoft.com/office/drawing/2014/main" id="{006CC57D-9925-5AFD-D871-16CF005DE756}"/>
              </a:ext>
            </a:extLst>
          </p:cNvPr>
          <p:cNvSpPr>
            <a:spLocks noChangeShapeType="1"/>
          </p:cNvSpPr>
          <p:nvPr/>
        </p:nvSpPr>
        <p:spPr bwMode="auto">
          <a:xfrm flipH="1">
            <a:off x="9040306" y="3484564"/>
            <a:ext cx="517525" cy="15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32" name="Freeform 1072">
            <a:extLst>
              <a:ext uri="{FF2B5EF4-FFF2-40B4-BE49-F238E27FC236}">
                <a16:creationId xmlns:a16="http://schemas.microsoft.com/office/drawing/2014/main" id="{B9B787F2-00C9-D639-A3E0-75F3589523DC}"/>
              </a:ext>
            </a:extLst>
          </p:cNvPr>
          <p:cNvSpPr>
            <a:spLocks/>
          </p:cNvSpPr>
          <p:nvPr/>
        </p:nvSpPr>
        <p:spPr bwMode="auto">
          <a:xfrm>
            <a:off x="9054593" y="4495801"/>
            <a:ext cx="1465263" cy="3175"/>
          </a:xfrm>
          <a:custGeom>
            <a:avLst/>
            <a:gdLst>
              <a:gd name="T0" fmla="*/ 923 w 923"/>
              <a:gd name="T1" fmla="*/ 0 h 2"/>
              <a:gd name="T2" fmla="*/ 0 w 923"/>
              <a:gd name="T3" fmla="*/ 2 h 2"/>
            </a:gdLst>
            <a:ahLst/>
            <a:cxnLst>
              <a:cxn ang="0">
                <a:pos x="T0" y="T1"/>
              </a:cxn>
              <a:cxn ang="0">
                <a:pos x="T2" y="T3"/>
              </a:cxn>
            </a:cxnLst>
            <a:rect l="0" t="0" r="r" b="b"/>
            <a:pathLst>
              <a:path w="923" h="2">
                <a:moveTo>
                  <a:pt x="923" y="0"/>
                </a:moveTo>
                <a:lnTo>
                  <a:pt x="0" y="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33" name="Freeform 1073">
            <a:extLst>
              <a:ext uri="{FF2B5EF4-FFF2-40B4-BE49-F238E27FC236}">
                <a16:creationId xmlns:a16="http://schemas.microsoft.com/office/drawing/2014/main" id="{0B593616-BEBA-F0FF-233B-1FFFF5A90117}"/>
              </a:ext>
            </a:extLst>
          </p:cNvPr>
          <p:cNvSpPr>
            <a:spLocks/>
          </p:cNvSpPr>
          <p:nvPr/>
        </p:nvSpPr>
        <p:spPr bwMode="auto">
          <a:xfrm>
            <a:off x="9029192" y="3484563"/>
            <a:ext cx="1588" cy="1014412"/>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38" name="Text Box 1078">
            <a:extLst>
              <a:ext uri="{FF2B5EF4-FFF2-40B4-BE49-F238E27FC236}">
                <a16:creationId xmlns:a16="http://schemas.microsoft.com/office/drawing/2014/main" id="{5495B11B-B2B9-4293-226E-60DD7DB57C22}"/>
              </a:ext>
            </a:extLst>
          </p:cNvPr>
          <p:cNvSpPr txBox="1">
            <a:spLocks noChangeArrowheads="1"/>
          </p:cNvSpPr>
          <p:nvPr/>
        </p:nvSpPr>
        <p:spPr bwMode="auto">
          <a:xfrm>
            <a:off x="10548982" y="3670300"/>
            <a:ext cx="910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00CC00"/>
                </a:solidFill>
              </a:rPr>
              <a:t>Taxon A</a:t>
            </a:r>
          </a:p>
        </p:txBody>
      </p:sp>
      <p:sp>
        <p:nvSpPr>
          <p:cNvPr id="67639" name="Text Box 1079">
            <a:extLst>
              <a:ext uri="{FF2B5EF4-FFF2-40B4-BE49-F238E27FC236}">
                <a16:creationId xmlns:a16="http://schemas.microsoft.com/office/drawing/2014/main" id="{E2414855-FBEE-B15A-BE6D-A0B9F613912A}"/>
              </a:ext>
            </a:extLst>
          </p:cNvPr>
          <p:cNvSpPr txBox="1">
            <a:spLocks noChangeArrowheads="1"/>
          </p:cNvSpPr>
          <p:nvPr/>
        </p:nvSpPr>
        <p:spPr bwMode="auto">
          <a:xfrm>
            <a:off x="10552989" y="2727325"/>
            <a:ext cx="9021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CC0000"/>
                </a:solidFill>
              </a:rPr>
              <a:t>Taxon B</a:t>
            </a:r>
          </a:p>
        </p:txBody>
      </p:sp>
      <p:sp>
        <p:nvSpPr>
          <p:cNvPr id="67640" name="Text Box 1080">
            <a:extLst>
              <a:ext uri="{FF2B5EF4-FFF2-40B4-BE49-F238E27FC236}">
                <a16:creationId xmlns:a16="http://schemas.microsoft.com/office/drawing/2014/main" id="{6F2D82B9-BA42-0551-5435-E81D3BDC68CA}"/>
              </a:ext>
            </a:extLst>
          </p:cNvPr>
          <p:cNvSpPr txBox="1">
            <a:spLocks noChangeArrowheads="1"/>
          </p:cNvSpPr>
          <p:nvPr/>
        </p:nvSpPr>
        <p:spPr bwMode="auto">
          <a:xfrm>
            <a:off x="10577604" y="3187700"/>
            <a:ext cx="9005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2"/>
                </a:solidFill>
              </a:rPr>
              <a:t>Taxon C</a:t>
            </a:r>
            <a:endParaRPr lang="en-US" altLang="en-US"/>
          </a:p>
        </p:txBody>
      </p:sp>
      <p:sp>
        <p:nvSpPr>
          <p:cNvPr id="67642" name="Text Box 1082">
            <a:extLst>
              <a:ext uri="{FF2B5EF4-FFF2-40B4-BE49-F238E27FC236}">
                <a16:creationId xmlns:a16="http://schemas.microsoft.com/office/drawing/2014/main" id="{9961D4C0-5852-A644-90B7-7F283B990727}"/>
              </a:ext>
            </a:extLst>
          </p:cNvPr>
          <p:cNvSpPr txBox="1">
            <a:spLocks noChangeArrowheads="1"/>
          </p:cNvSpPr>
          <p:nvPr/>
        </p:nvSpPr>
        <p:spPr bwMode="auto">
          <a:xfrm>
            <a:off x="10583861" y="4262438"/>
            <a:ext cx="919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FF00FF"/>
                </a:solidFill>
              </a:rPr>
              <a:t>Taxon D</a:t>
            </a:r>
          </a:p>
        </p:txBody>
      </p:sp>
      <p:grpSp>
        <p:nvGrpSpPr>
          <p:cNvPr id="67651" name="Group 1091">
            <a:extLst>
              <a:ext uri="{FF2B5EF4-FFF2-40B4-BE49-F238E27FC236}">
                <a16:creationId xmlns:a16="http://schemas.microsoft.com/office/drawing/2014/main" id="{7B360089-6A13-9857-B414-17A848583601}"/>
              </a:ext>
            </a:extLst>
          </p:cNvPr>
          <p:cNvGrpSpPr>
            <a:grpSpLocks/>
          </p:cNvGrpSpPr>
          <p:nvPr/>
        </p:nvGrpSpPr>
        <p:grpSpPr bwMode="auto">
          <a:xfrm>
            <a:off x="9067293" y="4773618"/>
            <a:ext cx="1395413" cy="395288"/>
            <a:chOff x="3872" y="2719"/>
            <a:chExt cx="879" cy="249"/>
          </a:xfrm>
        </p:grpSpPr>
        <p:sp>
          <p:nvSpPr>
            <p:cNvPr id="67646" name="Freeform 1086">
              <a:extLst>
                <a:ext uri="{FF2B5EF4-FFF2-40B4-BE49-F238E27FC236}">
                  <a16:creationId xmlns:a16="http://schemas.microsoft.com/office/drawing/2014/main" id="{035EEB4A-D284-E2CD-787D-21970F7864F9}"/>
                </a:ext>
              </a:extLst>
            </p:cNvPr>
            <p:cNvSpPr>
              <a:spLocks/>
            </p:cNvSpPr>
            <p:nvPr/>
          </p:nvSpPr>
          <p:spPr bwMode="auto">
            <a:xfrm>
              <a:off x="3872" y="2719"/>
              <a:ext cx="879" cy="1"/>
            </a:xfrm>
            <a:custGeom>
              <a:avLst/>
              <a:gdLst>
                <a:gd name="T0" fmla="*/ 0 w 879"/>
                <a:gd name="T1" fmla="*/ 1 h 1"/>
                <a:gd name="T2" fmla="*/ 879 w 879"/>
                <a:gd name="T3" fmla="*/ 0 h 1"/>
              </a:gdLst>
              <a:ahLst/>
              <a:cxnLst>
                <a:cxn ang="0">
                  <a:pos x="T0" y="T1"/>
                </a:cxn>
                <a:cxn ang="0">
                  <a:pos x="T2" y="T3"/>
                </a:cxn>
              </a:cxnLst>
              <a:rect l="0" t="0" r="r" b="b"/>
              <a:pathLst>
                <a:path w="879" h="1">
                  <a:moveTo>
                    <a:pt x="0" y="1"/>
                  </a:moveTo>
                  <a:lnTo>
                    <a:pt x="879" y="0"/>
                  </a:lnTo>
                </a:path>
              </a:pathLst>
            </a:custGeom>
            <a:noFill/>
            <a:ln w="19050" cmpd="sng">
              <a:solidFill>
                <a:schemeClr val="tx1"/>
              </a:solidFill>
              <a:round/>
              <a:headEnd type="diamond" w="med" len="med"/>
              <a:tailEnd type="diamond"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49" name="Text Box 1089">
              <a:extLst>
                <a:ext uri="{FF2B5EF4-FFF2-40B4-BE49-F238E27FC236}">
                  <a16:creationId xmlns:a16="http://schemas.microsoft.com/office/drawing/2014/main" id="{AF554991-4BDF-E731-640D-B6FA512E2645}"/>
                </a:ext>
              </a:extLst>
            </p:cNvPr>
            <p:cNvSpPr txBox="1">
              <a:spLocks noChangeArrowheads="1"/>
            </p:cNvSpPr>
            <p:nvPr/>
          </p:nvSpPr>
          <p:spPr bwMode="auto">
            <a:xfrm>
              <a:off x="4094" y="2735"/>
              <a:ext cx="39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time</a:t>
              </a:r>
            </a:p>
          </p:txBody>
        </p:sp>
      </p:grpSp>
      <p:sp>
        <p:nvSpPr>
          <p:cNvPr id="67659" name="Line 1099">
            <a:extLst>
              <a:ext uri="{FF2B5EF4-FFF2-40B4-BE49-F238E27FC236}">
                <a16:creationId xmlns:a16="http://schemas.microsoft.com/office/drawing/2014/main" id="{E69C4597-2663-AE5D-8B75-6CD789F768C6}"/>
              </a:ext>
            </a:extLst>
          </p:cNvPr>
          <p:cNvSpPr>
            <a:spLocks noChangeShapeType="1"/>
          </p:cNvSpPr>
          <p:nvPr/>
        </p:nvSpPr>
        <p:spPr bwMode="auto">
          <a:xfrm>
            <a:off x="8943468" y="3952875"/>
            <a:ext cx="61913"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7674" name="Group 1114">
            <a:extLst>
              <a:ext uri="{FF2B5EF4-FFF2-40B4-BE49-F238E27FC236}">
                <a16:creationId xmlns:a16="http://schemas.microsoft.com/office/drawing/2014/main" id="{B941CBF9-B192-22E0-6C23-AF5479BA5D60}"/>
              </a:ext>
            </a:extLst>
          </p:cNvPr>
          <p:cNvGrpSpPr>
            <a:grpSpLocks/>
          </p:cNvGrpSpPr>
          <p:nvPr/>
        </p:nvGrpSpPr>
        <p:grpSpPr bwMode="auto">
          <a:xfrm>
            <a:off x="1714374" y="2900363"/>
            <a:ext cx="466725" cy="469900"/>
            <a:chOff x="2225" y="1267"/>
            <a:chExt cx="799" cy="408"/>
          </a:xfrm>
        </p:grpSpPr>
        <p:sp>
          <p:nvSpPr>
            <p:cNvPr id="67675" name="Line 1115">
              <a:extLst>
                <a:ext uri="{FF2B5EF4-FFF2-40B4-BE49-F238E27FC236}">
                  <a16:creationId xmlns:a16="http://schemas.microsoft.com/office/drawing/2014/main" id="{BCD77CE9-7D7A-652A-F4A0-01FF8BB63E29}"/>
                </a:ext>
              </a:extLst>
            </p:cNvPr>
            <p:cNvSpPr>
              <a:spLocks noChangeShapeType="1"/>
            </p:cNvSpPr>
            <p:nvPr/>
          </p:nvSpPr>
          <p:spPr bwMode="auto">
            <a:xfrm flipH="1" flipV="1">
              <a:off x="2228" y="1267"/>
              <a:ext cx="79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76" name="Freeform 1116">
              <a:extLst>
                <a:ext uri="{FF2B5EF4-FFF2-40B4-BE49-F238E27FC236}">
                  <a16:creationId xmlns:a16="http://schemas.microsoft.com/office/drawing/2014/main" id="{B8E8CA8C-411B-2802-CCF2-57952AF06B46}"/>
                </a:ext>
              </a:extLst>
            </p:cNvPr>
            <p:cNvSpPr>
              <a:spLocks/>
            </p:cNvSpPr>
            <p:nvPr/>
          </p:nvSpPr>
          <p:spPr bwMode="auto">
            <a:xfrm>
              <a:off x="2228" y="1672"/>
              <a:ext cx="796" cy="3"/>
            </a:xfrm>
            <a:custGeom>
              <a:avLst/>
              <a:gdLst>
                <a:gd name="T0" fmla="*/ 796 w 796"/>
                <a:gd name="T1" fmla="*/ 0 h 3"/>
                <a:gd name="T2" fmla="*/ 0 w 796"/>
                <a:gd name="T3" fmla="*/ 3 h 3"/>
              </a:gdLst>
              <a:ahLst/>
              <a:cxnLst>
                <a:cxn ang="0">
                  <a:pos x="T0" y="T1"/>
                </a:cxn>
                <a:cxn ang="0">
                  <a:pos x="T2" y="T3"/>
                </a:cxn>
              </a:cxnLst>
              <a:rect l="0" t="0" r="r" b="b"/>
              <a:pathLst>
                <a:path w="796" h="3">
                  <a:moveTo>
                    <a:pt x="796"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77" name="Line 1117">
              <a:extLst>
                <a:ext uri="{FF2B5EF4-FFF2-40B4-BE49-F238E27FC236}">
                  <a16:creationId xmlns:a16="http://schemas.microsoft.com/office/drawing/2014/main" id="{67AF343A-D262-126B-E469-2CEF13715EBF}"/>
                </a:ext>
              </a:extLst>
            </p:cNvPr>
            <p:cNvSpPr>
              <a:spLocks noChangeShapeType="1"/>
            </p:cNvSpPr>
            <p:nvPr/>
          </p:nvSpPr>
          <p:spPr bwMode="auto">
            <a:xfrm>
              <a:off x="2225" y="1269"/>
              <a:ext cx="0" cy="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7678" name="Line 1118">
            <a:extLst>
              <a:ext uri="{FF2B5EF4-FFF2-40B4-BE49-F238E27FC236}">
                <a16:creationId xmlns:a16="http://schemas.microsoft.com/office/drawing/2014/main" id="{D5F80D4E-73B0-A52B-5F4E-8E028F302049}"/>
              </a:ext>
            </a:extLst>
          </p:cNvPr>
          <p:cNvSpPr>
            <a:spLocks noChangeShapeType="1"/>
          </p:cNvSpPr>
          <p:nvPr/>
        </p:nvSpPr>
        <p:spPr bwMode="auto">
          <a:xfrm flipV="1">
            <a:off x="1323849" y="3124201"/>
            <a:ext cx="392113"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80" name="Line 1120">
            <a:extLst>
              <a:ext uri="{FF2B5EF4-FFF2-40B4-BE49-F238E27FC236}">
                <a16:creationId xmlns:a16="http://schemas.microsoft.com/office/drawing/2014/main" id="{3CB60A1C-F804-91D2-4B47-E41C046F3026}"/>
              </a:ext>
            </a:extLst>
          </p:cNvPr>
          <p:cNvSpPr>
            <a:spLocks noChangeShapeType="1"/>
          </p:cNvSpPr>
          <p:nvPr/>
        </p:nvSpPr>
        <p:spPr bwMode="auto">
          <a:xfrm>
            <a:off x="1298448" y="3124200"/>
            <a:ext cx="0" cy="7254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81" name="Freeform 1121">
            <a:extLst>
              <a:ext uri="{FF2B5EF4-FFF2-40B4-BE49-F238E27FC236}">
                <a16:creationId xmlns:a16="http://schemas.microsoft.com/office/drawing/2014/main" id="{93F5CE56-F828-CF2C-3591-BB04B592796A}"/>
              </a:ext>
            </a:extLst>
          </p:cNvPr>
          <p:cNvSpPr>
            <a:spLocks/>
          </p:cNvSpPr>
          <p:nvPr/>
        </p:nvSpPr>
        <p:spPr bwMode="auto">
          <a:xfrm>
            <a:off x="899987" y="3511550"/>
            <a:ext cx="390525" cy="1588"/>
          </a:xfrm>
          <a:custGeom>
            <a:avLst/>
            <a:gdLst>
              <a:gd name="T0" fmla="*/ 246 w 246"/>
              <a:gd name="T1" fmla="*/ 1 h 1"/>
              <a:gd name="T2" fmla="*/ 0 w 246"/>
              <a:gd name="T3" fmla="*/ 0 h 1"/>
            </a:gdLst>
            <a:ahLst/>
            <a:cxnLst>
              <a:cxn ang="0">
                <a:pos x="T0" y="T1"/>
              </a:cxn>
              <a:cxn ang="0">
                <a:pos x="T2" y="T3"/>
              </a:cxn>
            </a:cxnLst>
            <a:rect l="0" t="0" r="r" b="b"/>
            <a:pathLst>
              <a:path w="246" h="1">
                <a:moveTo>
                  <a:pt x="246" y="1"/>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82" name="Freeform 1122">
            <a:extLst>
              <a:ext uri="{FF2B5EF4-FFF2-40B4-BE49-F238E27FC236}">
                <a16:creationId xmlns:a16="http://schemas.microsoft.com/office/drawing/2014/main" id="{E4BC5AFC-E4F3-E4ED-BAE1-9BE4C72F77A9}"/>
              </a:ext>
            </a:extLst>
          </p:cNvPr>
          <p:cNvSpPr>
            <a:spLocks/>
          </p:cNvSpPr>
          <p:nvPr/>
        </p:nvSpPr>
        <p:spPr bwMode="auto">
          <a:xfrm>
            <a:off x="892048" y="4521201"/>
            <a:ext cx="1322388" cy="3175"/>
          </a:xfrm>
          <a:custGeom>
            <a:avLst/>
            <a:gdLst>
              <a:gd name="T0" fmla="*/ 833 w 833"/>
              <a:gd name="T1" fmla="*/ 0 h 2"/>
              <a:gd name="T2" fmla="*/ 424 w 833"/>
              <a:gd name="T3" fmla="*/ 2 h 2"/>
              <a:gd name="T4" fmla="*/ 0 w 833"/>
              <a:gd name="T5" fmla="*/ 2 h 2"/>
            </a:gdLst>
            <a:ahLst/>
            <a:cxnLst>
              <a:cxn ang="0">
                <a:pos x="T0" y="T1"/>
              </a:cxn>
              <a:cxn ang="0">
                <a:pos x="T2" y="T3"/>
              </a:cxn>
              <a:cxn ang="0">
                <a:pos x="T4" y="T5"/>
              </a:cxn>
            </a:cxnLst>
            <a:rect l="0" t="0" r="r" b="b"/>
            <a:pathLst>
              <a:path w="833" h="2">
                <a:moveTo>
                  <a:pt x="833" y="0"/>
                </a:moveTo>
                <a:lnTo>
                  <a:pt x="424" y="2"/>
                </a:lnTo>
                <a:lnTo>
                  <a:pt x="0" y="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83" name="Freeform 1123">
            <a:extLst>
              <a:ext uri="{FF2B5EF4-FFF2-40B4-BE49-F238E27FC236}">
                <a16:creationId xmlns:a16="http://schemas.microsoft.com/office/drawing/2014/main" id="{7BD3006F-09C7-37A5-C597-8459C38D2E5C}"/>
              </a:ext>
            </a:extLst>
          </p:cNvPr>
          <p:cNvSpPr>
            <a:spLocks/>
          </p:cNvSpPr>
          <p:nvPr/>
        </p:nvSpPr>
        <p:spPr bwMode="auto">
          <a:xfrm>
            <a:off x="876173" y="3509963"/>
            <a:ext cx="1588" cy="1014412"/>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84" name="Text Box 1124">
            <a:extLst>
              <a:ext uri="{FF2B5EF4-FFF2-40B4-BE49-F238E27FC236}">
                <a16:creationId xmlns:a16="http://schemas.microsoft.com/office/drawing/2014/main" id="{CDA28C94-3705-8A17-7361-3D1F69D79FB9}"/>
              </a:ext>
            </a:extLst>
          </p:cNvPr>
          <p:cNvSpPr txBox="1">
            <a:spLocks noChangeArrowheads="1"/>
          </p:cNvSpPr>
          <p:nvPr/>
        </p:nvSpPr>
        <p:spPr bwMode="auto">
          <a:xfrm>
            <a:off x="2243563" y="3683000"/>
            <a:ext cx="9101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00CC00"/>
                </a:solidFill>
              </a:rPr>
              <a:t>Taxon A</a:t>
            </a:r>
          </a:p>
        </p:txBody>
      </p:sp>
      <p:sp>
        <p:nvSpPr>
          <p:cNvPr id="67685" name="Text Box 1125">
            <a:extLst>
              <a:ext uri="{FF2B5EF4-FFF2-40B4-BE49-F238E27FC236}">
                <a16:creationId xmlns:a16="http://schemas.microsoft.com/office/drawing/2014/main" id="{0C9D07CB-8639-809B-0331-6D157A6A4663}"/>
              </a:ext>
            </a:extLst>
          </p:cNvPr>
          <p:cNvSpPr txBox="1">
            <a:spLocks noChangeArrowheads="1"/>
          </p:cNvSpPr>
          <p:nvPr/>
        </p:nvSpPr>
        <p:spPr bwMode="auto">
          <a:xfrm>
            <a:off x="2247570" y="2740025"/>
            <a:ext cx="9021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dirty="0">
                <a:solidFill>
                  <a:srgbClr val="CC0000"/>
                </a:solidFill>
              </a:rPr>
              <a:t>Taxon B</a:t>
            </a:r>
          </a:p>
        </p:txBody>
      </p:sp>
      <p:sp>
        <p:nvSpPr>
          <p:cNvPr id="67686" name="Text Box 1126">
            <a:extLst>
              <a:ext uri="{FF2B5EF4-FFF2-40B4-BE49-F238E27FC236}">
                <a16:creationId xmlns:a16="http://schemas.microsoft.com/office/drawing/2014/main" id="{A8AF86A3-4D01-DBB4-6989-07CECE32BD99}"/>
              </a:ext>
            </a:extLst>
          </p:cNvPr>
          <p:cNvSpPr txBox="1">
            <a:spLocks noChangeArrowheads="1"/>
          </p:cNvSpPr>
          <p:nvPr/>
        </p:nvSpPr>
        <p:spPr bwMode="auto">
          <a:xfrm>
            <a:off x="2272185" y="3200400"/>
            <a:ext cx="9005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2"/>
                </a:solidFill>
              </a:rPr>
              <a:t>Taxon C</a:t>
            </a:r>
            <a:endParaRPr lang="en-US" altLang="en-US"/>
          </a:p>
        </p:txBody>
      </p:sp>
      <p:sp>
        <p:nvSpPr>
          <p:cNvPr id="67687" name="Text Box 1127">
            <a:extLst>
              <a:ext uri="{FF2B5EF4-FFF2-40B4-BE49-F238E27FC236}">
                <a16:creationId xmlns:a16="http://schemas.microsoft.com/office/drawing/2014/main" id="{3D17008A-09EB-AB4E-0E6F-8AC806EA62F5}"/>
              </a:ext>
            </a:extLst>
          </p:cNvPr>
          <p:cNvSpPr txBox="1">
            <a:spLocks noChangeArrowheads="1"/>
          </p:cNvSpPr>
          <p:nvPr/>
        </p:nvSpPr>
        <p:spPr bwMode="auto">
          <a:xfrm>
            <a:off x="2278442" y="4275138"/>
            <a:ext cx="9197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FF00FF"/>
                </a:solidFill>
              </a:rPr>
              <a:t>Taxon D</a:t>
            </a:r>
          </a:p>
        </p:txBody>
      </p:sp>
      <p:sp>
        <p:nvSpPr>
          <p:cNvPr id="67689" name="Freeform 1129">
            <a:extLst>
              <a:ext uri="{FF2B5EF4-FFF2-40B4-BE49-F238E27FC236}">
                <a16:creationId xmlns:a16="http://schemas.microsoft.com/office/drawing/2014/main" id="{40AD1D35-712C-5C1D-C6EB-D13534B6A25F}"/>
              </a:ext>
            </a:extLst>
          </p:cNvPr>
          <p:cNvSpPr>
            <a:spLocks/>
          </p:cNvSpPr>
          <p:nvPr/>
        </p:nvSpPr>
        <p:spPr bwMode="auto">
          <a:xfrm>
            <a:off x="812674" y="4760914"/>
            <a:ext cx="1395413" cy="1587"/>
          </a:xfrm>
          <a:custGeom>
            <a:avLst/>
            <a:gdLst>
              <a:gd name="T0" fmla="*/ 0 w 879"/>
              <a:gd name="T1" fmla="*/ 1 h 1"/>
              <a:gd name="T2" fmla="*/ 879 w 879"/>
              <a:gd name="T3" fmla="*/ 0 h 1"/>
            </a:gdLst>
            <a:ahLst/>
            <a:cxnLst>
              <a:cxn ang="0">
                <a:pos x="T0" y="T1"/>
              </a:cxn>
              <a:cxn ang="0">
                <a:pos x="T2" y="T3"/>
              </a:cxn>
            </a:cxnLst>
            <a:rect l="0" t="0" r="r" b="b"/>
            <a:pathLst>
              <a:path w="879" h="1">
                <a:moveTo>
                  <a:pt x="0" y="1"/>
                </a:moveTo>
                <a:lnTo>
                  <a:pt x="879" y="0"/>
                </a:lnTo>
              </a:path>
            </a:pathLst>
          </a:custGeom>
          <a:noFill/>
          <a:ln w="19050" cmpd="sng">
            <a:solidFill>
              <a:schemeClr val="tx1"/>
            </a:solidFill>
            <a:round/>
            <a:headEnd type="diamond" w="med" len="med"/>
            <a:tailEnd type="diamond"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7690" name="Text Box 1130">
            <a:extLst>
              <a:ext uri="{FF2B5EF4-FFF2-40B4-BE49-F238E27FC236}">
                <a16:creationId xmlns:a16="http://schemas.microsoft.com/office/drawing/2014/main" id="{571FBAEF-62D2-C862-8C08-86B137DF0A62}"/>
              </a:ext>
            </a:extLst>
          </p:cNvPr>
          <p:cNvSpPr txBox="1">
            <a:spLocks noChangeArrowheads="1"/>
          </p:cNvSpPr>
          <p:nvPr/>
        </p:nvSpPr>
        <p:spPr bwMode="auto">
          <a:xfrm>
            <a:off x="974599" y="4811714"/>
            <a:ext cx="11779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no meaning</a:t>
            </a:r>
          </a:p>
        </p:txBody>
      </p:sp>
      <p:sp>
        <p:nvSpPr>
          <p:cNvPr id="67693" name="Text Box 1133">
            <a:extLst>
              <a:ext uri="{FF2B5EF4-FFF2-40B4-BE49-F238E27FC236}">
                <a16:creationId xmlns:a16="http://schemas.microsoft.com/office/drawing/2014/main" id="{0F95062E-3301-FC6D-9F86-B8764FF274A6}"/>
              </a:ext>
            </a:extLst>
          </p:cNvPr>
          <p:cNvSpPr txBox="1">
            <a:spLocks noChangeArrowheads="1"/>
          </p:cNvSpPr>
          <p:nvPr/>
        </p:nvSpPr>
        <p:spPr bwMode="auto">
          <a:xfrm>
            <a:off x="4580817" y="882304"/>
            <a:ext cx="27329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Three types of trees</a:t>
            </a:r>
          </a:p>
        </p:txBody>
      </p:sp>
      <p:sp>
        <p:nvSpPr>
          <p:cNvPr id="67694" name="Text Box 1134">
            <a:extLst>
              <a:ext uri="{FF2B5EF4-FFF2-40B4-BE49-F238E27FC236}">
                <a16:creationId xmlns:a16="http://schemas.microsoft.com/office/drawing/2014/main" id="{9AD39AC6-9A9E-842E-2B4D-52357301FE6A}"/>
              </a:ext>
            </a:extLst>
          </p:cNvPr>
          <p:cNvSpPr txBox="1">
            <a:spLocks noChangeArrowheads="1"/>
          </p:cNvSpPr>
          <p:nvPr/>
        </p:nvSpPr>
        <p:spPr bwMode="auto">
          <a:xfrm>
            <a:off x="899988" y="2120207"/>
            <a:ext cx="108221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t>Cladogram	                                                    		    Phylogram	        		            </a:t>
            </a:r>
            <a:r>
              <a:rPr lang="en-US" altLang="en-US" sz="1600" b="1" dirty="0" err="1"/>
              <a:t>Ultrametric</a:t>
            </a:r>
            <a:r>
              <a:rPr lang="en-US" altLang="en-US" sz="1600" b="1" dirty="0"/>
              <a:t> tree</a:t>
            </a:r>
          </a:p>
        </p:txBody>
      </p:sp>
      <p:sp>
        <p:nvSpPr>
          <p:cNvPr id="67695" name="Text Box 1135">
            <a:extLst>
              <a:ext uri="{FF2B5EF4-FFF2-40B4-BE49-F238E27FC236}">
                <a16:creationId xmlns:a16="http://schemas.microsoft.com/office/drawing/2014/main" id="{20220E74-FB16-D7F1-9579-4A5A373A10CC}"/>
              </a:ext>
            </a:extLst>
          </p:cNvPr>
          <p:cNvSpPr txBox="1">
            <a:spLocks noChangeArrowheads="1"/>
          </p:cNvSpPr>
          <p:nvPr/>
        </p:nvSpPr>
        <p:spPr bwMode="auto">
          <a:xfrm>
            <a:off x="2076450" y="5788025"/>
            <a:ext cx="74237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All show the same evolutionary relationships, or branching orders, between the taxa.</a:t>
            </a:r>
          </a:p>
        </p:txBody>
      </p:sp>
      <p:sp>
        <p:nvSpPr>
          <p:cNvPr id="67696" name="Line 1136">
            <a:extLst>
              <a:ext uri="{FF2B5EF4-FFF2-40B4-BE49-F238E27FC236}">
                <a16:creationId xmlns:a16="http://schemas.microsoft.com/office/drawing/2014/main" id="{16A8FB1E-3E62-7EEE-BB5E-92E563610527}"/>
              </a:ext>
            </a:extLst>
          </p:cNvPr>
          <p:cNvSpPr>
            <a:spLocks noChangeShapeType="1"/>
          </p:cNvSpPr>
          <p:nvPr/>
        </p:nvSpPr>
        <p:spPr bwMode="auto">
          <a:xfrm flipV="1">
            <a:off x="1322261" y="3849689"/>
            <a:ext cx="857250" cy="31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 name="Title 1">
            <a:extLst>
              <a:ext uri="{FF2B5EF4-FFF2-40B4-BE49-F238E27FC236}">
                <a16:creationId xmlns:a16="http://schemas.microsoft.com/office/drawing/2014/main" id="{E82580B1-4F38-05B4-4645-5D632F54B6CE}"/>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6974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EC1AA85-6A7F-2D8A-2581-C1FD9C1406A0}"/>
              </a:ext>
            </a:extLst>
          </p:cNvPr>
          <p:cNvSpPr>
            <a:spLocks noGrp="1"/>
          </p:cNvSpPr>
          <p:nvPr>
            <p:ph type="ftr" sz="quarter" idx="11"/>
          </p:nvPr>
        </p:nvSpPr>
        <p:spPr/>
        <p:txBody>
          <a:bodyPr/>
          <a:lstStyle/>
          <a:p>
            <a:r>
              <a:rPr lang="en-US" altLang="en-US"/>
              <a:t>C-B Stewart, NHGRI lecture, 12/5/00</a:t>
            </a:r>
          </a:p>
        </p:txBody>
      </p:sp>
      <p:sp>
        <p:nvSpPr>
          <p:cNvPr id="37890" name="Rectangle 2">
            <a:extLst>
              <a:ext uri="{FF2B5EF4-FFF2-40B4-BE49-F238E27FC236}">
                <a16:creationId xmlns:a16="http://schemas.microsoft.com/office/drawing/2014/main" id="{754EE49F-BD4E-C870-311F-D05EB28374BA}"/>
              </a:ext>
            </a:extLst>
          </p:cNvPr>
          <p:cNvSpPr>
            <a:spLocks noGrp="1" noChangeArrowheads="1"/>
          </p:cNvSpPr>
          <p:nvPr>
            <p:ph type="title"/>
          </p:nvPr>
        </p:nvSpPr>
        <p:spPr>
          <a:xfrm>
            <a:off x="867905" y="788068"/>
            <a:ext cx="10507851" cy="1143000"/>
          </a:xfrm>
        </p:spPr>
        <p:txBody>
          <a:bodyPr>
            <a:normAutofit/>
          </a:bodyPr>
          <a:lstStyle/>
          <a:p>
            <a:r>
              <a:rPr lang="en-US" altLang="en-US" sz="2800" b="1" dirty="0">
                <a:solidFill>
                  <a:schemeClr val="accent2"/>
                </a:solidFill>
              </a:rPr>
              <a:t>A few examples of what can be inferred from phylogenetic trees built from DNA or protein sequence data:</a:t>
            </a:r>
            <a:endParaRPr lang="en-US" altLang="en-US" dirty="0">
              <a:solidFill>
                <a:schemeClr val="accent2"/>
              </a:solidFill>
            </a:endParaRPr>
          </a:p>
        </p:txBody>
      </p:sp>
      <p:sp>
        <p:nvSpPr>
          <p:cNvPr id="37891" name="Rectangle 3">
            <a:extLst>
              <a:ext uri="{FF2B5EF4-FFF2-40B4-BE49-F238E27FC236}">
                <a16:creationId xmlns:a16="http://schemas.microsoft.com/office/drawing/2014/main" id="{E028153C-F49D-8F26-0213-5894F3D8D16E}"/>
              </a:ext>
            </a:extLst>
          </p:cNvPr>
          <p:cNvSpPr>
            <a:spLocks noGrp="1" noChangeArrowheads="1"/>
          </p:cNvSpPr>
          <p:nvPr>
            <p:ph type="body" idx="1"/>
          </p:nvPr>
        </p:nvSpPr>
        <p:spPr>
          <a:xfrm>
            <a:off x="867905" y="2133600"/>
            <a:ext cx="10678332" cy="4191000"/>
          </a:xfrm>
        </p:spPr>
        <p:txBody>
          <a:bodyPr/>
          <a:lstStyle/>
          <a:p>
            <a:pPr>
              <a:spcBef>
                <a:spcPct val="50000"/>
              </a:spcBef>
            </a:pPr>
            <a:r>
              <a:rPr lang="en-US" altLang="en-US" dirty="0"/>
              <a:t>Which species are the closest living relatives of modern humans?  </a:t>
            </a:r>
          </a:p>
          <a:p>
            <a:pPr>
              <a:spcBef>
                <a:spcPct val="50000"/>
              </a:spcBef>
            </a:pPr>
            <a:r>
              <a:rPr lang="en-US" altLang="en-US" dirty="0"/>
              <a:t>Did the infamous </a:t>
            </a:r>
            <a:r>
              <a:rPr lang="en-US" altLang="en-US" i="1" dirty="0"/>
              <a:t>Florida Dentist</a:t>
            </a:r>
            <a:r>
              <a:rPr lang="en-US" altLang="en-US" dirty="0"/>
              <a:t> infect his patients with HIV?</a:t>
            </a:r>
          </a:p>
          <a:p>
            <a:pPr>
              <a:spcBef>
                <a:spcPct val="50000"/>
              </a:spcBef>
            </a:pPr>
            <a:r>
              <a:rPr lang="en-US" altLang="en-US" dirty="0"/>
              <a:t>What were the origins of specific transposable elements?</a:t>
            </a:r>
          </a:p>
          <a:p>
            <a:pPr>
              <a:spcBef>
                <a:spcPct val="50000"/>
              </a:spcBef>
            </a:pPr>
            <a:r>
              <a:rPr lang="en-US" altLang="en-US" dirty="0"/>
              <a:t>Plus countless others…..</a:t>
            </a:r>
          </a:p>
          <a:p>
            <a:pPr>
              <a:spcBef>
                <a:spcPct val="50000"/>
              </a:spcBef>
            </a:pPr>
            <a:endParaRPr lang="en-US" altLang="en-US" dirty="0"/>
          </a:p>
        </p:txBody>
      </p:sp>
      <p:sp>
        <p:nvSpPr>
          <p:cNvPr id="3" name="Title 1">
            <a:extLst>
              <a:ext uri="{FF2B5EF4-FFF2-40B4-BE49-F238E27FC236}">
                <a16:creationId xmlns:a16="http://schemas.microsoft.com/office/drawing/2014/main" id="{48EAB869-BB94-D9CF-51E6-28342068DEFD}"/>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932326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7853A7D-61DE-D8B0-4A1E-085D57F6CE6D}"/>
              </a:ext>
            </a:extLst>
          </p:cNvPr>
          <p:cNvSpPr>
            <a:spLocks noGrp="1" noChangeArrowheads="1"/>
          </p:cNvSpPr>
          <p:nvPr>
            <p:ph type="title"/>
          </p:nvPr>
        </p:nvSpPr>
        <p:spPr>
          <a:xfrm>
            <a:off x="2286000" y="381000"/>
            <a:ext cx="7772400" cy="1143000"/>
          </a:xfrm>
        </p:spPr>
        <p:txBody>
          <a:bodyPr/>
          <a:lstStyle/>
          <a:p>
            <a:r>
              <a:rPr lang="en-US" altLang="en-US" sz="2800" b="1"/>
              <a:t>Which species are the closest living relatives of modern humans?</a:t>
            </a:r>
            <a:endParaRPr lang="en-US" altLang="en-US" sz="3600"/>
          </a:p>
        </p:txBody>
      </p:sp>
      <p:sp>
        <p:nvSpPr>
          <p:cNvPr id="38916" name="Rectangle 4">
            <a:extLst>
              <a:ext uri="{FF2B5EF4-FFF2-40B4-BE49-F238E27FC236}">
                <a16:creationId xmlns:a16="http://schemas.microsoft.com/office/drawing/2014/main" id="{53501BA2-66BF-7F6F-EEBD-12B916C39F55}"/>
              </a:ext>
            </a:extLst>
          </p:cNvPr>
          <p:cNvSpPr>
            <a:spLocks noGrp="1" noChangeArrowheads="1"/>
          </p:cNvSpPr>
          <p:nvPr>
            <p:ph type="body" sz="half" idx="2"/>
          </p:nvPr>
        </p:nvSpPr>
        <p:spPr>
          <a:xfrm>
            <a:off x="254756" y="5029200"/>
            <a:ext cx="4495800" cy="1295400"/>
          </a:xfrm>
        </p:spPr>
        <p:txBody>
          <a:bodyPr/>
          <a:lstStyle/>
          <a:p>
            <a:pPr>
              <a:spcBef>
                <a:spcPct val="0"/>
              </a:spcBef>
              <a:buFontTx/>
              <a:buNone/>
            </a:pPr>
            <a:r>
              <a:rPr lang="en-US" altLang="en-US" sz="1600" b="1" dirty="0"/>
              <a:t>	Mitochondrial DNA, most nuclear DNA-encoded genes, and DNA/DNA hybridization all show that bonobos and chimpanzees are related more closely to humans than either are to gorillas. </a:t>
            </a:r>
          </a:p>
        </p:txBody>
      </p:sp>
      <p:sp>
        <p:nvSpPr>
          <p:cNvPr id="38938" name="Rectangle 26">
            <a:extLst>
              <a:ext uri="{FF2B5EF4-FFF2-40B4-BE49-F238E27FC236}">
                <a16:creationId xmlns:a16="http://schemas.microsoft.com/office/drawing/2014/main" id="{A5FD45D3-D536-763B-20E9-8F8E97223B7C}"/>
              </a:ext>
            </a:extLst>
          </p:cNvPr>
          <p:cNvSpPr>
            <a:spLocks noChangeArrowheads="1"/>
          </p:cNvSpPr>
          <p:nvPr/>
        </p:nvSpPr>
        <p:spPr bwMode="auto">
          <a:xfrm>
            <a:off x="6312091" y="5029200"/>
            <a:ext cx="4495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FontTx/>
              <a:buNone/>
            </a:pPr>
            <a:r>
              <a:rPr lang="en-US" altLang="en-US" sz="1600" b="1" dirty="0"/>
              <a:t>	The pre-molecular view was that the great apes (chimpanzees, gorillas and orangutans) formed a clade separate from humans, and that humans diverged from the apes at least 15-30 MYA. </a:t>
            </a:r>
          </a:p>
        </p:txBody>
      </p:sp>
      <p:sp>
        <p:nvSpPr>
          <p:cNvPr id="38956" name="Text Box 44">
            <a:extLst>
              <a:ext uri="{FF2B5EF4-FFF2-40B4-BE49-F238E27FC236}">
                <a16:creationId xmlns:a16="http://schemas.microsoft.com/office/drawing/2014/main" id="{8382150B-12F9-63BE-E483-7D6423549BDF}"/>
              </a:ext>
            </a:extLst>
          </p:cNvPr>
          <p:cNvSpPr txBox="1">
            <a:spLocks noChangeArrowheads="1"/>
          </p:cNvSpPr>
          <p:nvPr/>
        </p:nvSpPr>
        <p:spPr bwMode="auto">
          <a:xfrm>
            <a:off x="1778756" y="4618038"/>
            <a:ext cx="626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MYA</a:t>
            </a:r>
          </a:p>
        </p:txBody>
      </p:sp>
      <p:sp>
        <p:nvSpPr>
          <p:cNvPr id="38964" name="Text Box 52">
            <a:extLst>
              <a:ext uri="{FF2B5EF4-FFF2-40B4-BE49-F238E27FC236}">
                <a16:creationId xmlns:a16="http://schemas.microsoft.com/office/drawing/2014/main" id="{587EAD1B-FA20-CED4-2CC1-8CF464D5B7C0}"/>
              </a:ext>
            </a:extLst>
          </p:cNvPr>
          <p:cNvSpPr txBox="1">
            <a:spLocks noChangeArrowheads="1"/>
          </p:cNvSpPr>
          <p:nvPr/>
        </p:nvSpPr>
        <p:spPr bwMode="auto">
          <a:xfrm>
            <a:off x="2910645" y="2557463"/>
            <a:ext cx="1933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dirty="0"/>
              <a:t>Chimpanzees</a:t>
            </a:r>
          </a:p>
        </p:txBody>
      </p:sp>
      <p:sp>
        <p:nvSpPr>
          <p:cNvPr id="38968" name="Text Box 56">
            <a:extLst>
              <a:ext uri="{FF2B5EF4-FFF2-40B4-BE49-F238E27FC236}">
                <a16:creationId xmlns:a16="http://schemas.microsoft.com/office/drawing/2014/main" id="{30C6257E-173F-A998-6D4B-8B237CF7009B}"/>
              </a:ext>
            </a:extLst>
          </p:cNvPr>
          <p:cNvSpPr txBox="1">
            <a:spLocks noChangeArrowheads="1"/>
          </p:cNvSpPr>
          <p:nvPr/>
        </p:nvSpPr>
        <p:spPr bwMode="auto">
          <a:xfrm>
            <a:off x="2910645" y="3879851"/>
            <a:ext cx="1933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a:t>Orangutans</a:t>
            </a:r>
          </a:p>
        </p:txBody>
      </p:sp>
      <p:sp>
        <p:nvSpPr>
          <p:cNvPr id="38941" name="Line 29">
            <a:extLst>
              <a:ext uri="{FF2B5EF4-FFF2-40B4-BE49-F238E27FC236}">
                <a16:creationId xmlns:a16="http://schemas.microsoft.com/office/drawing/2014/main" id="{C82322AF-8A2B-D05A-DE86-77ED33809306}"/>
              </a:ext>
            </a:extLst>
          </p:cNvPr>
          <p:cNvSpPr>
            <a:spLocks noChangeShapeType="1"/>
          </p:cNvSpPr>
          <p:nvPr/>
        </p:nvSpPr>
        <p:spPr bwMode="auto">
          <a:xfrm flipH="1" flipV="1">
            <a:off x="8137717" y="2311400"/>
            <a:ext cx="81121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2" name="Freeform 30">
            <a:extLst>
              <a:ext uri="{FF2B5EF4-FFF2-40B4-BE49-F238E27FC236}">
                <a16:creationId xmlns:a16="http://schemas.microsoft.com/office/drawing/2014/main" id="{7A707F6E-69F1-DD3A-DDDD-DAECB1BA740D}"/>
              </a:ext>
            </a:extLst>
          </p:cNvPr>
          <p:cNvSpPr>
            <a:spLocks/>
          </p:cNvSpPr>
          <p:nvPr/>
        </p:nvSpPr>
        <p:spPr bwMode="auto">
          <a:xfrm>
            <a:off x="8137716" y="2940050"/>
            <a:ext cx="338138" cy="6350"/>
          </a:xfrm>
          <a:custGeom>
            <a:avLst/>
            <a:gdLst>
              <a:gd name="T0" fmla="*/ 213 w 213"/>
              <a:gd name="T1" fmla="*/ 4 h 4"/>
              <a:gd name="T2" fmla="*/ 0 w 213"/>
              <a:gd name="T3" fmla="*/ 0 h 4"/>
            </a:gdLst>
            <a:ahLst/>
            <a:cxnLst>
              <a:cxn ang="0">
                <a:pos x="T0" y="T1"/>
              </a:cxn>
              <a:cxn ang="0">
                <a:pos x="T2" y="T3"/>
              </a:cxn>
            </a:cxnLst>
            <a:rect l="0" t="0" r="r" b="b"/>
            <a:pathLst>
              <a:path w="213" h="4">
                <a:moveTo>
                  <a:pt x="213" y="4"/>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3" name="Freeform 31">
            <a:extLst>
              <a:ext uri="{FF2B5EF4-FFF2-40B4-BE49-F238E27FC236}">
                <a16:creationId xmlns:a16="http://schemas.microsoft.com/office/drawing/2014/main" id="{052E5211-67FB-3FF3-0B42-F9096B6E7F86}"/>
              </a:ext>
            </a:extLst>
          </p:cNvPr>
          <p:cNvSpPr>
            <a:spLocks/>
          </p:cNvSpPr>
          <p:nvPr/>
        </p:nvSpPr>
        <p:spPr bwMode="auto">
          <a:xfrm>
            <a:off x="8136129" y="2311400"/>
            <a:ext cx="4762" cy="635000"/>
          </a:xfrm>
          <a:custGeom>
            <a:avLst/>
            <a:gdLst>
              <a:gd name="T0" fmla="*/ 3 w 3"/>
              <a:gd name="T1" fmla="*/ 0 h 400"/>
              <a:gd name="T2" fmla="*/ 0 w 3"/>
              <a:gd name="T3" fmla="*/ 400 h 400"/>
            </a:gdLst>
            <a:ahLst/>
            <a:cxnLst>
              <a:cxn ang="0">
                <a:pos x="T0" y="T1"/>
              </a:cxn>
              <a:cxn ang="0">
                <a:pos x="T2" y="T3"/>
              </a:cxn>
            </a:cxnLst>
            <a:rect l="0" t="0" r="r" b="b"/>
            <a:pathLst>
              <a:path w="3" h="400">
                <a:moveTo>
                  <a:pt x="3" y="0"/>
                </a:moveTo>
                <a:lnTo>
                  <a:pt x="0" y="40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5" name="Freeform 33">
            <a:extLst>
              <a:ext uri="{FF2B5EF4-FFF2-40B4-BE49-F238E27FC236}">
                <a16:creationId xmlns:a16="http://schemas.microsoft.com/office/drawing/2014/main" id="{E7A47153-44DE-E9DD-BC6F-465E4F006900}"/>
              </a:ext>
            </a:extLst>
          </p:cNvPr>
          <p:cNvSpPr>
            <a:spLocks/>
          </p:cNvSpPr>
          <p:nvPr/>
        </p:nvSpPr>
        <p:spPr bwMode="auto">
          <a:xfrm>
            <a:off x="7910705" y="3594100"/>
            <a:ext cx="979487" cy="6350"/>
          </a:xfrm>
          <a:custGeom>
            <a:avLst/>
            <a:gdLst>
              <a:gd name="T0" fmla="*/ 617 w 617"/>
              <a:gd name="T1" fmla="*/ 0 h 4"/>
              <a:gd name="T2" fmla="*/ 531 w 617"/>
              <a:gd name="T3" fmla="*/ 4 h 4"/>
              <a:gd name="T4" fmla="*/ 0 w 617"/>
              <a:gd name="T5" fmla="*/ 1 h 4"/>
            </a:gdLst>
            <a:ahLst/>
            <a:cxnLst>
              <a:cxn ang="0">
                <a:pos x="T0" y="T1"/>
              </a:cxn>
              <a:cxn ang="0">
                <a:pos x="T2" y="T3"/>
              </a:cxn>
              <a:cxn ang="0">
                <a:pos x="T4" y="T5"/>
              </a:cxn>
            </a:cxnLst>
            <a:rect l="0" t="0" r="r" b="b"/>
            <a:pathLst>
              <a:path w="617" h="4">
                <a:moveTo>
                  <a:pt x="617" y="0"/>
                </a:moveTo>
                <a:lnTo>
                  <a:pt x="531" y="4"/>
                </a:ln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6" name="Line 34">
            <a:extLst>
              <a:ext uri="{FF2B5EF4-FFF2-40B4-BE49-F238E27FC236}">
                <a16:creationId xmlns:a16="http://schemas.microsoft.com/office/drawing/2014/main" id="{E07E4B0D-63D9-4AAC-58A1-91254AF28683}"/>
              </a:ext>
            </a:extLst>
          </p:cNvPr>
          <p:cNvSpPr>
            <a:spLocks noChangeShapeType="1"/>
          </p:cNvSpPr>
          <p:nvPr/>
        </p:nvSpPr>
        <p:spPr bwMode="auto">
          <a:xfrm>
            <a:off x="7910704" y="2657476"/>
            <a:ext cx="0" cy="9429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7" name="Freeform 35">
            <a:extLst>
              <a:ext uri="{FF2B5EF4-FFF2-40B4-BE49-F238E27FC236}">
                <a16:creationId xmlns:a16="http://schemas.microsoft.com/office/drawing/2014/main" id="{1EC141CD-D489-8EC4-E734-44532A4A3664}"/>
              </a:ext>
            </a:extLst>
          </p:cNvPr>
          <p:cNvSpPr>
            <a:spLocks/>
          </p:cNvSpPr>
          <p:nvPr/>
        </p:nvSpPr>
        <p:spPr bwMode="auto">
          <a:xfrm>
            <a:off x="7137592" y="3119438"/>
            <a:ext cx="773113" cy="4762"/>
          </a:xfrm>
          <a:custGeom>
            <a:avLst/>
            <a:gdLst>
              <a:gd name="T0" fmla="*/ 487 w 487"/>
              <a:gd name="T1" fmla="*/ 0 h 3"/>
              <a:gd name="T2" fmla="*/ 0 w 487"/>
              <a:gd name="T3" fmla="*/ 3 h 3"/>
            </a:gdLst>
            <a:ahLst/>
            <a:cxnLst>
              <a:cxn ang="0">
                <a:pos x="T0" y="T1"/>
              </a:cxn>
              <a:cxn ang="0">
                <a:pos x="T2" y="T3"/>
              </a:cxn>
            </a:cxnLst>
            <a:rect l="0" t="0" r="r" b="b"/>
            <a:pathLst>
              <a:path w="487" h="3">
                <a:moveTo>
                  <a:pt x="487"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8" name="Freeform 36">
            <a:extLst>
              <a:ext uri="{FF2B5EF4-FFF2-40B4-BE49-F238E27FC236}">
                <a16:creationId xmlns:a16="http://schemas.microsoft.com/office/drawing/2014/main" id="{52982105-4BE4-7EB4-96A7-EB6AFE653BC4}"/>
              </a:ext>
            </a:extLst>
          </p:cNvPr>
          <p:cNvSpPr>
            <a:spLocks/>
          </p:cNvSpPr>
          <p:nvPr/>
        </p:nvSpPr>
        <p:spPr bwMode="auto">
          <a:xfrm>
            <a:off x="7142355" y="4083050"/>
            <a:ext cx="1766887" cy="1588"/>
          </a:xfrm>
          <a:custGeom>
            <a:avLst/>
            <a:gdLst>
              <a:gd name="T0" fmla="*/ 873 w 873"/>
              <a:gd name="T1" fmla="*/ 0 h 1"/>
              <a:gd name="T2" fmla="*/ 0 w 873"/>
              <a:gd name="T3" fmla="*/ 1 h 1"/>
            </a:gdLst>
            <a:ahLst/>
            <a:cxnLst>
              <a:cxn ang="0">
                <a:pos x="T0" y="T1"/>
              </a:cxn>
              <a:cxn ang="0">
                <a:pos x="T2" y="T3"/>
              </a:cxn>
            </a:cxnLst>
            <a:rect l="0" t="0" r="r" b="b"/>
            <a:pathLst>
              <a:path w="873" h="1">
                <a:moveTo>
                  <a:pt x="873" y="0"/>
                </a:move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49" name="Freeform 37">
            <a:extLst>
              <a:ext uri="{FF2B5EF4-FFF2-40B4-BE49-F238E27FC236}">
                <a16:creationId xmlns:a16="http://schemas.microsoft.com/office/drawing/2014/main" id="{EF3CADB0-DCD8-18C9-1AB1-A3F3C5DAB1DC}"/>
              </a:ext>
            </a:extLst>
          </p:cNvPr>
          <p:cNvSpPr>
            <a:spLocks/>
          </p:cNvSpPr>
          <p:nvPr/>
        </p:nvSpPr>
        <p:spPr bwMode="auto">
          <a:xfrm>
            <a:off x="7132830" y="3119439"/>
            <a:ext cx="9525" cy="960437"/>
          </a:xfrm>
          <a:custGeom>
            <a:avLst/>
            <a:gdLst>
              <a:gd name="T0" fmla="*/ 5 w 5"/>
              <a:gd name="T1" fmla="*/ 0 h 605"/>
              <a:gd name="T2" fmla="*/ 0 w 5"/>
              <a:gd name="T3" fmla="*/ 605 h 605"/>
            </a:gdLst>
            <a:ahLst/>
            <a:cxnLst>
              <a:cxn ang="0">
                <a:pos x="T0" y="T1"/>
              </a:cxn>
              <a:cxn ang="0">
                <a:pos x="T2" y="T3"/>
              </a:cxn>
            </a:cxnLst>
            <a:rect l="0" t="0" r="r" b="b"/>
            <a:pathLst>
              <a:path w="5" h="605">
                <a:moveTo>
                  <a:pt x="5" y="0"/>
                </a:moveTo>
                <a:lnTo>
                  <a:pt x="0" y="605"/>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51" name="Text Box 39">
            <a:extLst>
              <a:ext uri="{FF2B5EF4-FFF2-40B4-BE49-F238E27FC236}">
                <a16:creationId xmlns:a16="http://schemas.microsoft.com/office/drawing/2014/main" id="{BC06032A-0901-2294-BA37-08C071F930EB}"/>
              </a:ext>
            </a:extLst>
          </p:cNvPr>
          <p:cNvSpPr txBox="1">
            <a:spLocks noChangeArrowheads="1"/>
          </p:cNvSpPr>
          <p:nvPr/>
        </p:nvSpPr>
        <p:spPr bwMode="auto">
          <a:xfrm>
            <a:off x="8894954" y="3916363"/>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a:t>Humans</a:t>
            </a:r>
          </a:p>
        </p:txBody>
      </p:sp>
      <p:sp>
        <p:nvSpPr>
          <p:cNvPr id="38959" name="Line 47">
            <a:extLst>
              <a:ext uri="{FF2B5EF4-FFF2-40B4-BE49-F238E27FC236}">
                <a16:creationId xmlns:a16="http://schemas.microsoft.com/office/drawing/2014/main" id="{D0ECB072-4E47-EB6C-BCBE-6D8EE2216483}"/>
              </a:ext>
            </a:extLst>
          </p:cNvPr>
          <p:cNvSpPr>
            <a:spLocks noChangeShapeType="1"/>
          </p:cNvSpPr>
          <p:nvPr/>
        </p:nvSpPr>
        <p:spPr bwMode="auto">
          <a:xfrm flipH="1">
            <a:off x="8493316" y="2744788"/>
            <a:ext cx="4000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60" name="Line 48">
            <a:extLst>
              <a:ext uri="{FF2B5EF4-FFF2-40B4-BE49-F238E27FC236}">
                <a16:creationId xmlns:a16="http://schemas.microsoft.com/office/drawing/2014/main" id="{1CE118BE-3CDF-7308-1F3D-544D7557FAD0}"/>
              </a:ext>
            </a:extLst>
          </p:cNvPr>
          <p:cNvSpPr>
            <a:spLocks noChangeShapeType="1"/>
          </p:cNvSpPr>
          <p:nvPr/>
        </p:nvSpPr>
        <p:spPr bwMode="auto">
          <a:xfrm flipH="1">
            <a:off x="8494904" y="3198813"/>
            <a:ext cx="4000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61" name="Line 49">
            <a:extLst>
              <a:ext uri="{FF2B5EF4-FFF2-40B4-BE49-F238E27FC236}">
                <a16:creationId xmlns:a16="http://schemas.microsoft.com/office/drawing/2014/main" id="{1BC304E3-11FC-85BD-7462-739BFA0BB31D}"/>
              </a:ext>
            </a:extLst>
          </p:cNvPr>
          <p:cNvSpPr>
            <a:spLocks noChangeShapeType="1"/>
          </p:cNvSpPr>
          <p:nvPr/>
        </p:nvSpPr>
        <p:spPr bwMode="auto">
          <a:xfrm flipH="1">
            <a:off x="8482204" y="2757488"/>
            <a:ext cx="0" cy="436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63" name="Line 51">
            <a:extLst>
              <a:ext uri="{FF2B5EF4-FFF2-40B4-BE49-F238E27FC236}">
                <a16:creationId xmlns:a16="http://schemas.microsoft.com/office/drawing/2014/main" id="{13405E7C-C54A-1D3E-8EA2-8EFD33ACD3C3}"/>
              </a:ext>
            </a:extLst>
          </p:cNvPr>
          <p:cNvSpPr>
            <a:spLocks noChangeShapeType="1"/>
          </p:cNvSpPr>
          <p:nvPr/>
        </p:nvSpPr>
        <p:spPr bwMode="auto">
          <a:xfrm>
            <a:off x="7907529" y="2643188"/>
            <a:ext cx="234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65" name="Text Box 53">
            <a:extLst>
              <a:ext uri="{FF2B5EF4-FFF2-40B4-BE49-F238E27FC236}">
                <a16:creationId xmlns:a16="http://schemas.microsoft.com/office/drawing/2014/main" id="{AC5D7338-286B-5BE7-4B6B-8BC546CDE966}"/>
              </a:ext>
            </a:extLst>
          </p:cNvPr>
          <p:cNvSpPr txBox="1">
            <a:spLocks noChangeArrowheads="1"/>
          </p:cNvSpPr>
          <p:nvPr/>
        </p:nvSpPr>
        <p:spPr bwMode="auto">
          <a:xfrm>
            <a:off x="8970811" y="2967038"/>
            <a:ext cx="10230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b="1"/>
              <a:t>Bonobos</a:t>
            </a:r>
          </a:p>
        </p:txBody>
      </p:sp>
      <p:sp>
        <p:nvSpPr>
          <p:cNvPr id="38966" name="Text Box 54">
            <a:extLst>
              <a:ext uri="{FF2B5EF4-FFF2-40B4-BE49-F238E27FC236}">
                <a16:creationId xmlns:a16="http://schemas.microsoft.com/office/drawing/2014/main" id="{880C598F-E88D-7414-93FC-D7F496BBDC49}"/>
              </a:ext>
            </a:extLst>
          </p:cNvPr>
          <p:cNvSpPr txBox="1">
            <a:spLocks noChangeArrowheads="1"/>
          </p:cNvSpPr>
          <p:nvPr/>
        </p:nvSpPr>
        <p:spPr bwMode="auto">
          <a:xfrm>
            <a:off x="8957066" y="2112963"/>
            <a:ext cx="9108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b="1"/>
              <a:t>Gorillas</a:t>
            </a:r>
          </a:p>
        </p:txBody>
      </p:sp>
      <p:sp>
        <p:nvSpPr>
          <p:cNvPr id="38972" name="Line 60">
            <a:extLst>
              <a:ext uri="{FF2B5EF4-FFF2-40B4-BE49-F238E27FC236}">
                <a16:creationId xmlns:a16="http://schemas.microsoft.com/office/drawing/2014/main" id="{A1D5BDC2-FAF1-C203-9D10-D6572DFDAB80}"/>
              </a:ext>
            </a:extLst>
          </p:cNvPr>
          <p:cNvSpPr>
            <a:spLocks noChangeShapeType="1"/>
          </p:cNvSpPr>
          <p:nvPr/>
        </p:nvSpPr>
        <p:spPr bwMode="auto">
          <a:xfrm>
            <a:off x="7105841" y="4432300"/>
            <a:ext cx="17716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75" name="Freeform 63">
            <a:extLst>
              <a:ext uri="{FF2B5EF4-FFF2-40B4-BE49-F238E27FC236}">
                <a16:creationId xmlns:a16="http://schemas.microsoft.com/office/drawing/2014/main" id="{5EA45616-8F6D-FF1E-A30E-8E59BD6495EF}"/>
              </a:ext>
            </a:extLst>
          </p:cNvPr>
          <p:cNvSpPr>
            <a:spLocks/>
          </p:cNvSpPr>
          <p:nvPr/>
        </p:nvSpPr>
        <p:spPr bwMode="auto">
          <a:xfrm>
            <a:off x="2208970" y="2293938"/>
            <a:ext cx="801687" cy="4762"/>
          </a:xfrm>
          <a:custGeom>
            <a:avLst/>
            <a:gdLst>
              <a:gd name="T0" fmla="*/ 505 w 505"/>
              <a:gd name="T1" fmla="*/ 3 h 3"/>
              <a:gd name="T2" fmla="*/ 0 w 505"/>
              <a:gd name="T3" fmla="*/ 0 h 3"/>
            </a:gdLst>
            <a:ahLst/>
            <a:cxnLst>
              <a:cxn ang="0">
                <a:pos x="T0" y="T1"/>
              </a:cxn>
              <a:cxn ang="0">
                <a:pos x="T2" y="T3"/>
              </a:cxn>
            </a:cxnLst>
            <a:rect l="0" t="0" r="r" b="b"/>
            <a:pathLst>
              <a:path w="505" h="3">
                <a:moveTo>
                  <a:pt x="505" y="3"/>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76" name="Freeform 64">
            <a:extLst>
              <a:ext uri="{FF2B5EF4-FFF2-40B4-BE49-F238E27FC236}">
                <a16:creationId xmlns:a16="http://schemas.microsoft.com/office/drawing/2014/main" id="{E7D03756-16DB-5B8D-561C-5B099392B29F}"/>
              </a:ext>
            </a:extLst>
          </p:cNvPr>
          <p:cNvSpPr>
            <a:spLocks/>
          </p:cNvSpPr>
          <p:nvPr/>
        </p:nvSpPr>
        <p:spPr bwMode="auto">
          <a:xfrm>
            <a:off x="2207381" y="2921000"/>
            <a:ext cx="338138" cy="6350"/>
          </a:xfrm>
          <a:custGeom>
            <a:avLst/>
            <a:gdLst>
              <a:gd name="T0" fmla="*/ 213 w 213"/>
              <a:gd name="T1" fmla="*/ 4 h 4"/>
              <a:gd name="T2" fmla="*/ 0 w 213"/>
              <a:gd name="T3" fmla="*/ 0 h 4"/>
            </a:gdLst>
            <a:ahLst/>
            <a:cxnLst>
              <a:cxn ang="0">
                <a:pos x="T0" y="T1"/>
              </a:cxn>
              <a:cxn ang="0">
                <a:pos x="T2" y="T3"/>
              </a:cxn>
            </a:cxnLst>
            <a:rect l="0" t="0" r="r" b="b"/>
            <a:pathLst>
              <a:path w="213" h="4">
                <a:moveTo>
                  <a:pt x="213" y="4"/>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77" name="Line 65">
            <a:extLst>
              <a:ext uri="{FF2B5EF4-FFF2-40B4-BE49-F238E27FC236}">
                <a16:creationId xmlns:a16="http://schemas.microsoft.com/office/drawing/2014/main" id="{E8415E71-1B80-A4D6-E3DD-AB69A34A29F8}"/>
              </a:ext>
            </a:extLst>
          </p:cNvPr>
          <p:cNvSpPr>
            <a:spLocks noChangeShapeType="1"/>
          </p:cNvSpPr>
          <p:nvPr/>
        </p:nvSpPr>
        <p:spPr bwMode="auto">
          <a:xfrm flipH="1">
            <a:off x="2212144" y="2293938"/>
            <a:ext cx="0" cy="6270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78" name="Freeform 66">
            <a:extLst>
              <a:ext uri="{FF2B5EF4-FFF2-40B4-BE49-F238E27FC236}">
                <a16:creationId xmlns:a16="http://schemas.microsoft.com/office/drawing/2014/main" id="{4FBE5AE1-F478-B53B-B2BD-76862F5AAFC0}"/>
              </a:ext>
            </a:extLst>
          </p:cNvPr>
          <p:cNvSpPr>
            <a:spLocks/>
          </p:cNvSpPr>
          <p:nvPr/>
        </p:nvSpPr>
        <p:spPr bwMode="auto">
          <a:xfrm>
            <a:off x="1997832" y="3576638"/>
            <a:ext cx="912813" cy="4762"/>
          </a:xfrm>
          <a:custGeom>
            <a:avLst/>
            <a:gdLst>
              <a:gd name="T0" fmla="*/ 575 w 575"/>
              <a:gd name="T1" fmla="*/ 1 h 3"/>
              <a:gd name="T2" fmla="*/ 531 w 575"/>
              <a:gd name="T3" fmla="*/ 3 h 3"/>
              <a:gd name="T4" fmla="*/ 0 w 575"/>
              <a:gd name="T5" fmla="*/ 0 h 3"/>
            </a:gdLst>
            <a:ahLst/>
            <a:cxnLst>
              <a:cxn ang="0">
                <a:pos x="T0" y="T1"/>
              </a:cxn>
              <a:cxn ang="0">
                <a:pos x="T2" y="T3"/>
              </a:cxn>
              <a:cxn ang="0">
                <a:pos x="T4" y="T5"/>
              </a:cxn>
            </a:cxnLst>
            <a:rect l="0" t="0" r="r" b="b"/>
            <a:pathLst>
              <a:path w="575" h="3">
                <a:moveTo>
                  <a:pt x="575" y="1"/>
                </a:moveTo>
                <a:lnTo>
                  <a:pt x="531" y="3"/>
                </a:ln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79" name="Line 67">
            <a:extLst>
              <a:ext uri="{FF2B5EF4-FFF2-40B4-BE49-F238E27FC236}">
                <a16:creationId xmlns:a16="http://schemas.microsoft.com/office/drawing/2014/main" id="{A78C7967-C0E4-BDE2-FB69-97CD9C2C4AD9}"/>
              </a:ext>
            </a:extLst>
          </p:cNvPr>
          <p:cNvSpPr>
            <a:spLocks noChangeShapeType="1"/>
          </p:cNvSpPr>
          <p:nvPr/>
        </p:nvSpPr>
        <p:spPr bwMode="auto">
          <a:xfrm>
            <a:off x="1980369" y="2638426"/>
            <a:ext cx="0" cy="9429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0" name="Freeform 68">
            <a:extLst>
              <a:ext uri="{FF2B5EF4-FFF2-40B4-BE49-F238E27FC236}">
                <a16:creationId xmlns:a16="http://schemas.microsoft.com/office/drawing/2014/main" id="{A3E58EDD-9F51-98B0-3988-2268D960D6F4}"/>
              </a:ext>
            </a:extLst>
          </p:cNvPr>
          <p:cNvSpPr>
            <a:spLocks/>
          </p:cNvSpPr>
          <p:nvPr/>
        </p:nvSpPr>
        <p:spPr bwMode="auto">
          <a:xfrm>
            <a:off x="1212020" y="3094038"/>
            <a:ext cx="757237" cy="4762"/>
          </a:xfrm>
          <a:custGeom>
            <a:avLst/>
            <a:gdLst>
              <a:gd name="T0" fmla="*/ 477 w 477"/>
              <a:gd name="T1" fmla="*/ 3 h 3"/>
              <a:gd name="T2" fmla="*/ 0 w 477"/>
              <a:gd name="T3" fmla="*/ 0 h 3"/>
            </a:gdLst>
            <a:ahLst/>
            <a:cxnLst>
              <a:cxn ang="0">
                <a:pos x="T0" y="T1"/>
              </a:cxn>
              <a:cxn ang="0">
                <a:pos x="T2" y="T3"/>
              </a:cxn>
            </a:cxnLst>
            <a:rect l="0" t="0" r="r" b="b"/>
            <a:pathLst>
              <a:path w="477" h="3">
                <a:moveTo>
                  <a:pt x="477" y="3"/>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1" name="Freeform 69">
            <a:extLst>
              <a:ext uri="{FF2B5EF4-FFF2-40B4-BE49-F238E27FC236}">
                <a16:creationId xmlns:a16="http://schemas.microsoft.com/office/drawing/2014/main" id="{AB06B371-7AFE-FB27-36BE-1BBFC6298C27}"/>
              </a:ext>
            </a:extLst>
          </p:cNvPr>
          <p:cNvSpPr>
            <a:spLocks/>
          </p:cNvSpPr>
          <p:nvPr/>
        </p:nvSpPr>
        <p:spPr bwMode="auto">
          <a:xfrm>
            <a:off x="1197731" y="4064000"/>
            <a:ext cx="1766888" cy="1588"/>
          </a:xfrm>
          <a:custGeom>
            <a:avLst/>
            <a:gdLst>
              <a:gd name="T0" fmla="*/ 873 w 873"/>
              <a:gd name="T1" fmla="*/ 0 h 1"/>
              <a:gd name="T2" fmla="*/ 0 w 873"/>
              <a:gd name="T3" fmla="*/ 1 h 1"/>
            </a:gdLst>
            <a:ahLst/>
            <a:cxnLst>
              <a:cxn ang="0">
                <a:pos x="T0" y="T1"/>
              </a:cxn>
              <a:cxn ang="0">
                <a:pos x="T2" y="T3"/>
              </a:cxn>
            </a:cxnLst>
            <a:rect l="0" t="0" r="r" b="b"/>
            <a:pathLst>
              <a:path w="873" h="1">
                <a:moveTo>
                  <a:pt x="873" y="0"/>
                </a:move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2" name="Freeform 70">
            <a:extLst>
              <a:ext uri="{FF2B5EF4-FFF2-40B4-BE49-F238E27FC236}">
                <a16:creationId xmlns:a16="http://schemas.microsoft.com/office/drawing/2014/main" id="{4BBE2236-8A9B-01EB-73BE-9D7602406AF3}"/>
              </a:ext>
            </a:extLst>
          </p:cNvPr>
          <p:cNvSpPr>
            <a:spLocks/>
          </p:cNvSpPr>
          <p:nvPr/>
        </p:nvSpPr>
        <p:spPr bwMode="auto">
          <a:xfrm>
            <a:off x="1202495" y="3100389"/>
            <a:ext cx="9525" cy="960437"/>
          </a:xfrm>
          <a:custGeom>
            <a:avLst/>
            <a:gdLst>
              <a:gd name="T0" fmla="*/ 5 w 5"/>
              <a:gd name="T1" fmla="*/ 0 h 605"/>
              <a:gd name="T2" fmla="*/ 0 w 5"/>
              <a:gd name="T3" fmla="*/ 605 h 605"/>
            </a:gdLst>
            <a:ahLst/>
            <a:cxnLst>
              <a:cxn ang="0">
                <a:pos x="T0" y="T1"/>
              </a:cxn>
              <a:cxn ang="0">
                <a:pos x="T2" y="T3"/>
              </a:cxn>
            </a:cxnLst>
            <a:rect l="0" t="0" r="r" b="b"/>
            <a:pathLst>
              <a:path w="5" h="605">
                <a:moveTo>
                  <a:pt x="5" y="0"/>
                </a:moveTo>
                <a:lnTo>
                  <a:pt x="0" y="605"/>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3" name="Text Box 71">
            <a:extLst>
              <a:ext uri="{FF2B5EF4-FFF2-40B4-BE49-F238E27FC236}">
                <a16:creationId xmlns:a16="http://schemas.microsoft.com/office/drawing/2014/main" id="{912AB4BD-EDDD-4B1B-FB26-CC47CE488D66}"/>
              </a:ext>
            </a:extLst>
          </p:cNvPr>
          <p:cNvSpPr txBox="1">
            <a:spLocks noChangeArrowheads="1"/>
          </p:cNvSpPr>
          <p:nvPr/>
        </p:nvSpPr>
        <p:spPr bwMode="auto">
          <a:xfrm>
            <a:off x="2964619" y="2090738"/>
            <a:ext cx="1085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dirty="0"/>
              <a:t>Humans</a:t>
            </a:r>
          </a:p>
        </p:txBody>
      </p:sp>
      <p:sp>
        <p:nvSpPr>
          <p:cNvPr id="38984" name="Line 72">
            <a:extLst>
              <a:ext uri="{FF2B5EF4-FFF2-40B4-BE49-F238E27FC236}">
                <a16:creationId xmlns:a16="http://schemas.microsoft.com/office/drawing/2014/main" id="{81D00B8F-9710-337A-24E6-537C06796550}"/>
              </a:ext>
            </a:extLst>
          </p:cNvPr>
          <p:cNvSpPr>
            <a:spLocks noChangeShapeType="1"/>
          </p:cNvSpPr>
          <p:nvPr/>
        </p:nvSpPr>
        <p:spPr bwMode="auto">
          <a:xfrm flipH="1">
            <a:off x="2562981" y="2725738"/>
            <a:ext cx="4000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5" name="Line 73">
            <a:extLst>
              <a:ext uri="{FF2B5EF4-FFF2-40B4-BE49-F238E27FC236}">
                <a16:creationId xmlns:a16="http://schemas.microsoft.com/office/drawing/2014/main" id="{1B39BA78-2FF1-DF6C-E386-BA3370D49DD6}"/>
              </a:ext>
            </a:extLst>
          </p:cNvPr>
          <p:cNvSpPr>
            <a:spLocks noChangeShapeType="1"/>
          </p:cNvSpPr>
          <p:nvPr/>
        </p:nvSpPr>
        <p:spPr bwMode="auto">
          <a:xfrm flipH="1">
            <a:off x="2564569" y="3179763"/>
            <a:ext cx="4000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6" name="Line 74">
            <a:extLst>
              <a:ext uri="{FF2B5EF4-FFF2-40B4-BE49-F238E27FC236}">
                <a16:creationId xmlns:a16="http://schemas.microsoft.com/office/drawing/2014/main" id="{DFE71CEB-6A83-7BBE-8B7D-2C26146582A3}"/>
              </a:ext>
            </a:extLst>
          </p:cNvPr>
          <p:cNvSpPr>
            <a:spLocks noChangeShapeType="1"/>
          </p:cNvSpPr>
          <p:nvPr/>
        </p:nvSpPr>
        <p:spPr bwMode="auto">
          <a:xfrm flipH="1">
            <a:off x="2551869" y="2738438"/>
            <a:ext cx="0" cy="43656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7" name="Line 75">
            <a:extLst>
              <a:ext uri="{FF2B5EF4-FFF2-40B4-BE49-F238E27FC236}">
                <a16:creationId xmlns:a16="http://schemas.microsoft.com/office/drawing/2014/main" id="{A2F341A6-D1E3-971E-67C5-A47E9B14138E}"/>
              </a:ext>
            </a:extLst>
          </p:cNvPr>
          <p:cNvSpPr>
            <a:spLocks noChangeShapeType="1"/>
          </p:cNvSpPr>
          <p:nvPr/>
        </p:nvSpPr>
        <p:spPr bwMode="auto">
          <a:xfrm>
            <a:off x="1977194" y="2643188"/>
            <a:ext cx="23495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88" name="Text Box 76">
            <a:extLst>
              <a:ext uri="{FF2B5EF4-FFF2-40B4-BE49-F238E27FC236}">
                <a16:creationId xmlns:a16="http://schemas.microsoft.com/office/drawing/2014/main" id="{A24B72CF-F4C4-9FA3-A9E2-DA291F1215F0}"/>
              </a:ext>
            </a:extLst>
          </p:cNvPr>
          <p:cNvSpPr txBox="1">
            <a:spLocks noChangeArrowheads="1"/>
          </p:cNvSpPr>
          <p:nvPr/>
        </p:nvSpPr>
        <p:spPr bwMode="auto">
          <a:xfrm>
            <a:off x="2986501" y="3009900"/>
            <a:ext cx="10230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b="1" dirty="0"/>
              <a:t>Bonobos</a:t>
            </a:r>
          </a:p>
        </p:txBody>
      </p:sp>
      <p:sp>
        <p:nvSpPr>
          <p:cNvPr id="38989" name="Text Box 77">
            <a:extLst>
              <a:ext uri="{FF2B5EF4-FFF2-40B4-BE49-F238E27FC236}">
                <a16:creationId xmlns:a16="http://schemas.microsoft.com/office/drawing/2014/main" id="{5DB3438A-AB1E-F023-81A9-212BEDDF7B8E}"/>
              </a:ext>
            </a:extLst>
          </p:cNvPr>
          <p:cNvSpPr txBox="1">
            <a:spLocks noChangeArrowheads="1"/>
          </p:cNvSpPr>
          <p:nvPr/>
        </p:nvSpPr>
        <p:spPr bwMode="auto">
          <a:xfrm>
            <a:off x="2972756" y="3429000"/>
            <a:ext cx="9108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b="1"/>
              <a:t>Gorillas</a:t>
            </a:r>
          </a:p>
        </p:txBody>
      </p:sp>
      <p:sp>
        <p:nvSpPr>
          <p:cNvPr id="38990" name="Freeform 78">
            <a:extLst>
              <a:ext uri="{FF2B5EF4-FFF2-40B4-BE49-F238E27FC236}">
                <a16:creationId xmlns:a16="http://schemas.microsoft.com/office/drawing/2014/main" id="{64D84972-7651-B959-0A4F-E752645E3A82}"/>
              </a:ext>
            </a:extLst>
          </p:cNvPr>
          <p:cNvSpPr>
            <a:spLocks/>
          </p:cNvSpPr>
          <p:nvPr/>
        </p:nvSpPr>
        <p:spPr bwMode="auto">
          <a:xfrm>
            <a:off x="1175506" y="4413250"/>
            <a:ext cx="1797050" cy="6350"/>
          </a:xfrm>
          <a:custGeom>
            <a:avLst/>
            <a:gdLst>
              <a:gd name="T0" fmla="*/ 0 w 1132"/>
              <a:gd name="T1" fmla="*/ 0 h 4"/>
              <a:gd name="T2" fmla="*/ 1132 w 1132"/>
              <a:gd name="T3" fmla="*/ 4 h 4"/>
            </a:gdLst>
            <a:ahLst/>
            <a:cxnLst>
              <a:cxn ang="0">
                <a:pos x="T0" y="T1"/>
              </a:cxn>
              <a:cxn ang="0">
                <a:pos x="T2" y="T3"/>
              </a:cxn>
            </a:cxnLst>
            <a:rect l="0" t="0" r="r" b="b"/>
            <a:pathLst>
              <a:path w="1132" h="4">
                <a:moveTo>
                  <a:pt x="0" y="0"/>
                </a:moveTo>
                <a:lnTo>
                  <a:pt x="1132" y="4"/>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8991" name="Text Box 79">
            <a:extLst>
              <a:ext uri="{FF2B5EF4-FFF2-40B4-BE49-F238E27FC236}">
                <a16:creationId xmlns:a16="http://schemas.microsoft.com/office/drawing/2014/main" id="{6CF606D1-D6A8-42C6-F206-49E17F999773}"/>
              </a:ext>
            </a:extLst>
          </p:cNvPr>
          <p:cNvSpPr txBox="1">
            <a:spLocks noChangeArrowheads="1"/>
          </p:cNvSpPr>
          <p:nvPr/>
        </p:nvSpPr>
        <p:spPr bwMode="auto">
          <a:xfrm>
            <a:off x="8894955" y="3429001"/>
            <a:ext cx="1933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a:t>Orangutans</a:t>
            </a:r>
          </a:p>
        </p:txBody>
      </p:sp>
      <p:sp>
        <p:nvSpPr>
          <p:cNvPr id="38995" name="Text Box 83">
            <a:extLst>
              <a:ext uri="{FF2B5EF4-FFF2-40B4-BE49-F238E27FC236}">
                <a16:creationId xmlns:a16="http://schemas.microsoft.com/office/drawing/2014/main" id="{0E6DC68B-277D-D23B-AEE8-95BAF665FEF5}"/>
              </a:ext>
            </a:extLst>
          </p:cNvPr>
          <p:cNvSpPr txBox="1">
            <a:spLocks noChangeArrowheads="1"/>
          </p:cNvSpPr>
          <p:nvPr/>
        </p:nvSpPr>
        <p:spPr bwMode="auto">
          <a:xfrm>
            <a:off x="8894955" y="2541588"/>
            <a:ext cx="1933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b="1"/>
              <a:t>Chimpanzees</a:t>
            </a:r>
          </a:p>
        </p:txBody>
      </p:sp>
      <p:sp>
        <p:nvSpPr>
          <p:cNvPr id="38997" name="Text Box 85">
            <a:extLst>
              <a:ext uri="{FF2B5EF4-FFF2-40B4-BE49-F238E27FC236}">
                <a16:creationId xmlns:a16="http://schemas.microsoft.com/office/drawing/2014/main" id="{FEEBA508-B476-B759-3753-25F079ED8762}"/>
              </a:ext>
            </a:extLst>
          </p:cNvPr>
          <p:cNvSpPr txBox="1">
            <a:spLocks noChangeArrowheads="1"/>
          </p:cNvSpPr>
          <p:nvPr/>
        </p:nvSpPr>
        <p:spPr bwMode="auto">
          <a:xfrm>
            <a:off x="7764654" y="4619625"/>
            <a:ext cx="6265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MYA</a:t>
            </a:r>
          </a:p>
        </p:txBody>
      </p:sp>
      <p:sp>
        <p:nvSpPr>
          <p:cNvPr id="38998" name="Text Box 86">
            <a:extLst>
              <a:ext uri="{FF2B5EF4-FFF2-40B4-BE49-F238E27FC236}">
                <a16:creationId xmlns:a16="http://schemas.microsoft.com/office/drawing/2014/main" id="{C9628C4C-FAB5-5E78-D9C4-352638980EF9}"/>
              </a:ext>
            </a:extLst>
          </p:cNvPr>
          <p:cNvSpPr txBox="1">
            <a:spLocks noChangeArrowheads="1"/>
          </p:cNvSpPr>
          <p:nvPr/>
        </p:nvSpPr>
        <p:spPr bwMode="auto">
          <a:xfrm>
            <a:off x="8767954" y="446087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8999" name="Text Box 87">
            <a:extLst>
              <a:ext uri="{FF2B5EF4-FFF2-40B4-BE49-F238E27FC236}">
                <a16:creationId xmlns:a16="http://schemas.microsoft.com/office/drawing/2014/main" id="{C046FBE5-7553-42F6-FF01-42B3F9549F29}"/>
              </a:ext>
            </a:extLst>
          </p:cNvPr>
          <p:cNvSpPr txBox="1">
            <a:spLocks noChangeArrowheads="1"/>
          </p:cNvSpPr>
          <p:nvPr/>
        </p:nvSpPr>
        <p:spPr bwMode="auto">
          <a:xfrm>
            <a:off x="6762942" y="4462463"/>
            <a:ext cx="723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15-30</a:t>
            </a:r>
          </a:p>
        </p:txBody>
      </p:sp>
      <p:sp>
        <p:nvSpPr>
          <p:cNvPr id="39000" name="Text Box 88">
            <a:extLst>
              <a:ext uri="{FF2B5EF4-FFF2-40B4-BE49-F238E27FC236}">
                <a16:creationId xmlns:a16="http://schemas.microsoft.com/office/drawing/2014/main" id="{D25C0B0B-2D55-0FAA-E511-B9ECCE63F612}"/>
              </a:ext>
            </a:extLst>
          </p:cNvPr>
          <p:cNvSpPr txBox="1">
            <a:spLocks noChangeArrowheads="1"/>
          </p:cNvSpPr>
          <p:nvPr/>
        </p:nvSpPr>
        <p:spPr bwMode="auto">
          <a:xfrm>
            <a:off x="2804281" y="4445000"/>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0</a:t>
            </a:r>
          </a:p>
        </p:txBody>
      </p:sp>
      <p:sp>
        <p:nvSpPr>
          <p:cNvPr id="39001" name="Text Box 89">
            <a:extLst>
              <a:ext uri="{FF2B5EF4-FFF2-40B4-BE49-F238E27FC236}">
                <a16:creationId xmlns:a16="http://schemas.microsoft.com/office/drawing/2014/main" id="{298720A4-50D8-B088-9183-179E11C30084}"/>
              </a:ext>
            </a:extLst>
          </p:cNvPr>
          <p:cNvSpPr txBox="1">
            <a:spLocks noChangeArrowheads="1"/>
          </p:cNvSpPr>
          <p:nvPr/>
        </p:nvSpPr>
        <p:spPr bwMode="auto">
          <a:xfrm>
            <a:off x="967544" y="4429125"/>
            <a:ext cx="41870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14</a:t>
            </a:r>
          </a:p>
        </p:txBody>
      </p:sp>
      <p:sp>
        <p:nvSpPr>
          <p:cNvPr id="2" name="Title 1">
            <a:extLst>
              <a:ext uri="{FF2B5EF4-FFF2-40B4-BE49-F238E27FC236}">
                <a16:creationId xmlns:a16="http://schemas.microsoft.com/office/drawing/2014/main" id="{89D6C99A-A0CB-8551-5C27-3A99CC54E473}"/>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07770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Other motivations for comparing genomes?</a:t>
            </a:r>
          </a:p>
          <a:p>
            <a:pPr marL="342900" indent="-342900" algn="l">
              <a:buFontTx/>
              <a:buChar char="-"/>
            </a:pPr>
            <a:r>
              <a:rPr lang="en-CA" sz="1800" dirty="0"/>
              <a:t>Understanding gene function -&gt; Model organisms -&gt; Apply to humans</a:t>
            </a:r>
          </a:p>
          <a:p>
            <a:pPr marL="342900" indent="-342900" algn="l">
              <a:buFontTx/>
              <a:buChar char="-"/>
            </a:pPr>
            <a:r>
              <a:rPr lang="en-CA" sz="1800" dirty="0"/>
              <a:t>Mouse, zebrafish, drosophila…we share genes with all of them</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marL="342900" indent="-342900" algn="l">
              <a:buFontTx/>
              <a:buChar char="-"/>
            </a:pPr>
            <a:r>
              <a:rPr lang="en-CA" sz="1800" dirty="0"/>
              <a:t>Only ~2% of human genome codes for proteins, ~5% is conserved when compared to other vertebrates</a:t>
            </a:r>
          </a:p>
          <a:p>
            <a:pPr marL="342900" indent="-342900" algn="l">
              <a:buFontTx/>
              <a:buChar char="-"/>
            </a:pPr>
            <a:r>
              <a:rPr lang="en-CA" sz="1800" dirty="0"/>
              <a:t>Evolution tends to constrain functional elements of genome more than non-functional</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5" name="Picture 4">
            <a:extLst>
              <a:ext uri="{FF2B5EF4-FFF2-40B4-BE49-F238E27FC236}">
                <a16:creationId xmlns:a16="http://schemas.microsoft.com/office/drawing/2014/main" id="{0F56E59B-56E5-46E7-A46F-ACF3F7936610}"/>
              </a:ext>
            </a:extLst>
          </p:cNvPr>
          <p:cNvPicPr>
            <a:picLocks noChangeAspect="1"/>
          </p:cNvPicPr>
          <p:nvPr/>
        </p:nvPicPr>
        <p:blipFill>
          <a:blip r:embed="rId3"/>
          <a:stretch>
            <a:fillRect/>
          </a:stretch>
        </p:blipFill>
        <p:spPr>
          <a:xfrm>
            <a:off x="570124" y="1807408"/>
            <a:ext cx="5715000" cy="3686175"/>
          </a:xfrm>
          <a:prstGeom prst="rect">
            <a:avLst/>
          </a:prstGeom>
        </p:spPr>
      </p:pic>
      <p:pic>
        <p:nvPicPr>
          <p:cNvPr id="8" name="Picture 7">
            <a:extLst>
              <a:ext uri="{FF2B5EF4-FFF2-40B4-BE49-F238E27FC236}">
                <a16:creationId xmlns:a16="http://schemas.microsoft.com/office/drawing/2014/main" id="{1B7E293A-97BE-4692-A744-E9A1915A929A}"/>
              </a:ext>
            </a:extLst>
          </p:cNvPr>
          <p:cNvPicPr>
            <a:picLocks noChangeAspect="1"/>
          </p:cNvPicPr>
          <p:nvPr/>
        </p:nvPicPr>
        <p:blipFill>
          <a:blip r:embed="rId4"/>
          <a:stretch>
            <a:fillRect/>
          </a:stretch>
        </p:blipFill>
        <p:spPr>
          <a:xfrm>
            <a:off x="6476544" y="1989533"/>
            <a:ext cx="5533072" cy="1495425"/>
          </a:xfrm>
          <a:prstGeom prst="rect">
            <a:avLst/>
          </a:prstGeom>
        </p:spPr>
      </p:pic>
      <p:pic>
        <p:nvPicPr>
          <p:cNvPr id="9" name="Picture 8">
            <a:extLst>
              <a:ext uri="{FF2B5EF4-FFF2-40B4-BE49-F238E27FC236}">
                <a16:creationId xmlns:a16="http://schemas.microsoft.com/office/drawing/2014/main" id="{F4973069-ECF0-45A7-8C39-5DDB54BB049F}"/>
              </a:ext>
            </a:extLst>
          </p:cNvPr>
          <p:cNvPicPr>
            <a:picLocks noChangeAspect="1"/>
          </p:cNvPicPr>
          <p:nvPr/>
        </p:nvPicPr>
        <p:blipFill>
          <a:blip r:embed="rId5"/>
          <a:stretch>
            <a:fillRect/>
          </a:stretch>
        </p:blipFill>
        <p:spPr>
          <a:xfrm>
            <a:off x="6543639" y="3703320"/>
            <a:ext cx="5444068" cy="1829120"/>
          </a:xfrm>
          <a:prstGeom prst="rect">
            <a:avLst/>
          </a:prstGeom>
        </p:spPr>
      </p:pic>
    </p:spTree>
    <p:extLst>
      <p:ext uri="{BB962C8B-B14F-4D97-AF65-F5344CB8AC3E}">
        <p14:creationId xmlns:p14="http://schemas.microsoft.com/office/powerpoint/2010/main" val="2268449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D2911E8-4339-384C-7453-966EF83E0FE3}"/>
              </a:ext>
            </a:extLst>
          </p:cNvPr>
          <p:cNvSpPr>
            <a:spLocks noGrp="1" noChangeArrowheads="1"/>
          </p:cNvSpPr>
          <p:nvPr>
            <p:ph type="title"/>
          </p:nvPr>
        </p:nvSpPr>
        <p:spPr>
          <a:xfrm>
            <a:off x="2209800" y="619125"/>
            <a:ext cx="7772400" cy="533400"/>
          </a:xfrm>
        </p:spPr>
        <p:txBody>
          <a:bodyPr/>
          <a:lstStyle/>
          <a:p>
            <a:r>
              <a:rPr lang="en-US" altLang="en-US" sz="2400" b="1" dirty="0"/>
              <a:t>Did the </a:t>
            </a:r>
            <a:r>
              <a:rPr lang="en-US" altLang="en-US" sz="2400" b="1" i="1" dirty="0"/>
              <a:t>Florida Dentist</a:t>
            </a:r>
            <a:r>
              <a:rPr lang="en-US" altLang="en-US" sz="2400" b="1" dirty="0"/>
              <a:t> infect his patients with HIV?</a:t>
            </a:r>
            <a:endParaRPr lang="en-US" altLang="en-US" sz="3600" dirty="0"/>
          </a:p>
        </p:txBody>
      </p:sp>
      <p:sp>
        <p:nvSpPr>
          <p:cNvPr id="68611" name="Rectangle 1027">
            <a:extLst>
              <a:ext uri="{FF2B5EF4-FFF2-40B4-BE49-F238E27FC236}">
                <a16:creationId xmlns:a16="http://schemas.microsoft.com/office/drawing/2014/main" id="{410F5CFC-394C-94DD-D98C-FDAE6ABE0EA4}"/>
              </a:ext>
            </a:extLst>
          </p:cNvPr>
          <p:cNvSpPr>
            <a:spLocks noChangeArrowheads="1"/>
          </p:cNvSpPr>
          <p:nvPr/>
        </p:nvSpPr>
        <p:spPr bwMode="auto">
          <a:xfrm>
            <a:off x="4267201" y="1190625"/>
            <a:ext cx="2841625" cy="2433638"/>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8613" name="Group 1029">
            <a:extLst>
              <a:ext uri="{FF2B5EF4-FFF2-40B4-BE49-F238E27FC236}">
                <a16:creationId xmlns:a16="http://schemas.microsoft.com/office/drawing/2014/main" id="{17376415-17FA-C673-CF95-D5BDB2DBADCB}"/>
              </a:ext>
            </a:extLst>
          </p:cNvPr>
          <p:cNvGrpSpPr>
            <a:grpSpLocks/>
          </p:cNvGrpSpPr>
          <p:nvPr/>
        </p:nvGrpSpPr>
        <p:grpSpPr bwMode="auto">
          <a:xfrm>
            <a:off x="5461000" y="1333500"/>
            <a:ext cx="533400" cy="304800"/>
            <a:chOff x="2640" y="960"/>
            <a:chExt cx="336" cy="144"/>
          </a:xfrm>
        </p:grpSpPr>
        <p:sp>
          <p:nvSpPr>
            <p:cNvPr id="68614" name="Line 1030">
              <a:extLst>
                <a:ext uri="{FF2B5EF4-FFF2-40B4-BE49-F238E27FC236}">
                  <a16:creationId xmlns:a16="http://schemas.microsoft.com/office/drawing/2014/main" id="{AE83BEDA-04CA-AD19-C691-D8893BFC5485}"/>
                </a:ext>
              </a:extLst>
            </p:cNvPr>
            <p:cNvSpPr>
              <a:spLocks noChangeShapeType="1"/>
            </p:cNvSpPr>
            <p:nvPr/>
          </p:nvSpPr>
          <p:spPr bwMode="auto">
            <a:xfrm>
              <a:off x="2640" y="960"/>
              <a:ext cx="33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15" name="Line 1031">
              <a:extLst>
                <a:ext uri="{FF2B5EF4-FFF2-40B4-BE49-F238E27FC236}">
                  <a16:creationId xmlns:a16="http://schemas.microsoft.com/office/drawing/2014/main" id="{99997B70-3E85-5EC8-72DD-896B84BA9B92}"/>
                </a:ext>
              </a:extLst>
            </p:cNvPr>
            <p:cNvSpPr>
              <a:spLocks noChangeShapeType="1"/>
            </p:cNvSpPr>
            <p:nvPr/>
          </p:nvSpPr>
          <p:spPr bwMode="auto">
            <a:xfrm>
              <a:off x="2640" y="960"/>
              <a:ext cx="0" cy="144"/>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16" name="Line 1032">
              <a:extLst>
                <a:ext uri="{FF2B5EF4-FFF2-40B4-BE49-F238E27FC236}">
                  <a16:creationId xmlns:a16="http://schemas.microsoft.com/office/drawing/2014/main" id="{3C4A4ED7-5B3F-049F-154D-49EE17967F5A}"/>
                </a:ext>
              </a:extLst>
            </p:cNvPr>
            <p:cNvSpPr>
              <a:spLocks noChangeShapeType="1"/>
            </p:cNvSpPr>
            <p:nvPr/>
          </p:nvSpPr>
          <p:spPr bwMode="auto">
            <a:xfrm>
              <a:off x="2640" y="1104"/>
              <a:ext cx="33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17" name="Group 1033">
            <a:extLst>
              <a:ext uri="{FF2B5EF4-FFF2-40B4-BE49-F238E27FC236}">
                <a16:creationId xmlns:a16="http://schemas.microsoft.com/office/drawing/2014/main" id="{73C37310-EC17-9035-BA87-33B2630E7D2E}"/>
              </a:ext>
            </a:extLst>
          </p:cNvPr>
          <p:cNvGrpSpPr>
            <a:grpSpLocks/>
          </p:cNvGrpSpPr>
          <p:nvPr/>
        </p:nvGrpSpPr>
        <p:grpSpPr bwMode="auto">
          <a:xfrm>
            <a:off x="5156200" y="1485900"/>
            <a:ext cx="838200" cy="457200"/>
            <a:chOff x="2304" y="1104"/>
            <a:chExt cx="528" cy="288"/>
          </a:xfrm>
        </p:grpSpPr>
        <p:sp>
          <p:nvSpPr>
            <p:cNvPr id="68618" name="Line 1034">
              <a:extLst>
                <a:ext uri="{FF2B5EF4-FFF2-40B4-BE49-F238E27FC236}">
                  <a16:creationId xmlns:a16="http://schemas.microsoft.com/office/drawing/2014/main" id="{1E8B7E31-D186-63FB-F541-BCC14A09F6F8}"/>
                </a:ext>
              </a:extLst>
            </p:cNvPr>
            <p:cNvSpPr>
              <a:spLocks noChangeShapeType="1"/>
            </p:cNvSpPr>
            <p:nvPr/>
          </p:nvSpPr>
          <p:spPr bwMode="auto">
            <a:xfrm>
              <a:off x="2304" y="1104"/>
              <a:ext cx="192"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19" name="Line 1035">
              <a:extLst>
                <a:ext uri="{FF2B5EF4-FFF2-40B4-BE49-F238E27FC236}">
                  <a16:creationId xmlns:a16="http://schemas.microsoft.com/office/drawing/2014/main" id="{D9F3F3B1-7338-26CC-DFD3-163253B24FB1}"/>
                </a:ext>
              </a:extLst>
            </p:cNvPr>
            <p:cNvSpPr>
              <a:spLocks noChangeShapeType="1"/>
            </p:cNvSpPr>
            <p:nvPr/>
          </p:nvSpPr>
          <p:spPr bwMode="auto">
            <a:xfrm>
              <a:off x="2304" y="1104"/>
              <a:ext cx="0" cy="2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20" name="Line 1036">
              <a:extLst>
                <a:ext uri="{FF2B5EF4-FFF2-40B4-BE49-F238E27FC236}">
                  <a16:creationId xmlns:a16="http://schemas.microsoft.com/office/drawing/2014/main" id="{94E0594E-8625-4E70-A91D-00AA7EEF260C}"/>
                </a:ext>
              </a:extLst>
            </p:cNvPr>
            <p:cNvSpPr>
              <a:spLocks noChangeShapeType="1"/>
            </p:cNvSpPr>
            <p:nvPr/>
          </p:nvSpPr>
          <p:spPr bwMode="auto">
            <a:xfrm>
              <a:off x="2304" y="1392"/>
              <a:ext cx="52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21" name="Group 1037">
            <a:extLst>
              <a:ext uri="{FF2B5EF4-FFF2-40B4-BE49-F238E27FC236}">
                <a16:creationId xmlns:a16="http://schemas.microsoft.com/office/drawing/2014/main" id="{04BAF8B4-8BB1-2423-7BEE-C4332604C1A1}"/>
              </a:ext>
            </a:extLst>
          </p:cNvPr>
          <p:cNvGrpSpPr>
            <a:grpSpLocks/>
          </p:cNvGrpSpPr>
          <p:nvPr/>
        </p:nvGrpSpPr>
        <p:grpSpPr bwMode="auto">
          <a:xfrm>
            <a:off x="4927600" y="1714500"/>
            <a:ext cx="1066800" cy="533400"/>
            <a:chOff x="2160" y="1248"/>
            <a:chExt cx="672" cy="336"/>
          </a:xfrm>
        </p:grpSpPr>
        <p:sp>
          <p:nvSpPr>
            <p:cNvPr id="68622" name="Line 1038">
              <a:extLst>
                <a:ext uri="{FF2B5EF4-FFF2-40B4-BE49-F238E27FC236}">
                  <a16:creationId xmlns:a16="http://schemas.microsoft.com/office/drawing/2014/main" id="{5324D69A-D3A7-8072-C7F6-0C56CCCAD68F}"/>
                </a:ext>
              </a:extLst>
            </p:cNvPr>
            <p:cNvSpPr>
              <a:spLocks noChangeShapeType="1"/>
            </p:cNvSpPr>
            <p:nvPr/>
          </p:nvSpPr>
          <p:spPr bwMode="auto">
            <a:xfrm>
              <a:off x="2160" y="1248"/>
              <a:ext cx="144"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23" name="Line 1039">
              <a:extLst>
                <a:ext uri="{FF2B5EF4-FFF2-40B4-BE49-F238E27FC236}">
                  <a16:creationId xmlns:a16="http://schemas.microsoft.com/office/drawing/2014/main" id="{533DBC20-A5E3-03C7-E013-6F518C6C2A75}"/>
                </a:ext>
              </a:extLst>
            </p:cNvPr>
            <p:cNvSpPr>
              <a:spLocks noChangeShapeType="1"/>
            </p:cNvSpPr>
            <p:nvPr/>
          </p:nvSpPr>
          <p:spPr bwMode="auto">
            <a:xfrm>
              <a:off x="2160" y="1248"/>
              <a:ext cx="0" cy="336"/>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24" name="Line 1040">
              <a:extLst>
                <a:ext uri="{FF2B5EF4-FFF2-40B4-BE49-F238E27FC236}">
                  <a16:creationId xmlns:a16="http://schemas.microsoft.com/office/drawing/2014/main" id="{E7E3B408-0B29-6280-C9C5-2CCA71886AA7}"/>
                </a:ext>
              </a:extLst>
            </p:cNvPr>
            <p:cNvSpPr>
              <a:spLocks noChangeShapeType="1"/>
            </p:cNvSpPr>
            <p:nvPr/>
          </p:nvSpPr>
          <p:spPr bwMode="auto">
            <a:xfrm>
              <a:off x="2160" y="1584"/>
              <a:ext cx="672"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25" name="Group 1041">
            <a:extLst>
              <a:ext uri="{FF2B5EF4-FFF2-40B4-BE49-F238E27FC236}">
                <a16:creationId xmlns:a16="http://schemas.microsoft.com/office/drawing/2014/main" id="{0A2C6ABA-83EA-28A3-6768-63B6CBD92A64}"/>
              </a:ext>
            </a:extLst>
          </p:cNvPr>
          <p:cNvGrpSpPr>
            <a:grpSpLocks/>
          </p:cNvGrpSpPr>
          <p:nvPr/>
        </p:nvGrpSpPr>
        <p:grpSpPr bwMode="auto">
          <a:xfrm>
            <a:off x="5461000" y="2552700"/>
            <a:ext cx="533400" cy="304800"/>
            <a:chOff x="2640" y="960"/>
            <a:chExt cx="336" cy="144"/>
          </a:xfrm>
        </p:grpSpPr>
        <p:sp>
          <p:nvSpPr>
            <p:cNvPr id="68626" name="Line 1042">
              <a:extLst>
                <a:ext uri="{FF2B5EF4-FFF2-40B4-BE49-F238E27FC236}">
                  <a16:creationId xmlns:a16="http://schemas.microsoft.com/office/drawing/2014/main" id="{960D8DFB-430B-2C85-42C0-24F96D70C264}"/>
                </a:ext>
              </a:extLst>
            </p:cNvPr>
            <p:cNvSpPr>
              <a:spLocks noChangeShapeType="1"/>
            </p:cNvSpPr>
            <p:nvPr/>
          </p:nvSpPr>
          <p:spPr bwMode="auto">
            <a:xfrm>
              <a:off x="2640" y="960"/>
              <a:ext cx="33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27" name="Line 1043">
              <a:extLst>
                <a:ext uri="{FF2B5EF4-FFF2-40B4-BE49-F238E27FC236}">
                  <a16:creationId xmlns:a16="http://schemas.microsoft.com/office/drawing/2014/main" id="{09376A13-753D-46C8-C730-514000811524}"/>
                </a:ext>
              </a:extLst>
            </p:cNvPr>
            <p:cNvSpPr>
              <a:spLocks noChangeShapeType="1"/>
            </p:cNvSpPr>
            <p:nvPr/>
          </p:nvSpPr>
          <p:spPr bwMode="auto">
            <a:xfrm>
              <a:off x="2640" y="960"/>
              <a:ext cx="0" cy="144"/>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28" name="Line 1044">
              <a:extLst>
                <a:ext uri="{FF2B5EF4-FFF2-40B4-BE49-F238E27FC236}">
                  <a16:creationId xmlns:a16="http://schemas.microsoft.com/office/drawing/2014/main" id="{94FA06D8-21F4-70AE-0576-3FD2B9D7979C}"/>
                </a:ext>
              </a:extLst>
            </p:cNvPr>
            <p:cNvSpPr>
              <a:spLocks noChangeShapeType="1"/>
            </p:cNvSpPr>
            <p:nvPr/>
          </p:nvSpPr>
          <p:spPr bwMode="auto">
            <a:xfrm>
              <a:off x="2640" y="1104"/>
              <a:ext cx="336"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29" name="Group 1045">
            <a:extLst>
              <a:ext uri="{FF2B5EF4-FFF2-40B4-BE49-F238E27FC236}">
                <a16:creationId xmlns:a16="http://schemas.microsoft.com/office/drawing/2014/main" id="{12287056-37C7-198F-7C44-46C5B91FE2E1}"/>
              </a:ext>
            </a:extLst>
          </p:cNvPr>
          <p:cNvGrpSpPr>
            <a:grpSpLocks/>
          </p:cNvGrpSpPr>
          <p:nvPr/>
        </p:nvGrpSpPr>
        <p:grpSpPr bwMode="auto">
          <a:xfrm>
            <a:off x="5156200" y="2705100"/>
            <a:ext cx="838200" cy="457200"/>
            <a:chOff x="2304" y="1104"/>
            <a:chExt cx="528" cy="288"/>
          </a:xfrm>
        </p:grpSpPr>
        <p:sp>
          <p:nvSpPr>
            <p:cNvPr id="68630" name="Line 1046">
              <a:extLst>
                <a:ext uri="{FF2B5EF4-FFF2-40B4-BE49-F238E27FC236}">
                  <a16:creationId xmlns:a16="http://schemas.microsoft.com/office/drawing/2014/main" id="{27FE8EFB-DDAF-60E7-F90C-9496EA07BBA3}"/>
                </a:ext>
              </a:extLst>
            </p:cNvPr>
            <p:cNvSpPr>
              <a:spLocks noChangeShapeType="1"/>
            </p:cNvSpPr>
            <p:nvPr/>
          </p:nvSpPr>
          <p:spPr bwMode="auto">
            <a:xfrm>
              <a:off x="2304" y="1104"/>
              <a:ext cx="192"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31" name="Line 1047">
              <a:extLst>
                <a:ext uri="{FF2B5EF4-FFF2-40B4-BE49-F238E27FC236}">
                  <a16:creationId xmlns:a16="http://schemas.microsoft.com/office/drawing/2014/main" id="{D5B4B2EE-9FA4-C469-AFCA-261B1A934F5B}"/>
                </a:ext>
              </a:extLst>
            </p:cNvPr>
            <p:cNvSpPr>
              <a:spLocks noChangeShapeType="1"/>
            </p:cNvSpPr>
            <p:nvPr/>
          </p:nvSpPr>
          <p:spPr bwMode="auto">
            <a:xfrm>
              <a:off x="2304" y="1104"/>
              <a:ext cx="0" cy="288"/>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32" name="Line 1048">
              <a:extLst>
                <a:ext uri="{FF2B5EF4-FFF2-40B4-BE49-F238E27FC236}">
                  <a16:creationId xmlns:a16="http://schemas.microsoft.com/office/drawing/2014/main" id="{28AFB31A-7D93-9A48-A82A-5E910E705D50}"/>
                </a:ext>
              </a:extLst>
            </p:cNvPr>
            <p:cNvSpPr>
              <a:spLocks noChangeShapeType="1"/>
            </p:cNvSpPr>
            <p:nvPr/>
          </p:nvSpPr>
          <p:spPr bwMode="auto">
            <a:xfrm>
              <a:off x="2304" y="1392"/>
              <a:ext cx="52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33" name="Group 1049">
            <a:extLst>
              <a:ext uri="{FF2B5EF4-FFF2-40B4-BE49-F238E27FC236}">
                <a16:creationId xmlns:a16="http://schemas.microsoft.com/office/drawing/2014/main" id="{372DE0FC-F830-E638-6239-C9B73BAEDB66}"/>
              </a:ext>
            </a:extLst>
          </p:cNvPr>
          <p:cNvGrpSpPr>
            <a:grpSpLocks/>
          </p:cNvGrpSpPr>
          <p:nvPr/>
        </p:nvGrpSpPr>
        <p:grpSpPr bwMode="auto">
          <a:xfrm>
            <a:off x="4699000" y="2019300"/>
            <a:ext cx="457200" cy="914400"/>
            <a:chOff x="2016" y="1440"/>
            <a:chExt cx="288" cy="576"/>
          </a:xfrm>
        </p:grpSpPr>
        <p:sp>
          <p:nvSpPr>
            <p:cNvPr id="68634" name="Line 1050">
              <a:extLst>
                <a:ext uri="{FF2B5EF4-FFF2-40B4-BE49-F238E27FC236}">
                  <a16:creationId xmlns:a16="http://schemas.microsoft.com/office/drawing/2014/main" id="{24C838C3-21C5-77F7-4BA0-54D0DB143FF8}"/>
                </a:ext>
              </a:extLst>
            </p:cNvPr>
            <p:cNvSpPr>
              <a:spLocks noChangeShapeType="1"/>
            </p:cNvSpPr>
            <p:nvPr/>
          </p:nvSpPr>
          <p:spPr bwMode="auto">
            <a:xfrm>
              <a:off x="2016" y="1440"/>
              <a:ext cx="140"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35" name="Line 1051">
              <a:extLst>
                <a:ext uri="{FF2B5EF4-FFF2-40B4-BE49-F238E27FC236}">
                  <a16:creationId xmlns:a16="http://schemas.microsoft.com/office/drawing/2014/main" id="{AB939714-B315-746F-BF68-616407E0CF7E}"/>
                </a:ext>
              </a:extLst>
            </p:cNvPr>
            <p:cNvSpPr>
              <a:spLocks noChangeShapeType="1"/>
            </p:cNvSpPr>
            <p:nvPr/>
          </p:nvSpPr>
          <p:spPr bwMode="auto">
            <a:xfrm>
              <a:off x="2016" y="1440"/>
              <a:ext cx="0" cy="576"/>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36" name="Line 1052">
              <a:extLst>
                <a:ext uri="{FF2B5EF4-FFF2-40B4-BE49-F238E27FC236}">
                  <a16:creationId xmlns:a16="http://schemas.microsoft.com/office/drawing/2014/main" id="{BB7549BB-3722-2861-D3AD-3E7C72D1BA66}"/>
                </a:ext>
              </a:extLst>
            </p:cNvPr>
            <p:cNvSpPr>
              <a:spLocks noChangeShapeType="1"/>
            </p:cNvSpPr>
            <p:nvPr/>
          </p:nvSpPr>
          <p:spPr bwMode="auto">
            <a:xfrm>
              <a:off x="2016" y="2016"/>
              <a:ext cx="28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37" name="Group 1053">
            <a:extLst>
              <a:ext uri="{FF2B5EF4-FFF2-40B4-BE49-F238E27FC236}">
                <a16:creationId xmlns:a16="http://schemas.microsoft.com/office/drawing/2014/main" id="{9AC87694-C936-F318-4B2D-6FAE5F50E263}"/>
              </a:ext>
            </a:extLst>
          </p:cNvPr>
          <p:cNvGrpSpPr>
            <a:grpSpLocks/>
          </p:cNvGrpSpPr>
          <p:nvPr/>
        </p:nvGrpSpPr>
        <p:grpSpPr bwMode="auto">
          <a:xfrm>
            <a:off x="4394200" y="2501900"/>
            <a:ext cx="1600200" cy="990600"/>
            <a:chOff x="1824" y="1744"/>
            <a:chExt cx="1008" cy="624"/>
          </a:xfrm>
        </p:grpSpPr>
        <p:sp>
          <p:nvSpPr>
            <p:cNvPr id="68638" name="Line 1054">
              <a:extLst>
                <a:ext uri="{FF2B5EF4-FFF2-40B4-BE49-F238E27FC236}">
                  <a16:creationId xmlns:a16="http://schemas.microsoft.com/office/drawing/2014/main" id="{81D17322-84D2-FEC8-285E-7976D7919853}"/>
                </a:ext>
              </a:extLst>
            </p:cNvPr>
            <p:cNvSpPr>
              <a:spLocks noChangeShapeType="1"/>
            </p:cNvSpPr>
            <p:nvPr/>
          </p:nvSpPr>
          <p:spPr bwMode="auto">
            <a:xfrm>
              <a:off x="1824" y="1744"/>
              <a:ext cx="191"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39" name="Line 1055">
              <a:extLst>
                <a:ext uri="{FF2B5EF4-FFF2-40B4-BE49-F238E27FC236}">
                  <a16:creationId xmlns:a16="http://schemas.microsoft.com/office/drawing/2014/main" id="{AC85E4B7-FA43-6F5B-EE40-6B24072F29F9}"/>
                </a:ext>
              </a:extLst>
            </p:cNvPr>
            <p:cNvSpPr>
              <a:spLocks noChangeShapeType="1"/>
            </p:cNvSpPr>
            <p:nvPr/>
          </p:nvSpPr>
          <p:spPr bwMode="auto">
            <a:xfrm>
              <a:off x="1824" y="1744"/>
              <a:ext cx="0" cy="624"/>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40" name="Line 1056">
              <a:extLst>
                <a:ext uri="{FF2B5EF4-FFF2-40B4-BE49-F238E27FC236}">
                  <a16:creationId xmlns:a16="http://schemas.microsoft.com/office/drawing/2014/main" id="{C716E554-BBC2-3E20-0611-3E52F80C83CD}"/>
                </a:ext>
              </a:extLst>
            </p:cNvPr>
            <p:cNvSpPr>
              <a:spLocks noChangeShapeType="1"/>
            </p:cNvSpPr>
            <p:nvPr/>
          </p:nvSpPr>
          <p:spPr bwMode="auto">
            <a:xfrm>
              <a:off x="1824" y="2368"/>
              <a:ext cx="1008"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41" name="Group 1057">
            <a:extLst>
              <a:ext uri="{FF2B5EF4-FFF2-40B4-BE49-F238E27FC236}">
                <a16:creationId xmlns:a16="http://schemas.microsoft.com/office/drawing/2014/main" id="{02B829C1-F7FA-204E-5168-1170CD3EE9C0}"/>
              </a:ext>
            </a:extLst>
          </p:cNvPr>
          <p:cNvGrpSpPr>
            <a:grpSpLocks/>
          </p:cNvGrpSpPr>
          <p:nvPr/>
        </p:nvGrpSpPr>
        <p:grpSpPr bwMode="auto">
          <a:xfrm>
            <a:off x="4049714" y="3009900"/>
            <a:ext cx="1411287" cy="939800"/>
            <a:chOff x="1607" y="2056"/>
            <a:chExt cx="889" cy="632"/>
          </a:xfrm>
        </p:grpSpPr>
        <p:sp>
          <p:nvSpPr>
            <p:cNvPr id="68642" name="Line 1058">
              <a:extLst>
                <a:ext uri="{FF2B5EF4-FFF2-40B4-BE49-F238E27FC236}">
                  <a16:creationId xmlns:a16="http://schemas.microsoft.com/office/drawing/2014/main" id="{2661070A-6DFF-6758-FCE7-DE2786381DF0}"/>
                </a:ext>
              </a:extLst>
            </p:cNvPr>
            <p:cNvSpPr>
              <a:spLocks noChangeShapeType="1"/>
            </p:cNvSpPr>
            <p:nvPr/>
          </p:nvSpPr>
          <p:spPr bwMode="auto">
            <a:xfrm>
              <a:off x="1607" y="2056"/>
              <a:ext cx="1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43" name="Line 1059">
              <a:extLst>
                <a:ext uri="{FF2B5EF4-FFF2-40B4-BE49-F238E27FC236}">
                  <a16:creationId xmlns:a16="http://schemas.microsoft.com/office/drawing/2014/main" id="{ADC8D816-448C-D7AC-E070-68E6E37C6F39}"/>
                </a:ext>
              </a:extLst>
            </p:cNvPr>
            <p:cNvSpPr>
              <a:spLocks noChangeShapeType="1"/>
            </p:cNvSpPr>
            <p:nvPr/>
          </p:nvSpPr>
          <p:spPr bwMode="auto">
            <a:xfrm>
              <a:off x="1607" y="2056"/>
              <a:ext cx="0" cy="6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44" name="Line 1060">
              <a:extLst>
                <a:ext uri="{FF2B5EF4-FFF2-40B4-BE49-F238E27FC236}">
                  <a16:creationId xmlns:a16="http://schemas.microsoft.com/office/drawing/2014/main" id="{1C57CF2B-F105-459C-8FEA-8D8E43DC2152}"/>
                </a:ext>
              </a:extLst>
            </p:cNvPr>
            <p:cNvSpPr>
              <a:spLocks noChangeShapeType="1"/>
            </p:cNvSpPr>
            <p:nvPr/>
          </p:nvSpPr>
          <p:spPr bwMode="auto">
            <a:xfrm>
              <a:off x="1607" y="2688"/>
              <a:ext cx="8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45" name="Group 1061">
            <a:extLst>
              <a:ext uri="{FF2B5EF4-FFF2-40B4-BE49-F238E27FC236}">
                <a16:creationId xmlns:a16="http://schemas.microsoft.com/office/drawing/2014/main" id="{720A66BC-4D1F-AF40-3BA5-3696A784C4CF}"/>
              </a:ext>
            </a:extLst>
          </p:cNvPr>
          <p:cNvGrpSpPr>
            <a:grpSpLocks/>
          </p:cNvGrpSpPr>
          <p:nvPr/>
        </p:nvGrpSpPr>
        <p:grpSpPr bwMode="auto">
          <a:xfrm>
            <a:off x="5461000" y="3810000"/>
            <a:ext cx="533400" cy="304800"/>
            <a:chOff x="2640" y="960"/>
            <a:chExt cx="336" cy="144"/>
          </a:xfrm>
        </p:grpSpPr>
        <p:sp>
          <p:nvSpPr>
            <p:cNvPr id="68646" name="Line 1062">
              <a:extLst>
                <a:ext uri="{FF2B5EF4-FFF2-40B4-BE49-F238E27FC236}">
                  <a16:creationId xmlns:a16="http://schemas.microsoft.com/office/drawing/2014/main" id="{0098E42E-5958-D78B-96C5-A424A3BCF4C6}"/>
                </a:ext>
              </a:extLst>
            </p:cNvPr>
            <p:cNvSpPr>
              <a:spLocks noChangeShapeType="1"/>
            </p:cNvSpPr>
            <p:nvPr/>
          </p:nvSpPr>
          <p:spPr bwMode="auto">
            <a:xfrm>
              <a:off x="2640" y="960"/>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47" name="Line 1063">
              <a:extLst>
                <a:ext uri="{FF2B5EF4-FFF2-40B4-BE49-F238E27FC236}">
                  <a16:creationId xmlns:a16="http://schemas.microsoft.com/office/drawing/2014/main" id="{19C73736-8230-0E7F-7A88-19E17F6F901F}"/>
                </a:ext>
              </a:extLst>
            </p:cNvPr>
            <p:cNvSpPr>
              <a:spLocks noChangeShapeType="1"/>
            </p:cNvSpPr>
            <p:nvPr/>
          </p:nvSpPr>
          <p:spPr bwMode="auto">
            <a:xfrm>
              <a:off x="2640" y="960"/>
              <a:ext cx="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48" name="Line 1064">
              <a:extLst>
                <a:ext uri="{FF2B5EF4-FFF2-40B4-BE49-F238E27FC236}">
                  <a16:creationId xmlns:a16="http://schemas.microsoft.com/office/drawing/2014/main" id="{841E444A-E8B8-FC66-0724-B0F1F2036AB3}"/>
                </a:ext>
              </a:extLst>
            </p:cNvPr>
            <p:cNvSpPr>
              <a:spLocks noChangeShapeType="1"/>
            </p:cNvSpPr>
            <p:nvPr/>
          </p:nvSpPr>
          <p:spPr bwMode="auto">
            <a:xfrm>
              <a:off x="2640" y="1104"/>
              <a:ext cx="33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49" name="Group 1065">
            <a:extLst>
              <a:ext uri="{FF2B5EF4-FFF2-40B4-BE49-F238E27FC236}">
                <a16:creationId xmlns:a16="http://schemas.microsoft.com/office/drawing/2014/main" id="{C62B4A18-8ED9-B78B-09BC-51069942C1D4}"/>
              </a:ext>
            </a:extLst>
          </p:cNvPr>
          <p:cNvGrpSpPr>
            <a:grpSpLocks/>
          </p:cNvGrpSpPr>
          <p:nvPr/>
        </p:nvGrpSpPr>
        <p:grpSpPr bwMode="auto">
          <a:xfrm>
            <a:off x="3721100" y="3517900"/>
            <a:ext cx="2273300" cy="939800"/>
            <a:chOff x="1400" y="2384"/>
            <a:chExt cx="1432" cy="592"/>
          </a:xfrm>
        </p:grpSpPr>
        <p:sp>
          <p:nvSpPr>
            <p:cNvPr id="68650" name="Line 1066">
              <a:extLst>
                <a:ext uri="{FF2B5EF4-FFF2-40B4-BE49-F238E27FC236}">
                  <a16:creationId xmlns:a16="http://schemas.microsoft.com/office/drawing/2014/main" id="{959F1778-FC97-E0E7-8640-37AE3A2F56B7}"/>
                </a:ext>
              </a:extLst>
            </p:cNvPr>
            <p:cNvSpPr>
              <a:spLocks noChangeShapeType="1"/>
            </p:cNvSpPr>
            <p:nvPr/>
          </p:nvSpPr>
          <p:spPr bwMode="auto">
            <a:xfrm>
              <a:off x="1400" y="2384"/>
              <a:ext cx="1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1" name="Line 1067">
              <a:extLst>
                <a:ext uri="{FF2B5EF4-FFF2-40B4-BE49-F238E27FC236}">
                  <a16:creationId xmlns:a16="http://schemas.microsoft.com/office/drawing/2014/main" id="{F8B7CB27-579F-0795-EEBB-8CA2CA347A39}"/>
                </a:ext>
              </a:extLst>
            </p:cNvPr>
            <p:cNvSpPr>
              <a:spLocks noChangeShapeType="1"/>
            </p:cNvSpPr>
            <p:nvPr/>
          </p:nvSpPr>
          <p:spPr bwMode="auto">
            <a:xfrm>
              <a:off x="1400" y="2384"/>
              <a:ext cx="0" cy="5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2" name="Line 1068">
              <a:extLst>
                <a:ext uri="{FF2B5EF4-FFF2-40B4-BE49-F238E27FC236}">
                  <a16:creationId xmlns:a16="http://schemas.microsoft.com/office/drawing/2014/main" id="{A7676A6A-F4F1-2FB8-942D-37ECD8924FDB}"/>
                </a:ext>
              </a:extLst>
            </p:cNvPr>
            <p:cNvSpPr>
              <a:spLocks noChangeShapeType="1"/>
            </p:cNvSpPr>
            <p:nvPr/>
          </p:nvSpPr>
          <p:spPr bwMode="auto">
            <a:xfrm>
              <a:off x="1424" y="2976"/>
              <a:ext cx="140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8653" name="Line 1069">
            <a:extLst>
              <a:ext uri="{FF2B5EF4-FFF2-40B4-BE49-F238E27FC236}">
                <a16:creationId xmlns:a16="http://schemas.microsoft.com/office/drawing/2014/main" id="{9F4C5C97-678A-9393-AE7B-E7DE03F26413}"/>
              </a:ext>
            </a:extLst>
          </p:cNvPr>
          <p:cNvSpPr>
            <a:spLocks noChangeShapeType="1"/>
          </p:cNvSpPr>
          <p:nvPr/>
        </p:nvSpPr>
        <p:spPr bwMode="auto">
          <a:xfrm>
            <a:off x="3429001" y="4025900"/>
            <a:ext cx="28892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4" name="Line 1070">
            <a:extLst>
              <a:ext uri="{FF2B5EF4-FFF2-40B4-BE49-F238E27FC236}">
                <a16:creationId xmlns:a16="http://schemas.microsoft.com/office/drawing/2014/main" id="{7556BA7A-06B6-F5B6-7EBA-56F7C43193CA}"/>
              </a:ext>
            </a:extLst>
          </p:cNvPr>
          <p:cNvSpPr>
            <a:spLocks noChangeShapeType="1"/>
          </p:cNvSpPr>
          <p:nvPr/>
        </p:nvSpPr>
        <p:spPr bwMode="auto">
          <a:xfrm>
            <a:off x="3429000" y="4025901"/>
            <a:ext cx="0" cy="8175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5" name="Line 1071">
            <a:extLst>
              <a:ext uri="{FF2B5EF4-FFF2-40B4-BE49-F238E27FC236}">
                <a16:creationId xmlns:a16="http://schemas.microsoft.com/office/drawing/2014/main" id="{7A60A6B3-AA68-241B-CBB4-C2B453EAEF93}"/>
              </a:ext>
            </a:extLst>
          </p:cNvPr>
          <p:cNvSpPr>
            <a:spLocks noChangeShapeType="1"/>
          </p:cNvSpPr>
          <p:nvPr/>
        </p:nvSpPr>
        <p:spPr bwMode="auto">
          <a:xfrm flipV="1">
            <a:off x="3422651" y="4843463"/>
            <a:ext cx="25812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6" name="Line 1072">
            <a:extLst>
              <a:ext uri="{FF2B5EF4-FFF2-40B4-BE49-F238E27FC236}">
                <a16:creationId xmlns:a16="http://schemas.microsoft.com/office/drawing/2014/main" id="{B126175B-E0ED-DA7C-81FD-97E331080CDB}"/>
              </a:ext>
            </a:extLst>
          </p:cNvPr>
          <p:cNvSpPr>
            <a:spLocks noChangeShapeType="1"/>
          </p:cNvSpPr>
          <p:nvPr/>
        </p:nvSpPr>
        <p:spPr bwMode="auto">
          <a:xfrm flipV="1">
            <a:off x="3160714" y="4475163"/>
            <a:ext cx="269875"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7" name="Line 1073">
            <a:extLst>
              <a:ext uri="{FF2B5EF4-FFF2-40B4-BE49-F238E27FC236}">
                <a16:creationId xmlns:a16="http://schemas.microsoft.com/office/drawing/2014/main" id="{B57E0373-D273-2670-6C61-302D567CD748}"/>
              </a:ext>
            </a:extLst>
          </p:cNvPr>
          <p:cNvSpPr>
            <a:spLocks noChangeShapeType="1"/>
          </p:cNvSpPr>
          <p:nvPr/>
        </p:nvSpPr>
        <p:spPr bwMode="auto">
          <a:xfrm>
            <a:off x="3157538" y="4470401"/>
            <a:ext cx="0" cy="79216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8" name="Line 1074">
            <a:extLst>
              <a:ext uri="{FF2B5EF4-FFF2-40B4-BE49-F238E27FC236}">
                <a16:creationId xmlns:a16="http://schemas.microsoft.com/office/drawing/2014/main" id="{BF76D9EC-9674-53C9-68E2-5756C89BCDC4}"/>
              </a:ext>
            </a:extLst>
          </p:cNvPr>
          <p:cNvSpPr>
            <a:spLocks noChangeShapeType="1"/>
          </p:cNvSpPr>
          <p:nvPr/>
        </p:nvSpPr>
        <p:spPr bwMode="auto">
          <a:xfrm flipV="1">
            <a:off x="3176588" y="5259388"/>
            <a:ext cx="28257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59" name="Line 1075">
            <a:extLst>
              <a:ext uri="{FF2B5EF4-FFF2-40B4-BE49-F238E27FC236}">
                <a16:creationId xmlns:a16="http://schemas.microsoft.com/office/drawing/2014/main" id="{8232F817-6DDF-24E0-9EF3-1B4D0B48FE1F}"/>
              </a:ext>
            </a:extLst>
          </p:cNvPr>
          <p:cNvSpPr>
            <a:spLocks noChangeShapeType="1"/>
          </p:cNvSpPr>
          <p:nvPr/>
        </p:nvSpPr>
        <p:spPr bwMode="auto">
          <a:xfrm flipV="1">
            <a:off x="2928938" y="4876800"/>
            <a:ext cx="2397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0" name="Line 1076">
            <a:extLst>
              <a:ext uri="{FF2B5EF4-FFF2-40B4-BE49-F238E27FC236}">
                <a16:creationId xmlns:a16="http://schemas.microsoft.com/office/drawing/2014/main" id="{28BB4C8D-BC2F-9839-33E5-0DF19B84F9CE}"/>
              </a:ext>
            </a:extLst>
          </p:cNvPr>
          <p:cNvSpPr>
            <a:spLocks noChangeShapeType="1"/>
          </p:cNvSpPr>
          <p:nvPr/>
        </p:nvSpPr>
        <p:spPr bwMode="auto">
          <a:xfrm>
            <a:off x="2921000" y="4872038"/>
            <a:ext cx="0" cy="7747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1" name="Line 1077">
            <a:extLst>
              <a:ext uri="{FF2B5EF4-FFF2-40B4-BE49-F238E27FC236}">
                <a16:creationId xmlns:a16="http://schemas.microsoft.com/office/drawing/2014/main" id="{33F6380A-CB5B-5879-2837-418254D3A511}"/>
              </a:ext>
            </a:extLst>
          </p:cNvPr>
          <p:cNvSpPr>
            <a:spLocks noChangeShapeType="1"/>
          </p:cNvSpPr>
          <p:nvPr/>
        </p:nvSpPr>
        <p:spPr bwMode="auto">
          <a:xfrm>
            <a:off x="2925763" y="5646738"/>
            <a:ext cx="30845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2" name="Line 1078">
            <a:extLst>
              <a:ext uri="{FF2B5EF4-FFF2-40B4-BE49-F238E27FC236}">
                <a16:creationId xmlns:a16="http://schemas.microsoft.com/office/drawing/2014/main" id="{FA2DF01C-323C-7770-8514-A527F27A0F86}"/>
              </a:ext>
            </a:extLst>
          </p:cNvPr>
          <p:cNvSpPr>
            <a:spLocks noChangeShapeType="1"/>
          </p:cNvSpPr>
          <p:nvPr/>
        </p:nvSpPr>
        <p:spPr bwMode="auto">
          <a:xfrm flipV="1">
            <a:off x="2682876" y="5270500"/>
            <a:ext cx="2270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3" name="Line 1079">
            <a:extLst>
              <a:ext uri="{FF2B5EF4-FFF2-40B4-BE49-F238E27FC236}">
                <a16:creationId xmlns:a16="http://schemas.microsoft.com/office/drawing/2014/main" id="{142DC727-B3FA-3E88-74E2-44B97B27010B}"/>
              </a:ext>
            </a:extLst>
          </p:cNvPr>
          <p:cNvSpPr>
            <a:spLocks noChangeShapeType="1"/>
          </p:cNvSpPr>
          <p:nvPr/>
        </p:nvSpPr>
        <p:spPr bwMode="auto">
          <a:xfrm>
            <a:off x="2636838" y="5265738"/>
            <a:ext cx="0" cy="7239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4" name="Line 1080">
            <a:extLst>
              <a:ext uri="{FF2B5EF4-FFF2-40B4-BE49-F238E27FC236}">
                <a16:creationId xmlns:a16="http://schemas.microsoft.com/office/drawing/2014/main" id="{FF3F092D-7991-F19F-7B5F-A66D61A47948}"/>
              </a:ext>
            </a:extLst>
          </p:cNvPr>
          <p:cNvSpPr>
            <a:spLocks noChangeShapeType="1"/>
          </p:cNvSpPr>
          <p:nvPr/>
        </p:nvSpPr>
        <p:spPr bwMode="auto">
          <a:xfrm flipV="1">
            <a:off x="2651126" y="6008688"/>
            <a:ext cx="33385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8665" name="Text Box 1081">
            <a:extLst>
              <a:ext uri="{FF2B5EF4-FFF2-40B4-BE49-F238E27FC236}">
                <a16:creationId xmlns:a16="http://schemas.microsoft.com/office/drawing/2014/main" id="{B87A1142-52E5-677C-E00D-EF825664A102}"/>
              </a:ext>
            </a:extLst>
          </p:cNvPr>
          <p:cNvSpPr txBox="1">
            <a:spLocks noChangeArrowheads="1"/>
          </p:cNvSpPr>
          <p:nvPr/>
        </p:nvSpPr>
        <p:spPr bwMode="auto">
          <a:xfrm>
            <a:off x="6003926" y="1163638"/>
            <a:ext cx="1281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CC0000"/>
                </a:solidFill>
              </a:rPr>
              <a:t>DENTIST</a:t>
            </a:r>
            <a:endParaRPr lang="en-US" altLang="en-US" sz="1200" b="1">
              <a:solidFill>
                <a:srgbClr val="CC0000"/>
              </a:solidFill>
            </a:endParaRPr>
          </a:p>
        </p:txBody>
      </p:sp>
      <p:sp>
        <p:nvSpPr>
          <p:cNvPr id="68666" name="Text Box 1082">
            <a:extLst>
              <a:ext uri="{FF2B5EF4-FFF2-40B4-BE49-F238E27FC236}">
                <a16:creationId xmlns:a16="http://schemas.microsoft.com/office/drawing/2014/main" id="{562C5AD3-4442-4730-0F6B-095C0C8366AA}"/>
              </a:ext>
            </a:extLst>
          </p:cNvPr>
          <p:cNvSpPr txBox="1">
            <a:spLocks noChangeArrowheads="1"/>
          </p:cNvSpPr>
          <p:nvPr/>
        </p:nvSpPr>
        <p:spPr bwMode="auto">
          <a:xfrm>
            <a:off x="5991226" y="3322638"/>
            <a:ext cx="1344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CC0000"/>
                </a:solidFill>
              </a:rPr>
              <a:t>DENTIST</a:t>
            </a:r>
          </a:p>
        </p:txBody>
      </p:sp>
      <p:sp>
        <p:nvSpPr>
          <p:cNvPr id="68667" name="Text Box 1083">
            <a:extLst>
              <a:ext uri="{FF2B5EF4-FFF2-40B4-BE49-F238E27FC236}">
                <a16:creationId xmlns:a16="http://schemas.microsoft.com/office/drawing/2014/main" id="{5525C409-8342-30F8-0B77-61B63236AAEA}"/>
              </a:ext>
            </a:extLst>
          </p:cNvPr>
          <p:cNvSpPr txBox="1">
            <a:spLocks noChangeArrowheads="1"/>
          </p:cNvSpPr>
          <p:nvPr/>
        </p:nvSpPr>
        <p:spPr bwMode="auto">
          <a:xfrm>
            <a:off x="6016625" y="58499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D</a:t>
            </a:r>
          </a:p>
        </p:txBody>
      </p:sp>
      <p:sp>
        <p:nvSpPr>
          <p:cNvPr id="68668" name="Text Box 1084">
            <a:extLst>
              <a:ext uri="{FF2B5EF4-FFF2-40B4-BE49-F238E27FC236}">
                <a16:creationId xmlns:a16="http://schemas.microsoft.com/office/drawing/2014/main" id="{BF23F420-FB85-FAFC-2E80-7C89C4D8B066}"/>
              </a:ext>
            </a:extLst>
          </p:cNvPr>
          <p:cNvSpPr txBox="1">
            <a:spLocks noChangeArrowheads="1"/>
          </p:cNvSpPr>
          <p:nvPr/>
        </p:nvSpPr>
        <p:spPr bwMode="auto">
          <a:xfrm>
            <a:off x="6003925" y="43005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F</a:t>
            </a:r>
          </a:p>
        </p:txBody>
      </p:sp>
      <p:sp>
        <p:nvSpPr>
          <p:cNvPr id="68669" name="Text Box 1085">
            <a:extLst>
              <a:ext uri="{FF2B5EF4-FFF2-40B4-BE49-F238E27FC236}">
                <a16:creationId xmlns:a16="http://schemas.microsoft.com/office/drawing/2014/main" id="{18F2F17C-3265-AFCA-27BA-9732A321F0D6}"/>
              </a:ext>
            </a:extLst>
          </p:cNvPr>
          <p:cNvSpPr txBox="1">
            <a:spLocks noChangeArrowheads="1"/>
          </p:cNvSpPr>
          <p:nvPr/>
        </p:nvSpPr>
        <p:spPr bwMode="auto">
          <a:xfrm>
            <a:off x="6016625" y="14430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C</a:t>
            </a:r>
          </a:p>
        </p:txBody>
      </p:sp>
      <p:sp>
        <p:nvSpPr>
          <p:cNvPr id="68670" name="Text Box 1086">
            <a:extLst>
              <a:ext uri="{FF2B5EF4-FFF2-40B4-BE49-F238E27FC236}">
                <a16:creationId xmlns:a16="http://schemas.microsoft.com/office/drawing/2014/main" id="{216751B9-611C-BD2B-9F8B-15426872F6E6}"/>
              </a:ext>
            </a:extLst>
          </p:cNvPr>
          <p:cNvSpPr txBox="1">
            <a:spLocks noChangeArrowheads="1"/>
          </p:cNvSpPr>
          <p:nvPr/>
        </p:nvSpPr>
        <p:spPr bwMode="auto">
          <a:xfrm>
            <a:off x="6016625" y="17605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A</a:t>
            </a:r>
          </a:p>
        </p:txBody>
      </p:sp>
      <p:sp>
        <p:nvSpPr>
          <p:cNvPr id="68671" name="Text Box 1087">
            <a:extLst>
              <a:ext uri="{FF2B5EF4-FFF2-40B4-BE49-F238E27FC236}">
                <a16:creationId xmlns:a16="http://schemas.microsoft.com/office/drawing/2014/main" id="{434C0B0F-9440-4EA1-6CA0-7208BD0E61A4}"/>
              </a:ext>
            </a:extLst>
          </p:cNvPr>
          <p:cNvSpPr txBox="1">
            <a:spLocks noChangeArrowheads="1"/>
          </p:cNvSpPr>
          <p:nvPr/>
        </p:nvSpPr>
        <p:spPr bwMode="auto">
          <a:xfrm>
            <a:off x="6016625" y="20653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G</a:t>
            </a:r>
          </a:p>
        </p:txBody>
      </p:sp>
      <p:sp>
        <p:nvSpPr>
          <p:cNvPr id="68672" name="Text Box 1088">
            <a:extLst>
              <a:ext uri="{FF2B5EF4-FFF2-40B4-BE49-F238E27FC236}">
                <a16:creationId xmlns:a16="http://schemas.microsoft.com/office/drawing/2014/main" id="{A3896D53-342B-FA25-F3B9-6D05FD9F390B}"/>
              </a:ext>
            </a:extLst>
          </p:cNvPr>
          <p:cNvSpPr txBox="1">
            <a:spLocks noChangeArrowheads="1"/>
          </p:cNvSpPr>
          <p:nvPr/>
        </p:nvSpPr>
        <p:spPr bwMode="auto">
          <a:xfrm>
            <a:off x="6016625" y="24082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B</a:t>
            </a:r>
          </a:p>
        </p:txBody>
      </p:sp>
      <p:sp>
        <p:nvSpPr>
          <p:cNvPr id="68673" name="Text Box 1089">
            <a:extLst>
              <a:ext uri="{FF2B5EF4-FFF2-40B4-BE49-F238E27FC236}">
                <a16:creationId xmlns:a16="http://schemas.microsoft.com/office/drawing/2014/main" id="{4E806132-0CB8-D10A-5746-F2605AE21888}"/>
              </a:ext>
            </a:extLst>
          </p:cNvPr>
          <p:cNvSpPr txBox="1">
            <a:spLocks noChangeArrowheads="1"/>
          </p:cNvSpPr>
          <p:nvPr/>
        </p:nvSpPr>
        <p:spPr bwMode="auto">
          <a:xfrm>
            <a:off x="6016625" y="26876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E</a:t>
            </a:r>
          </a:p>
        </p:txBody>
      </p:sp>
      <p:sp>
        <p:nvSpPr>
          <p:cNvPr id="68674" name="Text Box 1090">
            <a:extLst>
              <a:ext uri="{FF2B5EF4-FFF2-40B4-BE49-F238E27FC236}">
                <a16:creationId xmlns:a16="http://schemas.microsoft.com/office/drawing/2014/main" id="{16737454-4FEE-3532-A8BC-42E2E54F6EA9}"/>
              </a:ext>
            </a:extLst>
          </p:cNvPr>
          <p:cNvSpPr txBox="1">
            <a:spLocks noChangeArrowheads="1"/>
          </p:cNvSpPr>
          <p:nvPr/>
        </p:nvSpPr>
        <p:spPr bwMode="auto">
          <a:xfrm>
            <a:off x="6003925" y="2992438"/>
            <a:ext cx="11239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Patient A</a:t>
            </a:r>
          </a:p>
        </p:txBody>
      </p:sp>
      <p:sp>
        <p:nvSpPr>
          <p:cNvPr id="68675" name="Text Box 1091">
            <a:extLst>
              <a:ext uri="{FF2B5EF4-FFF2-40B4-BE49-F238E27FC236}">
                <a16:creationId xmlns:a16="http://schemas.microsoft.com/office/drawing/2014/main" id="{3145FE4A-6CAD-4D94-CBE6-080CA1C1BEF6}"/>
              </a:ext>
            </a:extLst>
          </p:cNvPr>
          <p:cNvSpPr txBox="1">
            <a:spLocks noChangeArrowheads="1"/>
          </p:cNvSpPr>
          <p:nvPr/>
        </p:nvSpPr>
        <p:spPr bwMode="auto">
          <a:xfrm>
            <a:off x="5991225" y="3652838"/>
            <a:ext cx="198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Local control 2</a:t>
            </a:r>
            <a:endParaRPr lang="en-US" altLang="en-US" sz="1600" b="1"/>
          </a:p>
        </p:txBody>
      </p:sp>
      <p:sp>
        <p:nvSpPr>
          <p:cNvPr id="68676" name="Text Box 1092">
            <a:extLst>
              <a:ext uri="{FF2B5EF4-FFF2-40B4-BE49-F238E27FC236}">
                <a16:creationId xmlns:a16="http://schemas.microsoft.com/office/drawing/2014/main" id="{18909A10-2C73-B32A-CF34-559ED829DBB0}"/>
              </a:ext>
            </a:extLst>
          </p:cNvPr>
          <p:cNvSpPr txBox="1">
            <a:spLocks noChangeArrowheads="1"/>
          </p:cNvSpPr>
          <p:nvPr/>
        </p:nvSpPr>
        <p:spPr bwMode="auto">
          <a:xfrm>
            <a:off x="5978525" y="3944938"/>
            <a:ext cx="198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Local control 3</a:t>
            </a:r>
            <a:endParaRPr lang="en-US" altLang="en-US" sz="1600" b="1"/>
          </a:p>
        </p:txBody>
      </p:sp>
      <p:sp>
        <p:nvSpPr>
          <p:cNvPr id="68677" name="Text Box 1093">
            <a:extLst>
              <a:ext uri="{FF2B5EF4-FFF2-40B4-BE49-F238E27FC236}">
                <a16:creationId xmlns:a16="http://schemas.microsoft.com/office/drawing/2014/main" id="{645453D6-EE2F-C12F-DF54-0334D06736FA}"/>
              </a:ext>
            </a:extLst>
          </p:cNvPr>
          <p:cNvSpPr txBox="1">
            <a:spLocks noChangeArrowheads="1"/>
          </p:cNvSpPr>
          <p:nvPr/>
        </p:nvSpPr>
        <p:spPr bwMode="auto">
          <a:xfrm>
            <a:off x="6003925" y="4656138"/>
            <a:ext cx="198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Local control 9</a:t>
            </a:r>
            <a:endParaRPr lang="en-US" altLang="en-US" sz="1600" b="1"/>
          </a:p>
        </p:txBody>
      </p:sp>
      <p:sp>
        <p:nvSpPr>
          <p:cNvPr id="68678" name="Text Box 1094">
            <a:extLst>
              <a:ext uri="{FF2B5EF4-FFF2-40B4-BE49-F238E27FC236}">
                <a16:creationId xmlns:a16="http://schemas.microsoft.com/office/drawing/2014/main" id="{035EE7D2-0183-BEF8-9ADB-BF42D9213038}"/>
              </a:ext>
            </a:extLst>
          </p:cNvPr>
          <p:cNvSpPr txBox="1">
            <a:spLocks noChangeArrowheads="1"/>
          </p:cNvSpPr>
          <p:nvPr/>
        </p:nvSpPr>
        <p:spPr bwMode="auto">
          <a:xfrm>
            <a:off x="6016625" y="5087938"/>
            <a:ext cx="198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Local control 35</a:t>
            </a:r>
          </a:p>
        </p:txBody>
      </p:sp>
      <p:sp>
        <p:nvSpPr>
          <p:cNvPr id="68679" name="Text Box 1095">
            <a:extLst>
              <a:ext uri="{FF2B5EF4-FFF2-40B4-BE49-F238E27FC236}">
                <a16:creationId xmlns:a16="http://schemas.microsoft.com/office/drawing/2014/main" id="{3D66B17A-824E-564C-92BB-ED7BDF1C04A7}"/>
              </a:ext>
            </a:extLst>
          </p:cNvPr>
          <p:cNvSpPr txBox="1">
            <a:spLocks noChangeArrowheads="1"/>
          </p:cNvSpPr>
          <p:nvPr/>
        </p:nvSpPr>
        <p:spPr bwMode="auto">
          <a:xfrm>
            <a:off x="6016625" y="5481638"/>
            <a:ext cx="1987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Local control 3</a:t>
            </a:r>
          </a:p>
        </p:txBody>
      </p:sp>
      <p:sp>
        <p:nvSpPr>
          <p:cNvPr id="68680" name="Text Box 1096">
            <a:extLst>
              <a:ext uri="{FF2B5EF4-FFF2-40B4-BE49-F238E27FC236}">
                <a16:creationId xmlns:a16="http://schemas.microsoft.com/office/drawing/2014/main" id="{A77EEE4B-0E4A-698D-3824-10B7C84F8A2E}"/>
              </a:ext>
            </a:extLst>
          </p:cNvPr>
          <p:cNvSpPr txBox="1">
            <a:spLocks noChangeArrowheads="1"/>
          </p:cNvSpPr>
          <p:nvPr/>
        </p:nvSpPr>
        <p:spPr bwMode="auto">
          <a:xfrm>
            <a:off x="7957842" y="1580923"/>
            <a:ext cx="2841625" cy="1569660"/>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Yes:</a:t>
            </a:r>
          </a:p>
          <a:p>
            <a:r>
              <a:rPr lang="en-US" altLang="en-US" dirty="0"/>
              <a:t>The HIV sequences from</a:t>
            </a:r>
          </a:p>
          <a:p>
            <a:r>
              <a:rPr lang="en-US" altLang="en-US" dirty="0"/>
              <a:t>these patients fall within</a:t>
            </a:r>
          </a:p>
          <a:p>
            <a:r>
              <a:rPr lang="en-US" altLang="en-US" dirty="0"/>
              <a:t>the clade of HIV sequences found in the dentist.</a:t>
            </a:r>
            <a:endParaRPr lang="en-US" altLang="en-US" dirty="0">
              <a:solidFill>
                <a:srgbClr val="CC0000"/>
              </a:solidFill>
            </a:endParaRPr>
          </a:p>
        </p:txBody>
      </p:sp>
      <p:sp>
        <p:nvSpPr>
          <p:cNvPr id="68681" name="Line 1097">
            <a:extLst>
              <a:ext uri="{FF2B5EF4-FFF2-40B4-BE49-F238E27FC236}">
                <a16:creationId xmlns:a16="http://schemas.microsoft.com/office/drawing/2014/main" id="{6A8AEBC4-AB74-2B48-E74C-B0FA4EADB321}"/>
              </a:ext>
            </a:extLst>
          </p:cNvPr>
          <p:cNvSpPr>
            <a:spLocks noChangeShapeType="1"/>
          </p:cNvSpPr>
          <p:nvPr/>
        </p:nvSpPr>
        <p:spPr bwMode="auto">
          <a:xfrm flipH="1">
            <a:off x="7226300" y="2387600"/>
            <a:ext cx="5461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8682" name="Group 1098">
            <a:extLst>
              <a:ext uri="{FF2B5EF4-FFF2-40B4-BE49-F238E27FC236}">
                <a16:creationId xmlns:a16="http://schemas.microsoft.com/office/drawing/2014/main" id="{33EBCFE0-F9AC-0BC4-690C-8ABDED456EAC}"/>
              </a:ext>
            </a:extLst>
          </p:cNvPr>
          <p:cNvGrpSpPr>
            <a:grpSpLocks/>
          </p:cNvGrpSpPr>
          <p:nvPr/>
        </p:nvGrpSpPr>
        <p:grpSpPr bwMode="auto">
          <a:xfrm>
            <a:off x="7493001" y="4230692"/>
            <a:ext cx="1139825" cy="461963"/>
            <a:chOff x="3760" y="1457"/>
            <a:chExt cx="718" cy="291"/>
          </a:xfrm>
        </p:grpSpPr>
        <p:sp>
          <p:nvSpPr>
            <p:cNvPr id="68683" name="Text Box 1099">
              <a:extLst>
                <a:ext uri="{FF2B5EF4-FFF2-40B4-BE49-F238E27FC236}">
                  <a16:creationId xmlns:a16="http://schemas.microsoft.com/office/drawing/2014/main" id="{49BBD1A1-BF36-4FC3-5190-CE7B69BEBF56}"/>
                </a:ext>
              </a:extLst>
            </p:cNvPr>
            <p:cNvSpPr txBox="1">
              <a:spLocks noChangeArrowheads="1"/>
            </p:cNvSpPr>
            <p:nvPr/>
          </p:nvSpPr>
          <p:spPr bwMode="auto">
            <a:xfrm>
              <a:off x="4134" y="1457"/>
              <a:ext cx="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No</a:t>
              </a:r>
            </a:p>
          </p:txBody>
        </p:sp>
        <p:sp>
          <p:nvSpPr>
            <p:cNvPr id="68684" name="Line 1100">
              <a:extLst>
                <a:ext uri="{FF2B5EF4-FFF2-40B4-BE49-F238E27FC236}">
                  <a16:creationId xmlns:a16="http://schemas.microsoft.com/office/drawing/2014/main" id="{EEFFC9D4-4B3C-4AC1-8CCD-F91EF90A9FEC}"/>
                </a:ext>
              </a:extLst>
            </p:cNvPr>
            <p:cNvSpPr>
              <a:spLocks noChangeShapeType="1"/>
            </p:cNvSpPr>
            <p:nvPr/>
          </p:nvSpPr>
          <p:spPr bwMode="auto">
            <a:xfrm flipH="1">
              <a:off x="3760" y="1616"/>
              <a:ext cx="3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8685" name="Group 1101">
            <a:extLst>
              <a:ext uri="{FF2B5EF4-FFF2-40B4-BE49-F238E27FC236}">
                <a16:creationId xmlns:a16="http://schemas.microsoft.com/office/drawing/2014/main" id="{1C1A1640-B69D-DB22-EA1E-D87AB0527D45}"/>
              </a:ext>
            </a:extLst>
          </p:cNvPr>
          <p:cNvGrpSpPr>
            <a:grpSpLocks/>
          </p:cNvGrpSpPr>
          <p:nvPr/>
        </p:nvGrpSpPr>
        <p:grpSpPr bwMode="auto">
          <a:xfrm>
            <a:off x="7480301" y="5754692"/>
            <a:ext cx="1139825" cy="461963"/>
            <a:chOff x="3760" y="1457"/>
            <a:chExt cx="718" cy="291"/>
          </a:xfrm>
        </p:grpSpPr>
        <p:sp>
          <p:nvSpPr>
            <p:cNvPr id="68686" name="Text Box 1102">
              <a:extLst>
                <a:ext uri="{FF2B5EF4-FFF2-40B4-BE49-F238E27FC236}">
                  <a16:creationId xmlns:a16="http://schemas.microsoft.com/office/drawing/2014/main" id="{5B71699E-842F-5659-559C-B846D8E6EF90}"/>
                </a:ext>
              </a:extLst>
            </p:cNvPr>
            <p:cNvSpPr txBox="1">
              <a:spLocks noChangeArrowheads="1"/>
            </p:cNvSpPr>
            <p:nvPr/>
          </p:nvSpPr>
          <p:spPr bwMode="auto">
            <a:xfrm>
              <a:off x="4134" y="1457"/>
              <a:ext cx="3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No</a:t>
              </a:r>
            </a:p>
          </p:txBody>
        </p:sp>
        <p:sp>
          <p:nvSpPr>
            <p:cNvPr id="68687" name="Line 1103">
              <a:extLst>
                <a:ext uri="{FF2B5EF4-FFF2-40B4-BE49-F238E27FC236}">
                  <a16:creationId xmlns:a16="http://schemas.microsoft.com/office/drawing/2014/main" id="{BFCADC24-86CF-D859-C615-189A7618B6C2}"/>
                </a:ext>
              </a:extLst>
            </p:cNvPr>
            <p:cNvSpPr>
              <a:spLocks noChangeShapeType="1"/>
            </p:cNvSpPr>
            <p:nvPr/>
          </p:nvSpPr>
          <p:spPr bwMode="auto">
            <a:xfrm flipH="1">
              <a:off x="3760" y="1616"/>
              <a:ext cx="344"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8688" name="Text Box 1104">
            <a:extLst>
              <a:ext uri="{FF2B5EF4-FFF2-40B4-BE49-F238E27FC236}">
                <a16:creationId xmlns:a16="http://schemas.microsoft.com/office/drawing/2014/main" id="{222C81CA-49F2-5490-8239-2BCF9ED408A3}"/>
              </a:ext>
            </a:extLst>
          </p:cNvPr>
          <p:cNvSpPr txBox="1">
            <a:spLocks noChangeArrowheads="1"/>
          </p:cNvSpPr>
          <p:nvPr/>
        </p:nvSpPr>
        <p:spPr bwMode="auto">
          <a:xfrm>
            <a:off x="2600326" y="6421439"/>
            <a:ext cx="32160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From Ou et </a:t>
            </a:r>
            <a:r>
              <a:rPr lang="en-US" altLang="en-US" sz="1200" i="1"/>
              <a:t>al</a:t>
            </a:r>
            <a:r>
              <a:rPr lang="en-US" altLang="en-US" sz="1200"/>
              <a:t>. (1992) and Page &amp; Holmes (1998)</a:t>
            </a:r>
            <a:endParaRPr lang="en-US" altLang="en-US" sz="1000" b="1"/>
          </a:p>
        </p:txBody>
      </p:sp>
      <p:sp>
        <p:nvSpPr>
          <p:cNvPr id="68689" name="Text Box 1105">
            <a:extLst>
              <a:ext uri="{FF2B5EF4-FFF2-40B4-BE49-F238E27FC236}">
                <a16:creationId xmlns:a16="http://schemas.microsoft.com/office/drawing/2014/main" id="{ADD0D34F-59F8-E2B2-1F03-431910460598}"/>
              </a:ext>
            </a:extLst>
          </p:cNvPr>
          <p:cNvSpPr txBox="1">
            <a:spLocks noChangeArrowheads="1"/>
          </p:cNvSpPr>
          <p:nvPr/>
        </p:nvSpPr>
        <p:spPr bwMode="auto">
          <a:xfrm>
            <a:off x="1760567" y="1254125"/>
            <a:ext cx="212566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b="1" dirty="0"/>
              <a:t>Phylogenetic  tree</a:t>
            </a:r>
          </a:p>
          <a:p>
            <a:r>
              <a:rPr lang="en-US" altLang="en-US" sz="1600" b="1" dirty="0"/>
              <a:t>of HIV sequences</a:t>
            </a:r>
          </a:p>
          <a:p>
            <a:r>
              <a:rPr lang="en-US" altLang="en-US" sz="1600" b="1" dirty="0"/>
              <a:t>from the </a:t>
            </a:r>
            <a:r>
              <a:rPr lang="en-US" altLang="en-US" sz="1600" b="1" dirty="0">
                <a:solidFill>
                  <a:srgbClr val="CC0000"/>
                </a:solidFill>
              </a:rPr>
              <a:t>DENTIST</a:t>
            </a:r>
            <a:r>
              <a:rPr lang="en-US" altLang="en-US" sz="1600" b="1" dirty="0"/>
              <a:t>,</a:t>
            </a:r>
          </a:p>
          <a:p>
            <a:r>
              <a:rPr lang="en-US" altLang="en-US" sz="1600" b="1" dirty="0"/>
              <a:t>his Patients, &amp; </a:t>
            </a:r>
            <a:r>
              <a:rPr lang="en-US" altLang="en-US" sz="1600" b="1" dirty="0">
                <a:solidFill>
                  <a:srgbClr val="0000FF"/>
                </a:solidFill>
              </a:rPr>
              <a:t>Local</a:t>
            </a:r>
          </a:p>
          <a:p>
            <a:r>
              <a:rPr lang="en-US" altLang="en-US" sz="1600" b="1" dirty="0">
                <a:solidFill>
                  <a:srgbClr val="0000FF"/>
                </a:solidFill>
              </a:rPr>
              <a:t>HIV-infected People</a:t>
            </a:r>
            <a:r>
              <a:rPr lang="en-US" altLang="en-US" sz="1600" b="1" dirty="0"/>
              <a:t>:</a:t>
            </a:r>
          </a:p>
          <a:p>
            <a:endParaRPr lang="en-US" altLang="en-US" sz="1600" b="1" dirty="0"/>
          </a:p>
        </p:txBody>
      </p:sp>
      <p:sp>
        <p:nvSpPr>
          <p:cNvPr id="2" name="Title 1">
            <a:extLst>
              <a:ext uri="{FF2B5EF4-FFF2-40B4-BE49-F238E27FC236}">
                <a16:creationId xmlns:a16="http://schemas.microsoft.com/office/drawing/2014/main" id="{4FF257FC-349B-D8A9-541D-6884214B40B7}"/>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613901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396596E6-7750-A375-829A-6971DF9F7E71}"/>
              </a:ext>
            </a:extLst>
          </p:cNvPr>
          <p:cNvSpPr>
            <a:spLocks noGrp="1"/>
          </p:cNvSpPr>
          <p:nvPr>
            <p:ph type="ftr" sz="quarter" idx="11"/>
          </p:nvPr>
        </p:nvSpPr>
        <p:spPr/>
        <p:txBody>
          <a:bodyPr/>
          <a:lstStyle/>
          <a:p>
            <a:r>
              <a:rPr lang="en-US" altLang="en-US"/>
              <a:t>C-B Stewart, NHGRI lecture, 12/5/00</a:t>
            </a:r>
          </a:p>
        </p:txBody>
      </p:sp>
      <p:sp>
        <p:nvSpPr>
          <p:cNvPr id="61443" name="Rectangle 1027">
            <a:extLst>
              <a:ext uri="{FF2B5EF4-FFF2-40B4-BE49-F238E27FC236}">
                <a16:creationId xmlns:a16="http://schemas.microsoft.com/office/drawing/2014/main" id="{25D598BC-F3BC-A514-FD08-34478A041967}"/>
              </a:ext>
            </a:extLst>
          </p:cNvPr>
          <p:cNvSpPr>
            <a:spLocks noChangeArrowheads="1"/>
          </p:cNvSpPr>
          <p:nvPr/>
        </p:nvSpPr>
        <p:spPr bwMode="auto">
          <a:xfrm>
            <a:off x="712921" y="457200"/>
            <a:ext cx="1092630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eaLnBrk="0" fontAlgn="base" hangingPunct="0">
              <a:spcBef>
                <a:spcPct val="0"/>
              </a:spcBef>
              <a:spcAft>
                <a:spcPct val="0"/>
              </a:spcAft>
              <a:defRPr sz="4400">
                <a:solidFill>
                  <a:schemeClr val="tx2"/>
                </a:solidFill>
                <a:latin typeface="Arial" panose="020B0604020202020204" pitchFamily="34" charset="0"/>
              </a:defRPr>
            </a:lvl6pPr>
            <a:lvl7pPr marL="914400" algn="ctr" eaLnBrk="0" fontAlgn="base" hangingPunct="0">
              <a:spcBef>
                <a:spcPct val="0"/>
              </a:spcBef>
              <a:spcAft>
                <a:spcPct val="0"/>
              </a:spcAft>
              <a:defRPr sz="4400">
                <a:solidFill>
                  <a:schemeClr val="tx2"/>
                </a:solidFill>
                <a:latin typeface="Arial" panose="020B0604020202020204" pitchFamily="34" charset="0"/>
              </a:defRPr>
            </a:lvl7pPr>
            <a:lvl8pPr marL="1371600" algn="ctr" eaLnBrk="0" fontAlgn="base" hangingPunct="0">
              <a:spcBef>
                <a:spcPct val="0"/>
              </a:spcBef>
              <a:spcAft>
                <a:spcPct val="0"/>
              </a:spcAft>
              <a:defRPr sz="4400">
                <a:solidFill>
                  <a:schemeClr val="tx2"/>
                </a:solidFill>
                <a:latin typeface="Arial" panose="020B0604020202020204" pitchFamily="34" charset="0"/>
              </a:defRPr>
            </a:lvl8pPr>
            <a:lvl9pPr marL="1828800" algn="ctr" eaLnBrk="0" fontAlgn="base" hangingPunct="0">
              <a:spcBef>
                <a:spcPct val="0"/>
              </a:spcBef>
              <a:spcAft>
                <a:spcPct val="0"/>
              </a:spcAft>
              <a:defRPr sz="4400">
                <a:solidFill>
                  <a:schemeClr val="tx2"/>
                </a:solidFill>
                <a:latin typeface="Arial" panose="020B0604020202020204" pitchFamily="34" charset="0"/>
              </a:defRPr>
            </a:lvl9pPr>
          </a:lstStyle>
          <a:p>
            <a:r>
              <a:rPr lang="en-US" altLang="en-US" sz="2800" b="1" dirty="0">
                <a:solidFill>
                  <a:schemeClr val="accent2"/>
                </a:solidFill>
              </a:rPr>
              <a:t>A few examples of what can be learned from character analysis using phylogenies as analytical frameworks:</a:t>
            </a:r>
            <a:endParaRPr lang="en-US" altLang="en-US" dirty="0">
              <a:solidFill>
                <a:schemeClr val="tx1"/>
              </a:solidFill>
            </a:endParaRPr>
          </a:p>
        </p:txBody>
      </p:sp>
      <p:sp>
        <p:nvSpPr>
          <p:cNvPr id="61444" name="Rectangle 1028">
            <a:extLst>
              <a:ext uri="{FF2B5EF4-FFF2-40B4-BE49-F238E27FC236}">
                <a16:creationId xmlns:a16="http://schemas.microsoft.com/office/drawing/2014/main" id="{E0BE09CA-8B17-3D28-0183-B529D13B2173}"/>
              </a:ext>
            </a:extLst>
          </p:cNvPr>
          <p:cNvSpPr>
            <a:spLocks noChangeArrowheads="1"/>
          </p:cNvSpPr>
          <p:nvPr/>
        </p:nvSpPr>
        <p:spPr bwMode="auto">
          <a:xfrm>
            <a:off x="712922" y="2057400"/>
            <a:ext cx="11096786"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50000"/>
              </a:spcBef>
            </a:pPr>
            <a:r>
              <a:rPr lang="en-US" altLang="en-US" sz="2800" dirty="0"/>
              <a:t>When did specific episodes of positive Darwinian selection occur during evolutionary history?</a:t>
            </a:r>
          </a:p>
          <a:p>
            <a:pPr>
              <a:spcBef>
                <a:spcPct val="50000"/>
              </a:spcBef>
            </a:pPr>
            <a:r>
              <a:rPr lang="en-US" altLang="en-US" sz="2800" dirty="0"/>
              <a:t>Which genetic </a:t>
            </a:r>
            <a:r>
              <a:rPr lang="en-US" altLang="en-US" sz="2800" i="1" dirty="0"/>
              <a:t>changes</a:t>
            </a:r>
            <a:r>
              <a:rPr lang="en-US" altLang="en-US" sz="2800" dirty="0"/>
              <a:t> are unique to the human lineage?</a:t>
            </a:r>
          </a:p>
          <a:p>
            <a:pPr>
              <a:spcBef>
                <a:spcPct val="50000"/>
              </a:spcBef>
            </a:pPr>
            <a:r>
              <a:rPr lang="en-US" altLang="en-US" sz="2800" dirty="0"/>
              <a:t>What was the most likely geographical location of the common ancestor of the African apes and humans?</a:t>
            </a:r>
          </a:p>
          <a:p>
            <a:pPr>
              <a:spcBef>
                <a:spcPct val="50000"/>
              </a:spcBef>
            </a:pPr>
            <a:r>
              <a:rPr lang="en-US" altLang="en-US" sz="2800" dirty="0"/>
              <a:t>Plus countless others…..</a:t>
            </a:r>
          </a:p>
          <a:p>
            <a:pPr>
              <a:spcBef>
                <a:spcPct val="50000"/>
              </a:spcBef>
            </a:pPr>
            <a:endParaRPr lang="en-US" altLang="en-US" sz="2800" dirty="0"/>
          </a:p>
        </p:txBody>
      </p:sp>
      <p:sp>
        <p:nvSpPr>
          <p:cNvPr id="3" name="Title 1">
            <a:extLst>
              <a:ext uri="{FF2B5EF4-FFF2-40B4-BE49-F238E27FC236}">
                <a16:creationId xmlns:a16="http://schemas.microsoft.com/office/drawing/2014/main" id="{D8460E8A-3854-DC7D-CEBC-3133AA59E08C}"/>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2367282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8" name="Text Box 12">
            <a:extLst>
              <a:ext uri="{FF2B5EF4-FFF2-40B4-BE49-F238E27FC236}">
                <a16:creationId xmlns:a16="http://schemas.microsoft.com/office/drawing/2014/main" id="{BD04D75C-22C0-FF81-EEF8-B7FCF06C854A}"/>
              </a:ext>
            </a:extLst>
          </p:cNvPr>
          <p:cNvSpPr txBox="1">
            <a:spLocks noChangeArrowheads="1"/>
          </p:cNvSpPr>
          <p:nvPr/>
        </p:nvSpPr>
        <p:spPr bwMode="auto">
          <a:xfrm>
            <a:off x="704376" y="620653"/>
            <a:ext cx="113137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000" b="1" dirty="0"/>
              <a:t>What was the most likely geographical location of the common ancestor of the African apes and humans?</a:t>
            </a:r>
          </a:p>
        </p:txBody>
      </p:sp>
      <p:sp>
        <p:nvSpPr>
          <p:cNvPr id="45065" name="Line 9">
            <a:extLst>
              <a:ext uri="{FF2B5EF4-FFF2-40B4-BE49-F238E27FC236}">
                <a16:creationId xmlns:a16="http://schemas.microsoft.com/office/drawing/2014/main" id="{3A56DABF-287D-7B8B-4CE3-D62EBF6E51E9}"/>
              </a:ext>
            </a:extLst>
          </p:cNvPr>
          <p:cNvSpPr>
            <a:spLocks noChangeShapeType="1"/>
          </p:cNvSpPr>
          <p:nvPr/>
        </p:nvSpPr>
        <p:spPr bwMode="auto">
          <a:xfrm>
            <a:off x="1833563" y="1041400"/>
            <a:ext cx="853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5066" name="Line 10">
            <a:extLst>
              <a:ext uri="{FF2B5EF4-FFF2-40B4-BE49-F238E27FC236}">
                <a16:creationId xmlns:a16="http://schemas.microsoft.com/office/drawing/2014/main" id="{DB4BE876-FB9A-3349-C2B0-7C4C2CEFB31B}"/>
              </a:ext>
            </a:extLst>
          </p:cNvPr>
          <p:cNvSpPr>
            <a:spLocks noChangeShapeType="1"/>
          </p:cNvSpPr>
          <p:nvPr/>
        </p:nvSpPr>
        <p:spPr bwMode="auto">
          <a:xfrm>
            <a:off x="6019800" y="1052513"/>
            <a:ext cx="0" cy="49847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5069" name="Line 13">
            <a:extLst>
              <a:ext uri="{FF2B5EF4-FFF2-40B4-BE49-F238E27FC236}">
                <a16:creationId xmlns:a16="http://schemas.microsoft.com/office/drawing/2014/main" id="{F0F0A268-434A-E4EE-EB95-50379A487240}"/>
              </a:ext>
            </a:extLst>
          </p:cNvPr>
          <p:cNvSpPr>
            <a:spLocks noChangeShapeType="1"/>
          </p:cNvSpPr>
          <p:nvPr/>
        </p:nvSpPr>
        <p:spPr bwMode="auto">
          <a:xfrm>
            <a:off x="1833563" y="6056313"/>
            <a:ext cx="853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5071" name="Text Box 15">
            <a:extLst>
              <a:ext uri="{FF2B5EF4-FFF2-40B4-BE49-F238E27FC236}">
                <a16:creationId xmlns:a16="http://schemas.microsoft.com/office/drawing/2014/main" id="{BA2B7BE6-A665-4248-B0D9-F7A790BEAF06}"/>
              </a:ext>
            </a:extLst>
          </p:cNvPr>
          <p:cNvSpPr txBox="1">
            <a:spLocks noChangeArrowheads="1"/>
          </p:cNvSpPr>
          <p:nvPr/>
        </p:nvSpPr>
        <p:spPr bwMode="auto">
          <a:xfrm>
            <a:off x="5118100" y="6097589"/>
            <a:ext cx="187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    Eurasia = Black</a:t>
            </a:r>
          </a:p>
          <a:p>
            <a:r>
              <a:rPr lang="en-US" altLang="en-US" sz="1200" b="1">
                <a:solidFill>
                  <a:srgbClr val="CC0000"/>
                </a:solidFill>
              </a:rPr>
              <a:t>    Africa = Red</a:t>
            </a:r>
            <a:endParaRPr lang="en-US" altLang="en-US" sz="1200" b="1"/>
          </a:p>
          <a:p>
            <a:pPr algn="ctr"/>
            <a:r>
              <a:rPr lang="en-US" altLang="en-US" sz="1200" b="1"/>
              <a:t>  = Dispersal</a:t>
            </a:r>
          </a:p>
        </p:txBody>
      </p:sp>
      <p:sp>
        <p:nvSpPr>
          <p:cNvPr id="45073" name="Text Box 17">
            <a:extLst>
              <a:ext uri="{FF2B5EF4-FFF2-40B4-BE49-F238E27FC236}">
                <a16:creationId xmlns:a16="http://schemas.microsoft.com/office/drawing/2014/main" id="{8E056201-B381-F7E8-A4BC-FAB6E57C59CF}"/>
              </a:ext>
            </a:extLst>
          </p:cNvPr>
          <p:cNvSpPr txBox="1">
            <a:spLocks noChangeArrowheads="1"/>
          </p:cNvSpPr>
          <p:nvPr/>
        </p:nvSpPr>
        <p:spPr bwMode="auto">
          <a:xfrm>
            <a:off x="2078039" y="6134101"/>
            <a:ext cx="27214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Modified from:  Stewart, C.-B. &amp; Disotell,</a:t>
            </a:r>
          </a:p>
          <a:p>
            <a:r>
              <a:rPr lang="en-US" altLang="en-US" sz="1200"/>
              <a:t>T.R. (1998) </a:t>
            </a:r>
            <a:r>
              <a:rPr lang="en-US" altLang="en-US" sz="1200" i="1"/>
              <a:t>Current Biology 8</a:t>
            </a:r>
            <a:r>
              <a:rPr lang="en-US" altLang="en-US" sz="1200"/>
              <a:t>: R582-588.</a:t>
            </a:r>
          </a:p>
        </p:txBody>
      </p:sp>
      <p:sp>
        <p:nvSpPr>
          <p:cNvPr id="45074" name="Text Box 18">
            <a:extLst>
              <a:ext uri="{FF2B5EF4-FFF2-40B4-BE49-F238E27FC236}">
                <a16:creationId xmlns:a16="http://schemas.microsoft.com/office/drawing/2014/main" id="{1418D76D-77DB-E806-CF6E-F2DFC1EE4701}"/>
              </a:ext>
            </a:extLst>
          </p:cNvPr>
          <p:cNvSpPr txBox="1">
            <a:spLocks noChangeArrowheads="1"/>
          </p:cNvSpPr>
          <p:nvPr/>
        </p:nvSpPr>
        <p:spPr bwMode="auto">
          <a:xfrm>
            <a:off x="6972300" y="6064250"/>
            <a:ext cx="297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Scenario B requires four</a:t>
            </a:r>
          </a:p>
          <a:p>
            <a:r>
              <a:rPr lang="en-US" altLang="en-US" b="1"/>
              <a:t>fewer dispersal events </a:t>
            </a:r>
            <a:endParaRPr lang="en-US" altLang="en-US"/>
          </a:p>
        </p:txBody>
      </p:sp>
      <p:pic>
        <p:nvPicPr>
          <p:cNvPr id="45075" name="Picture 19">
            <a:extLst>
              <a:ext uri="{FF2B5EF4-FFF2-40B4-BE49-F238E27FC236}">
                <a16:creationId xmlns:a16="http://schemas.microsoft.com/office/drawing/2014/main" id="{6A8A1999-18A9-5F6F-E40B-D09E51310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822" y="1500467"/>
            <a:ext cx="7697328" cy="4605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76" name="Text Box 20">
            <a:extLst>
              <a:ext uri="{FF2B5EF4-FFF2-40B4-BE49-F238E27FC236}">
                <a16:creationId xmlns:a16="http://schemas.microsoft.com/office/drawing/2014/main" id="{98296B47-1A9C-22AA-7313-E05E3045B220}"/>
              </a:ext>
            </a:extLst>
          </p:cNvPr>
          <p:cNvSpPr txBox="1">
            <a:spLocks noChangeArrowheads="1"/>
          </p:cNvSpPr>
          <p:nvPr/>
        </p:nvSpPr>
        <p:spPr bwMode="auto">
          <a:xfrm>
            <a:off x="1905001" y="1143000"/>
            <a:ext cx="4284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CC0000"/>
                </a:solidFill>
              </a:rPr>
              <a:t>Scenario A:  Africa as species fountain</a:t>
            </a:r>
          </a:p>
        </p:txBody>
      </p:sp>
      <p:sp>
        <p:nvSpPr>
          <p:cNvPr id="45077" name="Text Box 21">
            <a:extLst>
              <a:ext uri="{FF2B5EF4-FFF2-40B4-BE49-F238E27FC236}">
                <a16:creationId xmlns:a16="http://schemas.microsoft.com/office/drawing/2014/main" id="{3DE60FA8-AF99-2899-3F60-C2228D7F3124}"/>
              </a:ext>
            </a:extLst>
          </p:cNvPr>
          <p:cNvSpPr txBox="1">
            <a:spLocks noChangeArrowheads="1"/>
          </p:cNvSpPr>
          <p:nvPr/>
        </p:nvSpPr>
        <p:spPr bwMode="auto">
          <a:xfrm>
            <a:off x="6019800" y="1143000"/>
            <a:ext cx="4584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Scenario B:  Eurasia as ancestral homeland</a:t>
            </a:r>
            <a:endParaRPr lang="en-US" altLang="en-US" sz="1600"/>
          </a:p>
        </p:txBody>
      </p:sp>
      <p:sp>
        <p:nvSpPr>
          <p:cNvPr id="45078" name="Line 22">
            <a:extLst>
              <a:ext uri="{FF2B5EF4-FFF2-40B4-BE49-F238E27FC236}">
                <a16:creationId xmlns:a16="http://schemas.microsoft.com/office/drawing/2014/main" id="{C4FBC089-A432-17F6-1BE7-3D283AFC0CB1}"/>
              </a:ext>
            </a:extLst>
          </p:cNvPr>
          <p:cNvSpPr>
            <a:spLocks noChangeShapeType="1"/>
          </p:cNvSpPr>
          <p:nvPr/>
        </p:nvSpPr>
        <p:spPr bwMode="auto">
          <a:xfrm>
            <a:off x="5397500" y="6591300"/>
            <a:ext cx="22860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2" name="Title 1">
            <a:extLst>
              <a:ext uri="{FF2B5EF4-FFF2-40B4-BE49-F238E27FC236}">
                <a16:creationId xmlns:a16="http://schemas.microsoft.com/office/drawing/2014/main" id="{F6B3C044-128E-345B-6F44-30EB9BA1382B}"/>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258447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C33EC519-D1BC-DF5F-2F50-16E4481DDBC3}"/>
              </a:ext>
            </a:extLst>
          </p:cNvPr>
          <p:cNvSpPr>
            <a:spLocks noGrp="1" noChangeArrowheads="1"/>
          </p:cNvSpPr>
          <p:nvPr>
            <p:ph type="title"/>
          </p:nvPr>
        </p:nvSpPr>
        <p:spPr>
          <a:xfrm>
            <a:off x="736979" y="563876"/>
            <a:ext cx="10522424" cy="523875"/>
          </a:xfrm>
        </p:spPr>
        <p:txBody>
          <a:bodyPr>
            <a:normAutofit/>
          </a:bodyPr>
          <a:lstStyle/>
          <a:p>
            <a:r>
              <a:rPr lang="en-US" altLang="en-US" sz="2400" dirty="0"/>
              <a:t>Inferred ancestral dispersal patterns of primates between Africa and Eurasia</a:t>
            </a:r>
          </a:p>
        </p:txBody>
      </p:sp>
      <p:pic>
        <p:nvPicPr>
          <p:cNvPr id="92163" name="Picture 3">
            <a:extLst>
              <a:ext uri="{FF2B5EF4-FFF2-40B4-BE49-F238E27FC236}">
                <a16:creationId xmlns:a16="http://schemas.microsoft.com/office/drawing/2014/main" id="{121B8F84-AD42-78AE-C12E-EC0A7F920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6221" y="995531"/>
            <a:ext cx="8134018" cy="548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64" name="Text Box 4">
            <a:extLst>
              <a:ext uri="{FF2B5EF4-FFF2-40B4-BE49-F238E27FC236}">
                <a16:creationId xmlns:a16="http://schemas.microsoft.com/office/drawing/2014/main" id="{DF7FDE4B-C908-EA52-4B6E-593EB874359F}"/>
              </a:ext>
            </a:extLst>
          </p:cNvPr>
          <p:cNvSpPr txBox="1">
            <a:spLocks noChangeArrowheads="1"/>
          </p:cNvSpPr>
          <p:nvPr/>
        </p:nvSpPr>
        <p:spPr bwMode="auto">
          <a:xfrm>
            <a:off x="2362200" y="6477001"/>
            <a:ext cx="47028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From:  Stewart, C.-B. &amp; Disotell, T.R.  (1998) </a:t>
            </a:r>
            <a:r>
              <a:rPr lang="en-US" altLang="en-US" sz="1200" i="1"/>
              <a:t>Current Biology 8</a:t>
            </a:r>
            <a:r>
              <a:rPr lang="en-US" altLang="en-US" sz="1200"/>
              <a:t>: R582-588.</a:t>
            </a:r>
          </a:p>
        </p:txBody>
      </p:sp>
      <p:sp>
        <p:nvSpPr>
          <p:cNvPr id="2" name="Title 1">
            <a:extLst>
              <a:ext uri="{FF2B5EF4-FFF2-40B4-BE49-F238E27FC236}">
                <a16:creationId xmlns:a16="http://schemas.microsoft.com/office/drawing/2014/main" id="{A983F6CC-C7B0-D0AC-A8DE-81A59930D282}"/>
              </a:ext>
            </a:extLst>
          </p:cNvPr>
          <p:cNvSpPr txBox="1">
            <a:spLocks/>
          </p:cNvSpPr>
          <p:nvPr/>
        </p:nvSpPr>
        <p:spPr>
          <a:xfrm>
            <a:off x="0" y="1"/>
            <a:ext cx="12192000" cy="585536"/>
          </a:xfrm>
          <a:prstGeom prst="rect">
            <a:avLst/>
          </a:prstGeom>
          <a:solidFill>
            <a:srgbClr val="002060"/>
          </a:solidFill>
          <a:ln w="28575">
            <a:solidFill>
              <a:srgbClr val="00206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263547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817A09F8-34F9-9143-CA5B-1E774F6B9B1F}"/>
              </a:ext>
            </a:extLst>
          </p:cNvPr>
          <p:cNvSpPr>
            <a:spLocks noGrp="1"/>
          </p:cNvSpPr>
          <p:nvPr>
            <p:ph type="ftr" sz="quarter" idx="11"/>
          </p:nvPr>
        </p:nvSpPr>
        <p:spPr/>
        <p:txBody>
          <a:bodyPr/>
          <a:lstStyle/>
          <a:p>
            <a:r>
              <a:rPr lang="en-US" altLang="en-US"/>
              <a:t>C-B Stewart, NHGRI lecture, 12/5/00</a:t>
            </a:r>
          </a:p>
        </p:txBody>
      </p:sp>
      <p:sp>
        <p:nvSpPr>
          <p:cNvPr id="55303" name="Text Box 1031">
            <a:extLst>
              <a:ext uri="{FF2B5EF4-FFF2-40B4-BE49-F238E27FC236}">
                <a16:creationId xmlns:a16="http://schemas.microsoft.com/office/drawing/2014/main" id="{ECA85EB2-0E19-B343-8DD5-2BFA1F118C4E}"/>
              </a:ext>
            </a:extLst>
          </p:cNvPr>
          <p:cNvSpPr txBox="1">
            <a:spLocks noChangeArrowheads="1"/>
          </p:cNvSpPr>
          <p:nvPr/>
        </p:nvSpPr>
        <p:spPr bwMode="auto">
          <a:xfrm>
            <a:off x="2252522" y="1446214"/>
            <a:ext cx="21434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Completely unresolved</a:t>
            </a:r>
          </a:p>
          <a:p>
            <a:pPr algn="ctr"/>
            <a:r>
              <a:rPr lang="en-US" altLang="en-US" sz="1600" b="1"/>
              <a:t>or "star" phylogeny</a:t>
            </a:r>
          </a:p>
        </p:txBody>
      </p:sp>
      <p:sp>
        <p:nvSpPr>
          <p:cNvPr id="55309" name="Text Box 1037">
            <a:extLst>
              <a:ext uri="{FF2B5EF4-FFF2-40B4-BE49-F238E27FC236}">
                <a16:creationId xmlns:a16="http://schemas.microsoft.com/office/drawing/2014/main" id="{B79B8FBC-0B1A-9817-76B6-FCFFD6141FF6}"/>
              </a:ext>
            </a:extLst>
          </p:cNvPr>
          <p:cNvSpPr txBox="1">
            <a:spLocks noChangeArrowheads="1"/>
          </p:cNvSpPr>
          <p:nvPr/>
        </p:nvSpPr>
        <p:spPr bwMode="auto">
          <a:xfrm>
            <a:off x="5306124" y="1446214"/>
            <a:ext cx="165436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Partially resolved</a:t>
            </a:r>
          </a:p>
          <a:p>
            <a:pPr algn="ctr"/>
            <a:r>
              <a:rPr lang="en-US" altLang="en-US" sz="1600" b="1"/>
              <a:t>phylogeny</a:t>
            </a:r>
          </a:p>
        </p:txBody>
      </p:sp>
      <p:sp>
        <p:nvSpPr>
          <p:cNvPr id="55315" name="Text Box 1043">
            <a:extLst>
              <a:ext uri="{FF2B5EF4-FFF2-40B4-BE49-F238E27FC236}">
                <a16:creationId xmlns:a16="http://schemas.microsoft.com/office/drawing/2014/main" id="{1C47FEF9-AC5B-BCA5-C83A-B249C472A6FC}"/>
              </a:ext>
            </a:extLst>
          </p:cNvPr>
          <p:cNvSpPr txBox="1">
            <a:spLocks noChangeArrowheads="1"/>
          </p:cNvSpPr>
          <p:nvPr/>
        </p:nvSpPr>
        <p:spPr bwMode="auto">
          <a:xfrm>
            <a:off x="7985277" y="1446214"/>
            <a:ext cx="203010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Fully resolved,</a:t>
            </a:r>
          </a:p>
          <a:p>
            <a:pPr algn="ctr"/>
            <a:r>
              <a:rPr lang="en-US" altLang="en-US" sz="1600" b="1"/>
              <a:t>bifurcating phylogeny</a:t>
            </a:r>
          </a:p>
        </p:txBody>
      </p:sp>
      <p:grpSp>
        <p:nvGrpSpPr>
          <p:cNvPr id="55341" name="Group 1069">
            <a:extLst>
              <a:ext uri="{FF2B5EF4-FFF2-40B4-BE49-F238E27FC236}">
                <a16:creationId xmlns:a16="http://schemas.microsoft.com/office/drawing/2014/main" id="{14732FBA-3E01-274C-DD4F-D1618FCF727F}"/>
              </a:ext>
            </a:extLst>
          </p:cNvPr>
          <p:cNvGrpSpPr>
            <a:grpSpLocks/>
          </p:cNvGrpSpPr>
          <p:nvPr/>
        </p:nvGrpSpPr>
        <p:grpSpPr bwMode="auto">
          <a:xfrm>
            <a:off x="2295525" y="2157413"/>
            <a:ext cx="7977188" cy="3976688"/>
            <a:chOff x="558" y="1515"/>
            <a:chExt cx="5025" cy="2505"/>
          </a:xfrm>
        </p:grpSpPr>
        <p:grpSp>
          <p:nvGrpSpPr>
            <p:cNvPr id="55298" name="Group 1026">
              <a:extLst>
                <a:ext uri="{FF2B5EF4-FFF2-40B4-BE49-F238E27FC236}">
                  <a16:creationId xmlns:a16="http://schemas.microsoft.com/office/drawing/2014/main" id="{037855D4-D7FB-02B9-3BB8-E80F20F7644E}"/>
                </a:ext>
              </a:extLst>
            </p:cNvPr>
            <p:cNvGrpSpPr>
              <a:grpSpLocks/>
            </p:cNvGrpSpPr>
            <p:nvPr/>
          </p:nvGrpSpPr>
          <p:grpSpPr bwMode="auto">
            <a:xfrm>
              <a:off x="558" y="1640"/>
              <a:ext cx="1151" cy="1579"/>
              <a:chOff x="633" y="1440"/>
              <a:chExt cx="1176" cy="1579"/>
            </a:xfrm>
          </p:grpSpPr>
          <p:sp>
            <p:nvSpPr>
              <p:cNvPr id="55299" name="Freeform 1027">
                <a:extLst>
                  <a:ext uri="{FF2B5EF4-FFF2-40B4-BE49-F238E27FC236}">
                    <a16:creationId xmlns:a16="http://schemas.microsoft.com/office/drawing/2014/main" id="{AE34D557-4482-086A-F650-1EA85910FED6}"/>
                  </a:ext>
                </a:extLst>
              </p:cNvPr>
              <p:cNvSpPr>
                <a:spLocks/>
              </p:cNvSpPr>
              <p:nvPr/>
            </p:nvSpPr>
            <p:spPr bwMode="auto">
              <a:xfrm>
                <a:off x="633" y="1440"/>
                <a:ext cx="1163" cy="1579"/>
              </a:xfrm>
              <a:custGeom>
                <a:avLst/>
                <a:gdLst>
                  <a:gd name="T0" fmla="*/ 1152 w 1163"/>
                  <a:gd name="T1" fmla="*/ 0 h 1579"/>
                  <a:gd name="T2" fmla="*/ 0 w 1163"/>
                  <a:gd name="T3" fmla="*/ 720 h 1579"/>
                  <a:gd name="T4" fmla="*/ 1163 w 1163"/>
                  <a:gd name="T5" fmla="*/ 1579 h 1579"/>
                </a:gdLst>
                <a:ahLst/>
                <a:cxnLst>
                  <a:cxn ang="0">
                    <a:pos x="T0" y="T1"/>
                  </a:cxn>
                  <a:cxn ang="0">
                    <a:pos x="T2" y="T3"/>
                  </a:cxn>
                  <a:cxn ang="0">
                    <a:pos x="T4" y="T5"/>
                  </a:cxn>
                </a:cxnLst>
                <a:rect l="0" t="0" r="r" b="b"/>
                <a:pathLst>
                  <a:path w="1163" h="1579">
                    <a:moveTo>
                      <a:pt x="1152" y="0"/>
                    </a:moveTo>
                    <a:lnTo>
                      <a:pt x="0" y="720"/>
                    </a:lnTo>
                    <a:lnTo>
                      <a:pt x="1163" y="1579"/>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0" name="Line 1028">
                <a:extLst>
                  <a:ext uri="{FF2B5EF4-FFF2-40B4-BE49-F238E27FC236}">
                    <a16:creationId xmlns:a16="http://schemas.microsoft.com/office/drawing/2014/main" id="{9D8685B0-DFE3-06FD-DF2D-93B082B9D3E8}"/>
                  </a:ext>
                </a:extLst>
              </p:cNvPr>
              <p:cNvSpPr>
                <a:spLocks noChangeShapeType="1"/>
              </p:cNvSpPr>
              <p:nvPr/>
            </p:nvSpPr>
            <p:spPr bwMode="auto">
              <a:xfrm>
                <a:off x="652" y="2165"/>
                <a:ext cx="115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1" name="Line 1029">
                <a:extLst>
                  <a:ext uri="{FF2B5EF4-FFF2-40B4-BE49-F238E27FC236}">
                    <a16:creationId xmlns:a16="http://schemas.microsoft.com/office/drawing/2014/main" id="{164971C3-70F6-6C56-76DF-96F85EE77CF0}"/>
                  </a:ext>
                </a:extLst>
              </p:cNvPr>
              <p:cNvSpPr>
                <a:spLocks noChangeShapeType="1"/>
              </p:cNvSpPr>
              <p:nvPr/>
            </p:nvSpPr>
            <p:spPr bwMode="auto">
              <a:xfrm>
                <a:off x="639" y="2164"/>
                <a:ext cx="1169" cy="4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2" name="Line 1030">
                <a:extLst>
                  <a:ext uri="{FF2B5EF4-FFF2-40B4-BE49-F238E27FC236}">
                    <a16:creationId xmlns:a16="http://schemas.microsoft.com/office/drawing/2014/main" id="{1BCC7006-BFD3-2BD7-9454-C192942F3C4B}"/>
                  </a:ext>
                </a:extLst>
              </p:cNvPr>
              <p:cNvSpPr>
                <a:spLocks noChangeShapeType="1"/>
              </p:cNvSpPr>
              <p:nvPr/>
            </p:nvSpPr>
            <p:spPr bwMode="auto">
              <a:xfrm flipV="1">
                <a:off x="651" y="1776"/>
                <a:ext cx="1158"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55304" name="Group 1032">
              <a:extLst>
                <a:ext uri="{FF2B5EF4-FFF2-40B4-BE49-F238E27FC236}">
                  <a16:creationId xmlns:a16="http://schemas.microsoft.com/office/drawing/2014/main" id="{FC251404-1514-1D5B-3E2B-02CE824E1479}"/>
                </a:ext>
              </a:extLst>
            </p:cNvPr>
            <p:cNvGrpSpPr>
              <a:grpSpLocks/>
            </p:cNvGrpSpPr>
            <p:nvPr/>
          </p:nvGrpSpPr>
          <p:grpSpPr bwMode="auto">
            <a:xfrm>
              <a:off x="2190" y="1640"/>
              <a:ext cx="1173" cy="1579"/>
              <a:chOff x="2496" y="1440"/>
              <a:chExt cx="1200" cy="1579"/>
            </a:xfrm>
          </p:grpSpPr>
          <p:sp>
            <p:nvSpPr>
              <p:cNvPr id="55305" name="Freeform 1033">
                <a:extLst>
                  <a:ext uri="{FF2B5EF4-FFF2-40B4-BE49-F238E27FC236}">
                    <a16:creationId xmlns:a16="http://schemas.microsoft.com/office/drawing/2014/main" id="{2A107CD4-7C2D-D1F2-7649-E830DE97FE96}"/>
                  </a:ext>
                </a:extLst>
              </p:cNvPr>
              <p:cNvSpPr>
                <a:spLocks/>
              </p:cNvSpPr>
              <p:nvPr/>
            </p:nvSpPr>
            <p:spPr bwMode="auto">
              <a:xfrm>
                <a:off x="2496" y="1440"/>
                <a:ext cx="1163" cy="1579"/>
              </a:xfrm>
              <a:custGeom>
                <a:avLst/>
                <a:gdLst>
                  <a:gd name="T0" fmla="*/ 1152 w 1163"/>
                  <a:gd name="T1" fmla="*/ 0 h 1579"/>
                  <a:gd name="T2" fmla="*/ 0 w 1163"/>
                  <a:gd name="T3" fmla="*/ 720 h 1579"/>
                  <a:gd name="T4" fmla="*/ 1163 w 1163"/>
                  <a:gd name="T5" fmla="*/ 1579 h 1579"/>
                </a:gdLst>
                <a:ahLst/>
                <a:cxnLst>
                  <a:cxn ang="0">
                    <a:pos x="T0" y="T1"/>
                  </a:cxn>
                  <a:cxn ang="0">
                    <a:pos x="T2" y="T3"/>
                  </a:cxn>
                  <a:cxn ang="0">
                    <a:pos x="T4" y="T5"/>
                  </a:cxn>
                </a:cxnLst>
                <a:rect l="0" t="0" r="r" b="b"/>
                <a:pathLst>
                  <a:path w="1163" h="1579">
                    <a:moveTo>
                      <a:pt x="1152" y="0"/>
                    </a:moveTo>
                    <a:lnTo>
                      <a:pt x="0" y="720"/>
                    </a:lnTo>
                    <a:lnTo>
                      <a:pt x="1163" y="1579"/>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6" name="Line 1034">
                <a:extLst>
                  <a:ext uri="{FF2B5EF4-FFF2-40B4-BE49-F238E27FC236}">
                    <a16:creationId xmlns:a16="http://schemas.microsoft.com/office/drawing/2014/main" id="{908864B0-6C0D-1678-D18E-3EF391202050}"/>
                  </a:ext>
                </a:extLst>
              </p:cNvPr>
              <p:cNvSpPr>
                <a:spLocks noChangeShapeType="1"/>
              </p:cNvSpPr>
              <p:nvPr/>
            </p:nvSpPr>
            <p:spPr bwMode="auto">
              <a:xfrm>
                <a:off x="3120" y="1776"/>
                <a:ext cx="52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7" name="Line 1035">
                <a:extLst>
                  <a:ext uri="{FF2B5EF4-FFF2-40B4-BE49-F238E27FC236}">
                    <a16:creationId xmlns:a16="http://schemas.microsoft.com/office/drawing/2014/main" id="{E299CFE8-A52E-33FF-4742-14F3FF8FEBA4}"/>
                  </a:ext>
                </a:extLst>
              </p:cNvPr>
              <p:cNvSpPr>
                <a:spLocks noChangeShapeType="1"/>
              </p:cNvSpPr>
              <p:nvPr/>
            </p:nvSpPr>
            <p:spPr bwMode="auto">
              <a:xfrm>
                <a:off x="3120" y="1776"/>
                <a:ext cx="528"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08" name="Line 1036">
                <a:extLst>
                  <a:ext uri="{FF2B5EF4-FFF2-40B4-BE49-F238E27FC236}">
                    <a16:creationId xmlns:a16="http://schemas.microsoft.com/office/drawing/2014/main" id="{E1B7AE1E-1EC5-BCF8-8A11-5A56AB047BB2}"/>
                  </a:ext>
                </a:extLst>
              </p:cNvPr>
              <p:cNvSpPr>
                <a:spLocks noChangeShapeType="1"/>
              </p:cNvSpPr>
              <p:nvPr/>
            </p:nvSpPr>
            <p:spPr bwMode="auto">
              <a:xfrm flipV="1">
                <a:off x="3360" y="2640"/>
                <a:ext cx="336" cy="14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55310" name="Group 1038">
              <a:extLst>
                <a:ext uri="{FF2B5EF4-FFF2-40B4-BE49-F238E27FC236}">
                  <a16:creationId xmlns:a16="http://schemas.microsoft.com/office/drawing/2014/main" id="{3436EAC6-606B-4891-9FFE-9856CF047F02}"/>
                </a:ext>
              </a:extLst>
            </p:cNvPr>
            <p:cNvGrpSpPr>
              <a:grpSpLocks/>
            </p:cNvGrpSpPr>
            <p:nvPr/>
          </p:nvGrpSpPr>
          <p:grpSpPr bwMode="auto">
            <a:xfrm>
              <a:off x="4029" y="1640"/>
              <a:ext cx="1137" cy="1579"/>
              <a:chOff x="4440" y="1440"/>
              <a:chExt cx="1163" cy="1579"/>
            </a:xfrm>
          </p:grpSpPr>
          <p:sp>
            <p:nvSpPr>
              <p:cNvPr id="55311" name="Freeform 1039">
                <a:extLst>
                  <a:ext uri="{FF2B5EF4-FFF2-40B4-BE49-F238E27FC236}">
                    <a16:creationId xmlns:a16="http://schemas.microsoft.com/office/drawing/2014/main" id="{C7041353-95D3-A4DF-B650-8BACC3E334FC}"/>
                  </a:ext>
                </a:extLst>
              </p:cNvPr>
              <p:cNvSpPr>
                <a:spLocks/>
              </p:cNvSpPr>
              <p:nvPr/>
            </p:nvSpPr>
            <p:spPr bwMode="auto">
              <a:xfrm>
                <a:off x="4440" y="1440"/>
                <a:ext cx="1163" cy="1579"/>
              </a:xfrm>
              <a:custGeom>
                <a:avLst/>
                <a:gdLst>
                  <a:gd name="T0" fmla="*/ 1152 w 1163"/>
                  <a:gd name="T1" fmla="*/ 0 h 1579"/>
                  <a:gd name="T2" fmla="*/ 0 w 1163"/>
                  <a:gd name="T3" fmla="*/ 720 h 1579"/>
                  <a:gd name="T4" fmla="*/ 1163 w 1163"/>
                  <a:gd name="T5" fmla="*/ 1579 h 1579"/>
                </a:gdLst>
                <a:ahLst/>
                <a:cxnLst>
                  <a:cxn ang="0">
                    <a:pos x="T0" y="T1"/>
                  </a:cxn>
                  <a:cxn ang="0">
                    <a:pos x="T2" y="T3"/>
                  </a:cxn>
                  <a:cxn ang="0">
                    <a:pos x="T4" y="T5"/>
                  </a:cxn>
                </a:cxnLst>
                <a:rect l="0" t="0" r="r" b="b"/>
                <a:pathLst>
                  <a:path w="1163" h="1579">
                    <a:moveTo>
                      <a:pt x="1152" y="0"/>
                    </a:moveTo>
                    <a:lnTo>
                      <a:pt x="0" y="720"/>
                    </a:lnTo>
                    <a:lnTo>
                      <a:pt x="1163" y="1579"/>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12" name="Line 1040">
                <a:extLst>
                  <a:ext uri="{FF2B5EF4-FFF2-40B4-BE49-F238E27FC236}">
                    <a16:creationId xmlns:a16="http://schemas.microsoft.com/office/drawing/2014/main" id="{2324B29F-8472-E0FE-D718-800EA3BA1A07}"/>
                  </a:ext>
                </a:extLst>
              </p:cNvPr>
              <p:cNvSpPr>
                <a:spLocks noChangeShapeType="1"/>
              </p:cNvSpPr>
              <p:nvPr/>
            </p:nvSpPr>
            <p:spPr bwMode="auto">
              <a:xfrm>
                <a:off x="5312" y="1621"/>
                <a:ext cx="28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13" name="Line 1041">
                <a:extLst>
                  <a:ext uri="{FF2B5EF4-FFF2-40B4-BE49-F238E27FC236}">
                    <a16:creationId xmlns:a16="http://schemas.microsoft.com/office/drawing/2014/main" id="{0F4679CF-484B-9E24-B4C5-B8987D30F7FB}"/>
                  </a:ext>
                </a:extLst>
              </p:cNvPr>
              <p:cNvSpPr>
                <a:spLocks noChangeShapeType="1"/>
              </p:cNvSpPr>
              <p:nvPr/>
            </p:nvSpPr>
            <p:spPr bwMode="auto">
              <a:xfrm>
                <a:off x="4992" y="1824"/>
                <a:ext cx="576"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14" name="Line 1042">
                <a:extLst>
                  <a:ext uri="{FF2B5EF4-FFF2-40B4-BE49-F238E27FC236}">
                    <a16:creationId xmlns:a16="http://schemas.microsoft.com/office/drawing/2014/main" id="{B9BD0C95-CC12-C19D-2395-F19C3C4B686F}"/>
                  </a:ext>
                </a:extLst>
              </p:cNvPr>
              <p:cNvSpPr>
                <a:spLocks noChangeShapeType="1"/>
              </p:cNvSpPr>
              <p:nvPr/>
            </p:nvSpPr>
            <p:spPr bwMode="auto">
              <a:xfrm flipV="1">
                <a:off x="5280" y="2592"/>
                <a:ext cx="288"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5316" name="Text Box 1044">
              <a:extLst>
                <a:ext uri="{FF2B5EF4-FFF2-40B4-BE49-F238E27FC236}">
                  <a16:creationId xmlns:a16="http://schemas.microsoft.com/office/drawing/2014/main" id="{8CFDC8DC-F725-49E7-1A4A-B924913CD12C}"/>
                </a:ext>
              </a:extLst>
            </p:cNvPr>
            <p:cNvSpPr txBox="1">
              <a:spLocks noChangeArrowheads="1"/>
            </p:cNvSpPr>
            <p:nvPr/>
          </p:nvSpPr>
          <p:spPr bwMode="auto">
            <a:xfrm>
              <a:off x="1760" y="1515"/>
              <a:ext cx="2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p>
          </p:txBody>
        </p:sp>
        <p:sp>
          <p:nvSpPr>
            <p:cNvPr id="55317" name="Text Box 1045">
              <a:extLst>
                <a:ext uri="{FF2B5EF4-FFF2-40B4-BE49-F238E27FC236}">
                  <a16:creationId xmlns:a16="http://schemas.microsoft.com/office/drawing/2014/main" id="{9944AE10-F72F-4820-2581-A8182A71D5E1}"/>
                </a:ext>
              </a:extLst>
            </p:cNvPr>
            <p:cNvSpPr txBox="1">
              <a:spLocks noChangeArrowheads="1"/>
            </p:cNvSpPr>
            <p:nvPr/>
          </p:nvSpPr>
          <p:spPr bwMode="auto">
            <a:xfrm>
              <a:off x="3382" y="1515"/>
              <a:ext cx="2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p>
          </p:txBody>
        </p:sp>
        <p:sp>
          <p:nvSpPr>
            <p:cNvPr id="55318" name="Text Box 1046">
              <a:extLst>
                <a:ext uri="{FF2B5EF4-FFF2-40B4-BE49-F238E27FC236}">
                  <a16:creationId xmlns:a16="http://schemas.microsoft.com/office/drawing/2014/main" id="{E5C70E24-C0AD-C078-E8C3-F01F9B3E7C5F}"/>
                </a:ext>
              </a:extLst>
            </p:cNvPr>
            <p:cNvSpPr txBox="1">
              <a:spLocks noChangeArrowheads="1"/>
            </p:cNvSpPr>
            <p:nvPr/>
          </p:nvSpPr>
          <p:spPr bwMode="auto">
            <a:xfrm>
              <a:off x="5193" y="1515"/>
              <a:ext cx="2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p>
          </p:txBody>
        </p:sp>
        <p:sp>
          <p:nvSpPr>
            <p:cNvPr id="55320" name="Text Box 1048">
              <a:extLst>
                <a:ext uri="{FF2B5EF4-FFF2-40B4-BE49-F238E27FC236}">
                  <a16:creationId xmlns:a16="http://schemas.microsoft.com/office/drawing/2014/main" id="{B5DAA61D-D2AE-8D5C-DE90-D65693CB5799}"/>
                </a:ext>
              </a:extLst>
            </p:cNvPr>
            <p:cNvSpPr txBox="1">
              <a:spLocks noChangeArrowheads="1"/>
            </p:cNvSpPr>
            <p:nvPr/>
          </p:nvSpPr>
          <p:spPr bwMode="auto">
            <a:xfrm>
              <a:off x="1760" y="1899"/>
              <a:ext cx="1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CC0000"/>
                  </a:solidFill>
                </a:rPr>
                <a:t>B</a:t>
              </a:r>
            </a:p>
          </p:txBody>
        </p:sp>
        <p:sp>
          <p:nvSpPr>
            <p:cNvPr id="55322" name="Text Box 1050">
              <a:extLst>
                <a:ext uri="{FF2B5EF4-FFF2-40B4-BE49-F238E27FC236}">
                  <a16:creationId xmlns:a16="http://schemas.microsoft.com/office/drawing/2014/main" id="{5FE5B86A-8C95-B844-F32E-42AB8478F48F}"/>
                </a:ext>
              </a:extLst>
            </p:cNvPr>
            <p:cNvSpPr txBox="1">
              <a:spLocks noChangeArrowheads="1"/>
            </p:cNvSpPr>
            <p:nvPr/>
          </p:nvSpPr>
          <p:spPr bwMode="auto">
            <a:xfrm>
              <a:off x="3382" y="2695"/>
              <a:ext cx="1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CC0000"/>
                  </a:solidFill>
                </a:rPr>
                <a:t>B</a:t>
              </a:r>
            </a:p>
          </p:txBody>
        </p:sp>
        <p:sp>
          <p:nvSpPr>
            <p:cNvPr id="55323" name="Text Box 1051">
              <a:extLst>
                <a:ext uri="{FF2B5EF4-FFF2-40B4-BE49-F238E27FC236}">
                  <a16:creationId xmlns:a16="http://schemas.microsoft.com/office/drawing/2014/main" id="{DD992262-C6FE-DF02-2ECB-C524499C997C}"/>
                </a:ext>
              </a:extLst>
            </p:cNvPr>
            <p:cNvSpPr txBox="1">
              <a:spLocks noChangeArrowheads="1"/>
            </p:cNvSpPr>
            <p:nvPr/>
          </p:nvSpPr>
          <p:spPr bwMode="auto">
            <a:xfrm>
              <a:off x="5193" y="2695"/>
              <a:ext cx="1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CC0000"/>
                  </a:solidFill>
                </a:rPr>
                <a:t>B</a:t>
              </a:r>
            </a:p>
          </p:txBody>
        </p:sp>
        <p:sp>
          <p:nvSpPr>
            <p:cNvPr id="55324" name="Text Box 1052">
              <a:extLst>
                <a:ext uri="{FF2B5EF4-FFF2-40B4-BE49-F238E27FC236}">
                  <a16:creationId xmlns:a16="http://schemas.microsoft.com/office/drawing/2014/main" id="{DD1A324D-F33C-F7F3-11EF-8E74D4D76A6D}"/>
                </a:ext>
              </a:extLst>
            </p:cNvPr>
            <p:cNvSpPr txBox="1">
              <a:spLocks noChangeArrowheads="1"/>
            </p:cNvSpPr>
            <p:nvPr/>
          </p:nvSpPr>
          <p:spPr bwMode="auto">
            <a:xfrm flipH="1">
              <a:off x="1749" y="2299"/>
              <a:ext cx="2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p>
          </p:txBody>
        </p:sp>
        <p:sp>
          <p:nvSpPr>
            <p:cNvPr id="55325" name="Text Box 1053">
              <a:extLst>
                <a:ext uri="{FF2B5EF4-FFF2-40B4-BE49-F238E27FC236}">
                  <a16:creationId xmlns:a16="http://schemas.microsoft.com/office/drawing/2014/main" id="{E1B05379-3ADC-2A48-A341-9D91C5A68F28}"/>
                </a:ext>
              </a:extLst>
            </p:cNvPr>
            <p:cNvSpPr txBox="1">
              <a:spLocks noChangeArrowheads="1"/>
            </p:cNvSpPr>
            <p:nvPr/>
          </p:nvSpPr>
          <p:spPr bwMode="auto">
            <a:xfrm flipH="1">
              <a:off x="3375" y="1899"/>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p>
          </p:txBody>
        </p:sp>
        <p:sp>
          <p:nvSpPr>
            <p:cNvPr id="55326" name="Text Box 1054">
              <a:extLst>
                <a:ext uri="{FF2B5EF4-FFF2-40B4-BE49-F238E27FC236}">
                  <a16:creationId xmlns:a16="http://schemas.microsoft.com/office/drawing/2014/main" id="{46831D54-F0DF-B267-04DC-3F37F9574FE3}"/>
                </a:ext>
              </a:extLst>
            </p:cNvPr>
            <p:cNvSpPr txBox="1">
              <a:spLocks noChangeArrowheads="1"/>
            </p:cNvSpPr>
            <p:nvPr/>
          </p:nvSpPr>
          <p:spPr bwMode="auto">
            <a:xfrm flipH="1">
              <a:off x="5186" y="2299"/>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p>
          </p:txBody>
        </p:sp>
        <p:sp>
          <p:nvSpPr>
            <p:cNvPr id="55327" name="Text Box 1055">
              <a:extLst>
                <a:ext uri="{FF2B5EF4-FFF2-40B4-BE49-F238E27FC236}">
                  <a16:creationId xmlns:a16="http://schemas.microsoft.com/office/drawing/2014/main" id="{473E31D6-6C22-C1B6-A98F-AB408631D53F}"/>
                </a:ext>
              </a:extLst>
            </p:cNvPr>
            <p:cNvSpPr txBox="1">
              <a:spLocks noChangeArrowheads="1"/>
            </p:cNvSpPr>
            <p:nvPr/>
          </p:nvSpPr>
          <p:spPr bwMode="auto">
            <a:xfrm flipH="1">
              <a:off x="5186" y="1899"/>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chemeClr val="accent1"/>
                  </a:solidFill>
                </a:rPr>
                <a:t>E</a:t>
              </a:r>
            </a:p>
          </p:txBody>
        </p:sp>
        <p:sp>
          <p:nvSpPr>
            <p:cNvPr id="55328" name="Text Box 1056">
              <a:extLst>
                <a:ext uri="{FF2B5EF4-FFF2-40B4-BE49-F238E27FC236}">
                  <a16:creationId xmlns:a16="http://schemas.microsoft.com/office/drawing/2014/main" id="{BB99A2DA-BC17-5805-78AF-BD7C6BD49D99}"/>
                </a:ext>
              </a:extLst>
            </p:cNvPr>
            <p:cNvSpPr txBox="1">
              <a:spLocks noChangeArrowheads="1"/>
            </p:cNvSpPr>
            <p:nvPr/>
          </p:nvSpPr>
          <p:spPr bwMode="auto">
            <a:xfrm flipH="1">
              <a:off x="1753" y="3175"/>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chemeClr val="accent1"/>
                  </a:solidFill>
                </a:rPr>
                <a:t>E</a:t>
              </a:r>
            </a:p>
          </p:txBody>
        </p:sp>
        <p:sp>
          <p:nvSpPr>
            <p:cNvPr id="55329" name="Text Box 1057">
              <a:extLst>
                <a:ext uri="{FF2B5EF4-FFF2-40B4-BE49-F238E27FC236}">
                  <a16:creationId xmlns:a16="http://schemas.microsoft.com/office/drawing/2014/main" id="{9D1B9DED-C93B-3D50-B6A2-EC3D1250FED9}"/>
                </a:ext>
              </a:extLst>
            </p:cNvPr>
            <p:cNvSpPr txBox="1">
              <a:spLocks noChangeArrowheads="1"/>
            </p:cNvSpPr>
            <p:nvPr/>
          </p:nvSpPr>
          <p:spPr bwMode="auto">
            <a:xfrm flipH="1">
              <a:off x="3375" y="2299"/>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chemeClr val="accent1"/>
                  </a:solidFill>
                </a:rPr>
                <a:t>E</a:t>
              </a:r>
            </a:p>
          </p:txBody>
        </p:sp>
        <p:sp>
          <p:nvSpPr>
            <p:cNvPr id="55330" name="Text Box 1058">
              <a:extLst>
                <a:ext uri="{FF2B5EF4-FFF2-40B4-BE49-F238E27FC236}">
                  <a16:creationId xmlns:a16="http://schemas.microsoft.com/office/drawing/2014/main" id="{B27F2D15-E7D9-3734-57E7-417362ED4CB4}"/>
                </a:ext>
              </a:extLst>
            </p:cNvPr>
            <p:cNvSpPr txBox="1">
              <a:spLocks noChangeArrowheads="1"/>
            </p:cNvSpPr>
            <p:nvPr/>
          </p:nvSpPr>
          <p:spPr bwMode="auto">
            <a:xfrm flipH="1">
              <a:off x="1753" y="2695"/>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p>
          </p:txBody>
        </p:sp>
        <p:sp>
          <p:nvSpPr>
            <p:cNvPr id="55331" name="Text Box 1059">
              <a:extLst>
                <a:ext uri="{FF2B5EF4-FFF2-40B4-BE49-F238E27FC236}">
                  <a16:creationId xmlns:a16="http://schemas.microsoft.com/office/drawing/2014/main" id="{015F6A08-087F-7550-72EA-63993B7F1CAB}"/>
                </a:ext>
              </a:extLst>
            </p:cNvPr>
            <p:cNvSpPr txBox="1">
              <a:spLocks noChangeArrowheads="1"/>
            </p:cNvSpPr>
            <p:nvPr/>
          </p:nvSpPr>
          <p:spPr bwMode="auto">
            <a:xfrm flipH="1">
              <a:off x="3375" y="3175"/>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p>
          </p:txBody>
        </p:sp>
        <p:sp>
          <p:nvSpPr>
            <p:cNvPr id="55332" name="Text Box 1060">
              <a:extLst>
                <a:ext uri="{FF2B5EF4-FFF2-40B4-BE49-F238E27FC236}">
                  <a16:creationId xmlns:a16="http://schemas.microsoft.com/office/drawing/2014/main" id="{2294B99B-D41F-DAA1-3281-2EE3484C6F27}"/>
                </a:ext>
              </a:extLst>
            </p:cNvPr>
            <p:cNvSpPr txBox="1">
              <a:spLocks noChangeArrowheads="1"/>
            </p:cNvSpPr>
            <p:nvPr/>
          </p:nvSpPr>
          <p:spPr bwMode="auto">
            <a:xfrm flipH="1">
              <a:off x="5186" y="3175"/>
              <a:ext cx="21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p>
          </p:txBody>
        </p:sp>
        <p:sp>
          <p:nvSpPr>
            <p:cNvPr id="55334" name="Line 1062">
              <a:extLst>
                <a:ext uri="{FF2B5EF4-FFF2-40B4-BE49-F238E27FC236}">
                  <a16:creationId xmlns:a16="http://schemas.microsoft.com/office/drawing/2014/main" id="{9E18AA01-2E9C-882D-97BE-72FBD4C884B3}"/>
                </a:ext>
              </a:extLst>
            </p:cNvPr>
            <p:cNvSpPr>
              <a:spLocks noChangeShapeType="1"/>
            </p:cNvSpPr>
            <p:nvPr/>
          </p:nvSpPr>
          <p:spPr bwMode="auto">
            <a:xfrm flipH="1" flipV="1">
              <a:off x="584" y="2496"/>
              <a:ext cx="680" cy="12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35" name="Line 1063">
              <a:extLst>
                <a:ext uri="{FF2B5EF4-FFF2-40B4-BE49-F238E27FC236}">
                  <a16:creationId xmlns:a16="http://schemas.microsoft.com/office/drawing/2014/main" id="{CDC0FEEA-A55F-D9AA-A70C-6E570AB7DC18}"/>
                </a:ext>
              </a:extLst>
            </p:cNvPr>
            <p:cNvSpPr>
              <a:spLocks noChangeShapeType="1"/>
            </p:cNvSpPr>
            <p:nvPr/>
          </p:nvSpPr>
          <p:spPr bwMode="auto">
            <a:xfrm flipV="1">
              <a:off x="2344" y="2040"/>
              <a:ext cx="440" cy="17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36" name="Text Box 1064">
              <a:extLst>
                <a:ext uri="{FF2B5EF4-FFF2-40B4-BE49-F238E27FC236}">
                  <a16:creationId xmlns:a16="http://schemas.microsoft.com/office/drawing/2014/main" id="{11EDB2C1-A1B5-5D5D-DBAA-BE220E4B1D3A}"/>
                </a:ext>
              </a:extLst>
            </p:cNvPr>
            <p:cNvSpPr txBox="1">
              <a:spLocks noChangeArrowheads="1"/>
            </p:cNvSpPr>
            <p:nvPr/>
          </p:nvSpPr>
          <p:spPr bwMode="auto">
            <a:xfrm>
              <a:off x="1054" y="3787"/>
              <a:ext cx="174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Polytomy or multifurcation</a:t>
              </a:r>
            </a:p>
          </p:txBody>
        </p:sp>
        <p:sp>
          <p:nvSpPr>
            <p:cNvPr id="55337" name="Line 1065">
              <a:extLst>
                <a:ext uri="{FF2B5EF4-FFF2-40B4-BE49-F238E27FC236}">
                  <a16:creationId xmlns:a16="http://schemas.microsoft.com/office/drawing/2014/main" id="{0C5FDCCA-0B2B-D693-AEE3-4FF31B5E0AD0}"/>
                </a:ext>
              </a:extLst>
            </p:cNvPr>
            <p:cNvSpPr>
              <a:spLocks noChangeShapeType="1"/>
            </p:cNvSpPr>
            <p:nvPr/>
          </p:nvSpPr>
          <p:spPr bwMode="auto">
            <a:xfrm flipV="1">
              <a:off x="4608" y="3040"/>
              <a:ext cx="216" cy="72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5339" name="Text Box 1067">
              <a:extLst>
                <a:ext uri="{FF2B5EF4-FFF2-40B4-BE49-F238E27FC236}">
                  <a16:creationId xmlns:a16="http://schemas.microsoft.com/office/drawing/2014/main" id="{6D4A3562-D8F7-451D-C126-8E79E8FDC639}"/>
                </a:ext>
              </a:extLst>
            </p:cNvPr>
            <p:cNvSpPr txBox="1">
              <a:spLocks noChangeArrowheads="1"/>
            </p:cNvSpPr>
            <p:nvPr/>
          </p:nvSpPr>
          <p:spPr bwMode="auto">
            <a:xfrm>
              <a:off x="4174" y="3787"/>
              <a:ext cx="140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A bifurcation</a:t>
              </a:r>
            </a:p>
          </p:txBody>
        </p:sp>
      </p:grpSp>
      <p:sp>
        <p:nvSpPr>
          <p:cNvPr id="55340" name="Text Box 1068">
            <a:extLst>
              <a:ext uri="{FF2B5EF4-FFF2-40B4-BE49-F238E27FC236}">
                <a16:creationId xmlns:a16="http://schemas.microsoft.com/office/drawing/2014/main" id="{CD8BAE94-F759-097A-8FDD-D00CE32CAC5E}"/>
              </a:ext>
            </a:extLst>
          </p:cNvPr>
          <p:cNvSpPr txBox="1">
            <a:spLocks noChangeArrowheads="1"/>
          </p:cNvSpPr>
          <p:nvPr/>
        </p:nvSpPr>
        <p:spPr bwMode="auto">
          <a:xfrm>
            <a:off x="1069383" y="610863"/>
            <a:ext cx="1049235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The goal of phylogeny inference is to resolve the branching orders of lineages in evolutionary trees: </a:t>
            </a:r>
          </a:p>
        </p:txBody>
      </p:sp>
      <p:sp>
        <p:nvSpPr>
          <p:cNvPr id="3" name="Title 1">
            <a:extLst>
              <a:ext uri="{FF2B5EF4-FFF2-40B4-BE49-F238E27FC236}">
                <a16:creationId xmlns:a16="http://schemas.microsoft.com/office/drawing/2014/main" id="{DE2DD34D-9A8B-AF4C-C9F7-BA134DD8984D}"/>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389587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03465AFC-9D3D-8893-457B-13813972F546}"/>
              </a:ext>
            </a:extLst>
          </p:cNvPr>
          <p:cNvSpPr>
            <a:spLocks noGrp="1"/>
          </p:cNvSpPr>
          <p:nvPr>
            <p:ph type="ftr" sz="quarter" idx="11"/>
          </p:nvPr>
        </p:nvSpPr>
        <p:spPr/>
        <p:txBody>
          <a:bodyPr/>
          <a:lstStyle/>
          <a:p>
            <a:r>
              <a:rPr lang="en-US" altLang="en-US"/>
              <a:t>C-B Stewart, NHGRI lecture, 12/5/00</a:t>
            </a:r>
          </a:p>
        </p:txBody>
      </p:sp>
      <p:sp>
        <p:nvSpPr>
          <p:cNvPr id="3074" name="Rectangle 2">
            <a:extLst>
              <a:ext uri="{FF2B5EF4-FFF2-40B4-BE49-F238E27FC236}">
                <a16:creationId xmlns:a16="http://schemas.microsoft.com/office/drawing/2014/main" id="{EF516527-3572-39D9-7A51-AA4568941E96}"/>
              </a:ext>
            </a:extLst>
          </p:cNvPr>
          <p:cNvSpPr>
            <a:spLocks noGrp="1" noChangeArrowheads="1"/>
          </p:cNvSpPr>
          <p:nvPr>
            <p:ph type="title" idx="4294967295"/>
          </p:nvPr>
        </p:nvSpPr>
        <p:spPr>
          <a:xfrm>
            <a:off x="965846" y="508401"/>
            <a:ext cx="10895308" cy="1143000"/>
          </a:xfrm>
        </p:spPr>
        <p:txBody>
          <a:bodyPr/>
          <a:lstStyle/>
          <a:p>
            <a:r>
              <a:rPr lang="en-US" altLang="en-US" sz="3200" dirty="0"/>
              <a:t>There are three possible unrooted trees for four taxa (</a:t>
            </a:r>
            <a:r>
              <a:rPr lang="en-US" altLang="en-US" sz="3200" dirty="0">
                <a:solidFill>
                  <a:srgbClr val="00CC00"/>
                </a:solidFill>
              </a:rPr>
              <a:t>A</a:t>
            </a:r>
            <a:r>
              <a:rPr lang="en-US" altLang="en-US" sz="3200" dirty="0"/>
              <a:t>, </a:t>
            </a:r>
            <a:r>
              <a:rPr lang="en-US" altLang="en-US" sz="3200" dirty="0">
                <a:solidFill>
                  <a:srgbClr val="CC0000"/>
                </a:solidFill>
              </a:rPr>
              <a:t>B</a:t>
            </a:r>
            <a:r>
              <a:rPr lang="en-US" altLang="en-US" sz="3200" dirty="0"/>
              <a:t>, </a:t>
            </a:r>
            <a:r>
              <a:rPr lang="en-US" altLang="en-US" sz="3200" dirty="0">
                <a:solidFill>
                  <a:srgbClr val="0000FF"/>
                </a:solidFill>
              </a:rPr>
              <a:t>C</a:t>
            </a:r>
            <a:r>
              <a:rPr lang="en-US" altLang="en-US" sz="3200" dirty="0"/>
              <a:t>, </a:t>
            </a:r>
            <a:r>
              <a:rPr lang="en-US" altLang="en-US" sz="3200" dirty="0">
                <a:solidFill>
                  <a:srgbClr val="FF00FF"/>
                </a:solidFill>
              </a:rPr>
              <a:t>D</a:t>
            </a:r>
            <a:r>
              <a:rPr lang="en-US" altLang="en-US" sz="3200" dirty="0"/>
              <a:t>)</a:t>
            </a:r>
          </a:p>
        </p:txBody>
      </p:sp>
      <p:grpSp>
        <p:nvGrpSpPr>
          <p:cNvPr id="3119" name="Group 47">
            <a:extLst>
              <a:ext uri="{FF2B5EF4-FFF2-40B4-BE49-F238E27FC236}">
                <a16:creationId xmlns:a16="http://schemas.microsoft.com/office/drawing/2014/main" id="{4002648B-EF12-E831-5997-6B6515ADDBED}"/>
              </a:ext>
            </a:extLst>
          </p:cNvPr>
          <p:cNvGrpSpPr>
            <a:grpSpLocks/>
          </p:cNvGrpSpPr>
          <p:nvPr/>
        </p:nvGrpSpPr>
        <p:grpSpPr bwMode="auto">
          <a:xfrm>
            <a:off x="1981200" y="1752601"/>
            <a:ext cx="8027988" cy="2234041"/>
            <a:chOff x="288" y="1336"/>
            <a:chExt cx="5057" cy="1240"/>
          </a:xfrm>
        </p:grpSpPr>
        <p:grpSp>
          <p:nvGrpSpPr>
            <p:cNvPr id="3118" name="Group 46">
              <a:extLst>
                <a:ext uri="{FF2B5EF4-FFF2-40B4-BE49-F238E27FC236}">
                  <a16:creationId xmlns:a16="http://schemas.microsoft.com/office/drawing/2014/main" id="{91BC5746-B0D7-40DE-438F-394A9D09F63F}"/>
                </a:ext>
              </a:extLst>
            </p:cNvPr>
            <p:cNvGrpSpPr>
              <a:grpSpLocks/>
            </p:cNvGrpSpPr>
            <p:nvPr/>
          </p:nvGrpSpPr>
          <p:grpSpPr bwMode="auto">
            <a:xfrm>
              <a:off x="288" y="1336"/>
              <a:ext cx="1551" cy="1240"/>
              <a:chOff x="288" y="1336"/>
              <a:chExt cx="1551" cy="1240"/>
            </a:xfrm>
          </p:grpSpPr>
          <p:grpSp>
            <p:nvGrpSpPr>
              <p:cNvPr id="3079" name="Group 7">
                <a:extLst>
                  <a:ext uri="{FF2B5EF4-FFF2-40B4-BE49-F238E27FC236}">
                    <a16:creationId xmlns:a16="http://schemas.microsoft.com/office/drawing/2014/main" id="{111087BC-8CFD-EF09-1E16-998FC7C04ABE}"/>
                  </a:ext>
                </a:extLst>
              </p:cNvPr>
              <p:cNvGrpSpPr>
                <a:grpSpLocks/>
              </p:cNvGrpSpPr>
              <p:nvPr/>
            </p:nvGrpSpPr>
            <p:grpSpPr bwMode="auto">
              <a:xfrm>
                <a:off x="544" y="1794"/>
                <a:ext cx="1056" cy="610"/>
                <a:chOff x="576" y="1536"/>
                <a:chExt cx="1056" cy="576"/>
              </a:xfrm>
            </p:grpSpPr>
            <p:sp>
              <p:nvSpPr>
                <p:cNvPr id="3076" name="Freeform 4">
                  <a:extLst>
                    <a:ext uri="{FF2B5EF4-FFF2-40B4-BE49-F238E27FC236}">
                      <a16:creationId xmlns:a16="http://schemas.microsoft.com/office/drawing/2014/main" id="{4344E880-48E1-7C12-DED9-FFD923F28285}"/>
                    </a:ext>
                  </a:extLst>
                </p:cNvPr>
                <p:cNvSpPr>
                  <a:spLocks/>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077" name="Freeform 5">
                  <a:extLst>
                    <a:ext uri="{FF2B5EF4-FFF2-40B4-BE49-F238E27FC236}">
                      <a16:creationId xmlns:a16="http://schemas.microsoft.com/office/drawing/2014/main" id="{64DB9B73-0B20-8167-36EB-675A8D30BDDA}"/>
                    </a:ext>
                  </a:extLst>
                </p:cNvPr>
                <p:cNvSpPr>
                  <a:spLocks/>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078" name="Line 6">
                  <a:extLst>
                    <a:ext uri="{FF2B5EF4-FFF2-40B4-BE49-F238E27FC236}">
                      <a16:creationId xmlns:a16="http://schemas.microsoft.com/office/drawing/2014/main" id="{ED66FED0-5F31-0D53-413F-D355CFC7D7DA}"/>
                    </a:ext>
                  </a:extLst>
                </p:cNvPr>
                <p:cNvSpPr>
                  <a:spLocks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3088" name="Text Box 16">
                <a:extLst>
                  <a:ext uri="{FF2B5EF4-FFF2-40B4-BE49-F238E27FC236}">
                    <a16:creationId xmlns:a16="http://schemas.microsoft.com/office/drawing/2014/main" id="{D4DB100E-6F26-1268-DD72-AE1DF512A8C1}"/>
                  </a:ext>
                </a:extLst>
              </p:cNvPr>
              <p:cNvSpPr txBox="1">
                <a:spLocks noChangeArrowheads="1"/>
              </p:cNvSpPr>
              <p:nvPr/>
            </p:nvSpPr>
            <p:spPr bwMode="auto">
              <a:xfrm>
                <a:off x="288" y="1587"/>
                <a:ext cx="23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3089" name="Text Box 17">
                <a:extLst>
                  <a:ext uri="{FF2B5EF4-FFF2-40B4-BE49-F238E27FC236}">
                    <a16:creationId xmlns:a16="http://schemas.microsoft.com/office/drawing/2014/main" id="{6C8BF6E9-0339-F71F-CB1F-73D1C1599AFB}"/>
                  </a:ext>
                </a:extLst>
              </p:cNvPr>
              <p:cNvSpPr txBox="1">
                <a:spLocks noChangeArrowheads="1"/>
              </p:cNvSpPr>
              <p:nvPr/>
            </p:nvSpPr>
            <p:spPr bwMode="auto">
              <a:xfrm>
                <a:off x="1600" y="1587"/>
                <a:ext cx="21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endParaRPr lang="en-US" altLang="en-US" sz="2400" b="1"/>
              </a:p>
            </p:txBody>
          </p:sp>
          <p:sp>
            <p:nvSpPr>
              <p:cNvPr id="3090" name="Text Box 18">
                <a:extLst>
                  <a:ext uri="{FF2B5EF4-FFF2-40B4-BE49-F238E27FC236}">
                    <a16:creationId xmlns:a16="http://schemas.microsoft.com/office/drawing/2014/main" id="{A4EC0EE5-0450-84D6-F6C0-95D9550082B6}"/>
                  </a:ext>
                </a:extLst>
              </p:cNvPr>
              <p:cNvSpPr txBox="1">
                <a:spLocks noChangeArrowheads="1"/>
              </p:cNvSpPr>
              <p:nvPr/>
            </p:nvSpPr>
            <p:spPr bwMode="auto">
              <a:xfrm>
                <a:off x="293" y="2320"/>
                <a:ext cx="22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3091" name="Text Box 19">
                <a:extLst>
                  <a:ext uri="{FF2B5EF4-FFF2-40B4-BE49-F238E27FC236}">
                    <a16:creationId xmlns:a16="http://schemas.microsoft.com/office/drawing/2014/main" id="{0F6B399E-7284-161D-339C-86F9EEBA36B0}"/>
                  </a:ext>
                </a:extLst>
              </p:cNvPr>
              <p:cNvSpPr txBox="1">
                <a:spLocks noChangeArrowheads="1"/>
              </p:cNvSpPr>
              <p:nvPr/>
            </p:nvSpPr>
            <p:spPr bwMode="auto">
              <a:xfrm>
                <a:off x="1600" y="2303"/>
                <a:ext cx="23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3092" name="Text Box 20">
                <a:extLst>
                  <a:ext uri="{FF2B5EF4-FFF2-40B4-BE49-F238E27FC236}">
                    <a16:creationId xmlns:a16="http://schemas.microsoft.com/office/drawing/2014/main" id="{84056F41-DE46-6D83-4255-23C6B5FCF150}"/>
                  </a:ext>
                </a:extLst>
              </p:cNvPr>
              <p:cNvSpPr txBox="1">
                <a:spLocks noChangeArrowheads="1"/>
              </p:cNvSpPr>
              <p:nvPr/>
            </p:nvSpPr>
            <p:spPr bwMode="auto">
              <a:xfrm>
                <a:off x="688" y="1336"/>
                <a:ext cx="60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Tree 1</a:t>
                </a:r>
              </a:p>
            </p:txBody>
          </p:sp>
        </p:grpSp>
        <p:grpSp>
          <p:nvGrpSpPr>
            <p:cNvPr id="3117" name="Group 45">
              <a:extLst>
                <a:ext uri="{FF2B5EF4-FFF2-40B4-BE49-F238E27FC236}">
                  <a16:creationId xmlns:a16="http://schemas.microsoft.com/office/drawing/2014/main" id="{B349D764-C20C-01B8-E0E8-DDE45CC6DBEE}"/>
                </a:ext>
              </a:extLst>
            </p:cNvPr>
            <p:cNvGrpSpPr>
              <a:grpSpLocks/>
            </p:cNvGrpSpPr>
            <p:nvPr/>
          </p:nvGrpSpPr>
          <p:grpSpPr bwMode="auto">
            <a:xfrm>
              <a:off x="2080" y="1336"/>
              <a:ext cx="1551" cy="1240"/>
              <a:chOff x="2080" y="1336"/>
              <a:chExt cx="1551" cy="1240"/>
            </a:xfrm>
          </p:grpSpPr>
          <p:grpSp>
            <p:nvGrpSpPr>
              <p:cNvPr id="3095" name="Group 23">
                <a:extLst>
                  <a:ext uri="{FF2B5EF4-FFF2-40B4-BE49-F238E27FC236}">
                    <a16:creationId xmlns:a16="http://schemas.microsoft.com/office/drawing/2014/main" id="{EE8E6B43-9A82-A8B1-57D0-183BB46A2285}"/>
                  </a:ext>
                </a:extLst>
              </p:cNvPr>
              <p:cNvGrpSpPr>
                <a:grpSpLocks/>
              </p:cNvGrpSpPr>
              <p:nvPr/>
            </p:nvGrpSpPr>
            <p:grpSpPr bwMode="auto">
              <a:xfrm>
                <a:off x="2336" y="1794"/>
                <a:ext cx="1056" cy="610"/>
                <a:chOff x="576" y="1536"/>
                <a:chExt cx="1056" cy="576"/>
              </a:xfrm>
            </p:grpSpPr>
            <p:sp>
              <p:nvSpPr>
                <p:cNvPr id="3096" name="Freeform 24">
                  <a:extLst>
                    <a:ext uri="{FF2B5EF4-FFF2-40B4-BE49-F238E27FC236}">
                      <a16:creationId xmlns:a16="http://schemas.microsoft.com/office/drawing/2014/main" id="{F1A38199-5C64-5283-E1D0-69CB521BEFF7}"/>
                    </a:ext>
                  </a:extLst>
                </p:cNvPr>
                <p:cNvSpPr>
                  <a:spLocks/>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097" name="Freeform 25">
                  <a:extLst>
                    <a:ext uri="{FF2B5EF4-FFF2-40B4-BE49-F238E27FC236}">
                      <a16:creationId xmlns:a16="http://schemas.microsoft.com/office/drawing/2014/main" id="{44240952-5151-8D91-E3EA-3AD0B9A21C93}"/>
                    </a:ext>
                  </a:extLst>
                </p:cNvPr>
                <p:cNvSpPr>
                  <a:spLocks/>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098" name="Line 26">
                  <a:extLst>
                    <a:ext uri="{FF2B5EF4-FFF2-40B4-BE49-F238E27FC236}">
                      <a16:creationId xmlns:a16="http://schemas.microsoft.com/office/drawing/2014/main" id="{F42433BD-02A7-755C-0819-1CF5B556CF33}"/>
                    </a:ext>
                  </a:extLst>
                </p:cNvPr>
                <p:cNvSpPr>
                  <a:spLocks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3099" name="Text Box 27">
                <a:extLst>
                  <a:ext uri="{FF2B5EF4-FFF2-40B4-BE49-F238E27FC236}">
                    <a16:creationId xmlns:a16="http://schemas.microsoft.com/office/drawing/2014/main" id="{DCA65F15-93B3-D8FB-A97A-F1427C01B950}"/>
                  </a:ext>
                </a:extLst>
              </p:cNvPr>
              <p:cNvSpPr txBox="1">
                <a:spLocks noChangeArrowheads="1"/>
              </p:cNvSpPr>
              <p:nvPr/>
            </p:nvSpPr>
            <p:spPr bwMode="auto">
              <a:xfrm>
                <a:off x="2080" y="1587"/>
                <a:ext cx="23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3100" name="Text Box 28">
                <a:extLst>
                  <a:ext uri="{FF2B5EF4-FFF2-40B4-BE49-F238E27FC236}">
                    <a16:creationId xmlns:a16="http://schemas.microsoft.com/office/drawing/2014/main" id="{CFDE8360-E0CA-6EBA-09CF-191A28E8CC72}"/>
                  </a:ext>
                </a:extLst>
              </p:cNvPr>
              <p:cNvSpPr txBox="1">
                <a:spLocks noChangeArrowheads="1"/>
              </p:cNvSpPr>
              <p:nvPr/>
            </p:nvSpPr>
            <p:spPr bwMode="auto">
              <a:xfrm>
                <a:off x="3392" y="1587"/>
                <a:ext cx="22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3101" name="Text Box 29">
                <a:extLst>
                  <a:ext uri="{FF2B5EF4-FFF2-40B4-BE49-F238E27FC236}">
                    <a16:creationId xmlns:a16="http://schemas.microsoft.com/office/drawing/2014/main" id="{128B24B5-734B-A5DD-36F8-EF01EE9243C1}"/>
                  </a:ext>
                </a:extLst>
              </p:cNvPr>
              <p:cNvSpPr txBox="1">
                <a:spLocks noChangeArrowheads="1"/>
              </p:cNvSpPr>
              <p:nvPr/>
            </p:nvSpPr>
            <p:spPr bwMode="auto">
              <a:xfrm>
                <a:off x="2085" y="2320"/>
                <a:ext cx="21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endParaRPr lang="en-US" altLang="en-US" sz="2400" b="1"/>
              </a:p>
            </p:txBody>
          </p:sp>
          <p:sp>
            <p:nvSpPr>
              <p:cNvPr id="3102" name="Text Box 30">
                <a:extLst>
                  <a:ext uri="{FF2B5EF4-FFF2-40B4-BE49-F238E27FC236}">
                    <a16:creationId xmlns:a16="http://schemas.microsoft.com/office/drawing/2014/main" id="{FE2D78F9-7380-CF46-098F-B628E2BE7805}"/>
                  </a:ext>
                </a:extLst>
              </p:cNvPr>
              <p:cNvSpPr txBox="1">
                <a:spLocks noChangeArrowheads="1"/>
              </p:cNvSpPr>
              <p:nvPr/>
            </p:nvSpPr>
            <p:spPr bwMode="auto">
              <a:xfrm>
                <a:off x="3392" y="2303"/>
                <a:ext cx="23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3103" name="Text Box 31">
                <a:extLst>
                  <a:ext uri="{FF2B5EF4-FFF2-40B4-BE49-F238E27FC236}">
                    <a16:creationId xmlns:a16="http://schemas.microsoft.com/office/drawing/2014/main" id="{6D70C203-5F4D-F55A-F277-7C4445CDF9DF}"/>
                  </a:ext>
                </a:extLst>
              </p:cNvPr>
              <p:cNvSpPr txBox="1">
                <a:spLocks noChangeArrowheads="1"/>
              </p:cNvSpPr>
              <p:nvPr/>
            </p:nvSpPr>
            <p:spPr bwMode="auto">
              <a:xfrm>
                <a:off x="2480" y="1336"/>
                <a:ext cx="60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Tree 2</a:t>
                </a:r>
              </a:p>
            </p:txBody>
          </p:sp>
        </p:grpSp>
        <p:grpSp>
          <p:nvGrpSpPr>
            <p:cNvPr id="3116" name="Group 44">
              <a:extLst>
                <a:ext uri="{FF2B5EF4-FFF2-40B4-BE49-F238E27FC236}">
                  <a16:creationId xmlns:a16="http://schemas.microsoft.com/office/drawing/2014/main" id="{94908C3A-77CA-9400-BB60-55AD2263E647}"/>
                </a:ext>
              </a:extLst>
            </p:cNvPr>
            <p:cNvGrpSpPr>
              <a:grpSpLocks/>
            </p:cNvGrpSpPr>
            <p:nvPr/>
          </p:nvGrpSpPr>
          <p:grpSpPr bwMode="auto">
            <a:xfrm>
              <a:off x="3808" y="1336"/>
              <a:ext cx="1537" cy="1224"/>
              <a:chOff x="3808" y="1336"/>
              <a:chExt cx="1537" cy="1224"/>
            </a:xfrm>
          </p:grpSpPr>
          <p:grpSp>
            <p:nvGrpSpPr>
              <p:cNvPr id="3105" name="Group 33">
                <a:extLst>
                  <a:ext uri="{FF2B5EF4-FFF2-40B4-BE49-F238E27FC236}">
                    <a16:creationId xmlns:a16="http://schemas.microsoft.com/office/drawing/2014/main" id="{23D8A164-7344-3266-F861-4ECAF551FD7A}"/>
                  </a:ext>
                </a:extLst>
              </p:cNvPr>
              <p:cNvGrpSpPr>
                <a:grpSpLocks/>
              </p:cNvGrpSpPr>
              <p:nvPr/>
            </p:nvGrpSpPr>
            <p:grpSpPr bwMode="auto">
              <a:xfrm>
                <a:off x="4064" y="1794"/>
                <a:ext cx="1056" cy="610"/>
                <a:chOff x="576" y="1536"/>
                <a:chExt cx="1056" cy="576"/>
              </a:xfrm>
            </p:grpSpPr>
            <p:sp>
              <p:nvSpPr>
                <p:cNvPr id="3106" name="Freeform 34">
                  <a:extLst>
                    <a:ext uri="{FF2B5EF4-FFF2-40B4-BE49-F238E27FC236}">
                      <a16:creationId xmlns:a16="http://schemas.microsoft.com/office/drawing/2014/main" id="{0D1DC227-4F95-9DB0-292A-DAA5F86BE1C1}"/>
                    </a:ext>
                  </a:extLst>
                </p:cNvPr>
                <p:cNvSpPr>
                  <a:spLocks/>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107" name="Freeform 35">
                  <a:extLst>
                    <a:ext uri="{FF2B5EF4-FFF2-40B4-BE49-F238E27FC236}">
                      <a16:creationId xmlns:a16="http://schemas.microsoft.com/office/drawing/2014/main" id="{91F64CD5-AFBA-313C-FE18-2A493B649312}"/>
                    </a:ext>
                  </a:extLst>
                </p:cNvPr>
                <p:cNvSpPr>
                  <a:spLocks/>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108" name="Line 36">
                  <a:extLst>
                    <a:ext uri="{FF2B5EF4-FFF2-40B4-BE49-F238E27FC236}">
                      <a16:creationId xmlns:a16="http://schemas.microsoft.com/office/drawing/2014/main" id="{F64B2455-3319-DEEE-7522-9FB55E0765EF}"/>
                    </a:ext>
                  </a:extLst>
                </p:cNvPr>
                <p:cNvSpPr>
                  <a:spLocks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3109" name="Text Box 37">
                <a:extLst>
                  <a:ext uri="{FF2B5EF4-FFF2-40B4-BE49-F238E27FC236}">
                    <a16:creationId xmlns:a16="http://schemas.microsoft.com/office/drawing/2014/main" id="{EFDB8734-3805-6F52-CF37-62E0C68B77EA}"/>
                  </a:ext>
                </a:extLst>
              </p:cNvPr>
              <p:cNvSpPr txBox="1">
                <a:spLocks noChangeArrowheads="1"/>
              </p:cNvSpPr>
              <p:nvPr/>
            </p:nvSpPr>
            <p:spPr bwMode="auto">
              <a:xfrm>
                <a:off x="3808" y="1587"/>
                <a:ext cx="233"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3110" name="Text Box 38">
                <a:extLst>
                  <a:ext uri="{FF2B5EF4-FFF2-40B4-BE49-F238E27FC236}">
                    <a16:creationId xmlns:a16="http://schemas.microsoft.com/office/drawing/2014/main" id="{57AC264E-EE0F-888B-81D9-4CF70CD0FF78}"/>
                  </a:ext>
                </a:extLst>
              </p:cNvPr>
              <p:cNvSpPr txBox="1">
                <a:spLocks noChangeArrowheads="1"/>
              </p:cNvSpPr>
              <p:nvPr/>
            </p:nvSpPr>
            <p:spPr bwMode="auto">
              <a:xfrm>
                <a:off x="5120" y="1587"/>
                <a:ext cx="225"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3111" name="Text Box 39">
                <a:extLst>
                  <a:ext uri="{FF2B5EF4-FFF2-40B4-BE49-F238E27FC236}">
                    <a16:creationId xmlns:a16="http://schemas.microsoft.com/office/drawing/2014/main" id="{B8B9A1E1-D026-5834-8AF5-0CB1AC000E5F}"/>
                  </a:ext>
                </a:extLst>
              </p:cNvPr>
              <p:cNvSpPr txBox="1">
                <a:spLocks noChangeArrowheads="1"/>
              </p:cNvSpPr>
              <p:nvPr/>
            </p:nvSpPr>
            <p:spPr bwMode="auto">
              <a:xfrm>
                <a:off x="3813" y="2304"/>
                <a:ext cx="23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3112" name="Text Box 40">
                <a:extLst>
                  <a:ext uri="{FF2B5EF4-FFF2-40B4-BE49-F238E27FC236}">
                    <a16:creationId xmlns:a16="http://schemas.microsoft.com/office/drawing/2014/main" id="{CAD5312B-C886-87D4-E86F-52A1A0288805}"/>
                  </a:ext>
                </a:extLst>
              </p:cNvPr>
              <p:cNvSpPr txBox="1">
                <a:spLocks noChangeArrowheads="1"/>
              </p:cNvSpPr>
              <p:nvPr/>
            </p:nvSpPr>
            <p:spPr bwMode="auto">
              <a:xfrm>
                <a:off x="5120" y="2303"/>
                <a:ext cx="219"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endParaRPr lang="en-US" altLang="en-US" sz="2400" b="1"/>
              </a:p>
            </p:txBody>
          </p:sp>
          <p:sp>
            <p:nvSpPr>
              <p:cNvPr id="3113" name="Text Box 41">
                <a:extLst>
                  <a:ext uri="{FF2B5EF4-FFF2-40B4-BE49-F238E27FC236}">
                    <a16:creationId xmlns:a16="http://schemas.microsoft.com/office/drawing/2014/main" id="{4EEEB41F-B045-0C6C-39C1-EA7153D57A81}"/>
                  </a:ext>
                </a:extLst>
              </p:cNvPr>
              <p:cNvSpPr txBox="1">
                <a:spLocks noChangeArrowheads="1"/>
              </p:cNvSpPr>
              <p:nvPr/>
            </p:nvSpPr>
            <p:spPr bwMode="auto">
              <a:xfrm>
                <a:off x="4208" y="1336"/>
                <a:ext cx="600" cy="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Tree 3</a:t>
                </a:r>
              </a:p>
            </p:txBody>
          </p:sp>
        </p:grpSp>
      </p:grpSp>
      <p:sp>
        <p:nvSpPr>
          <p:cNvPr id="3114" name="Text Box 42">
            <a:extLst>
              <a:ext uri="{FF2B5EF4-FFF2-40B4-BE49-F238E27FC236}">
                <a16:creationId xmlns:a16="http://schemas.microsoft.com/office/drawing/2014/main" id="{42CA96A2-183F-9193-1DD7-AA442614F2F6}"/>
              </a:ext>
            </a:extLst>
          </p:cNvPr>
          <p:cNvSpPr txBox="1">
            <a:spLocks noChangeArrowheads="1"/>
          </p:cNvSpPr>
          <p:nvPr/>
        </p:nvSpPr>
        <p:spPr bwMode="auto">
          <a:xfrm>
            <a:off x="2133600" y="4114801"/>
            <a:ext cx="800100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t>Phylogenetic tree building (or inference) methods are aimed at discovering which of the possible unrooted trees is "correct".</a:t>
            </a:r>
          </a:p>
          <a:p>
            <a:r>
              <a:rPr lang="en-US" altLang="en-US" sz="2000" b="1"/>
              <a:t>We would like this to be the “true” biological tree — that is, one that accurately represents the evolutionary history of the taxa.</a:t>
            </a:r>
          </a:p>
          <a:p>
            <a:r>
              <a:rPr lang="en-US" altLang="en-US" sz="2000" b="1"/>
              <a:t>However, we must settle for discovering the </a:t>
            </a:r>
            <a:r>
              <a:rPr lang="en-US" altLang="en-US" sz="2000" b="1" i="1"/>
              <a:t>computationally correct</a:t>
            </a:r>
            <a:r>
              <a:rPr lang="en-US" altLang="en-US" sz="2000" b="1"/>
              <a:t> or </a:t>
            </a:r>
            <a:r>
              <a:rPr lang="en-US" altLang="en-US" sz="2000" b="1" i="1"/>
              <a:t>optimal</a:t>
            </a:r>
            <a:r>
              <a:rPr lang="en-US" altLang="en-US" sz="2000" b="1"/>
              <a:t> tree for the phylogenetic method of choice.  </a:t>
            </a:r>
          </a:p>
          <a:p>
            <a:endParaRPr lang="en-US" altLang="en-US" sz="2000" b="1"/>
          </a:p>
        </p:txBody>
      </p:sp>
      <p:sp>
        <p:nvSpPr>
          <p:cNvPr id="3" name="Title 1">
            <a:extLst>
              <a:ext uri="{FF2B5EF4-FFF2-40B4-BE49-F238E27FC236}">
                <a16:creationId xmlns:a16="http://schemas.microsoft.com/office/drawing/2014/main" id="{47D7A6B5-BDD2-D5A4-88F6-24A867FD3E83}"/>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6931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F96A06F6-AD44-76DC-CBEA-304C17253499}"/>
              </a:ext>
            </a:extLst>
          </p:cNvPr>
          <p:cNvSpPr>
            <a:spLocks noGrp="1"/>
          </p:cNvSpPr>
          <p:nvPr>
            <p:ph type="ftr" sz="quarter" idx="11"/>
          </p:nvPr>
        </p:nvSpPr>
        <p:spPr/>
        <p:txBody>
          <a:bodyPr/>
          <a:lstStyle/>
          <a:p>
            <a:r>
              <a:rPr lang="en-US" altLang="en-US"/>
              <a:t>C-B Stewart, NHGRI lecture, 12/5/00</a:t>
            </a:r>
          </a:p>
        </p:txBody>
      </p:sp>
      <p:sp>
        <p:nvSpPr>
          <p:cNvPr id="69634" name="Text Box 2">
            <a:extLst>
              <a:ext uri="{FF2B5EF4-FFF2-40B4-BE49-F238E27FC236}">
                <a16:creationId xmlns:a16="http://schemas.microsoft.com/office/drawing/2014/main" id="{0D2A9607-FFB3-0C7D-0399-53F535D17B53}"/>
              </a:ext>
            </a:extLst>
          </p:cNvPr>
          <p:cNvSpPr txBox="1">
            <a:spLocks noChangeArrowheads="1"/>
          </p:cNvSpPr>
          <p:nvPr/>
        </p:nvSpPr>
        <p:spPr bwMode="auto">
          <a:xfrm>
            <a:off x="1032415" y="586917"/>
            <a:ext cx="104128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38138" indent="-338138">
              <a:defRPr sz="2400">
                <a:solidFill>
                  <a:schemeClr val="tx1"/>
                </a:solidFill>
                <a:latin typeface="Times" pitchFamily="18" charset="0"/>
              </a:defRPr>
            </a:lvl1pPr>
            <a:lvl2pPr>
              <a:defRPr sz="2400">
                <a:solidFill>
                  <a:schemeClr val="tx1"/>
                </a:solidFill>
                <a:latin typeface="Times" pitchFamily="18" charset="0"/>
              </a:defRPr>
            </a:lvl2pPr>
            <a:lvl3pPr>
              <a:defRPr sz="2400">
                <a:solidFill>
                  <a:schemeClr val="tx1"/>
                </a:solidFill>
                <a:latin typeface="Times" pitchFamily="18" charset="0"/>
              </a:defRPr>
            </a:lvl3pPr>
            <a:lvl4pPr>
              <a:defRPr sz="2400">
                <a:solidFill>
                  <a:schemeClr val="tx1"/>
                </a:solidFill>
                <a:latin typeface="Times" pitchFamily="18" charset="0"/>
              </a:defRPr>
            </a:lvl4pPr>
            <a:lvl5pPr>
              <a:defRPr sz="2400">
                <a:solidFill>
                  <a:schemeClr val="tx1"/>
                </a:solidFill>
                <a:latin typeface="Times" pitchFamily="18" charset="0"/>
              </a:defRPr>
            </a:lvl5pPr>
            <a:lvl6pPr eaLnBrk="0" fontAlgn="base" hangingPunct="0">
              <a:spcBef>
                <a:spcPct val="0"/>
              </a:spcBef>
              <a:spcAft>
                <a:spcPct val="0"/>
              </a:spcAft>
              <a:defRPr sz="2400">
                <a:solidFill>
                  <a:schemeClr val="tx1"/>
                </a:solidFill>
                <a:latin typeface="Times" pitchFamily="18" charset="0"/>
              </a:defRPr>
            </a:lvl6pPr>
            <a:lvl7pPr eaLnBrk="0" fontAlgn="base" hangingPunct="0">
              <a:spcBef>
                <a:spcPct val="0"/>
              </a:spcBef>
              <a:spcAft>
                <a:spcPct val="0"/>
              </a:spcAft>
              <a:defRPr sz="2400">
                <a:solidFill>
                  <a:schemeClr val="tx1"/>
                </a:solidFill>
                <a:latin typeface="Times" pitchFamily="18" charset="0"/>
              </a:defRPr>
            </a:lvl7pPr>
            <a:lvl8pPr eaLnBrk="0" fontAlgn="base" hangingPunct="0">
              <a:spcBef>
                <a:spcPct val="0"/>
              </a:spcBef>
              <a:spcAft>
                <a:spcPct val="0"/>
              </a:spcAft>
              <a:defRPr sz="2400">
                <a:solidFill>
                  <a:schemeClr val="tx1"/>
                </a:solidFill>
                <a:latin typeface="Times" pitchFamily="18" charset="0"/>
              </a:defRPr>
            </a:lvl8pPr>
            <a:lvl9pPr eaLnBrk="0" fontAlgn="base" hangingPunct="0">
              <a:spcBef>
                <a:spcPct val="0"/>
              </a:spcBef>
              <a:spcAft>
                <a:spcPct val="0"/>
              </a:spcAft>
              <a:defRPr sz="2400">
                <a:solidFill>
                  <a:schemeClr val="tx1"/>
                </a:solidFill>
                <a:latin typeface="Times" pitchFamily="18" charset="0"/>
              </a:defRPr>
            </a:lvl9pPr>
          </a:lstStyle>
          <a:p>
            <a:pPr algn="ctr"/>
            <a:r>
              <a:rPr lang="en-US" altLang="en-US" b="1" dirty="0">
                <a:latin typeface="Arial" panose="020B0604020202020204" pitchFamily="34" charset="0"/>
              </a:rPr>
              <a:t>The number of unrooted trees increases in a greater than exponential manner with number of taxa</a:t>
            </a:r>
          </a:p>
        </p:txBody>
      </p:sp>
      <p:graphicFrame>
        <p:nvGraphicFramePr>
          <p:cNvPr id="69635" name="Object 3">
            <a:extLst>
              <a:ext uri="{FF2B5EF4-FFF2-40B4-BE49-F238E27FC236}">
                <a16:creationId xmlns:a16="http://schemas.microsoft.com/office/drawing/2014/main" id="{6B2154C4-1E0B-D95C-4B0A-67462E59E325}"/>
              </a:ext>
            </a:extLst>
          </p:cNvPr>
          <p:cNvGraphicFramePr>
            <a:graphicFrameLocks/>
          </p:cNvGraphicFramePr>
          <p:nvPr/>
        </p:nvGraphicFramePr>
        <p:xfrm>
          <a:off x="6078539" y="1454150"/>
          <a:ext cx="4262437" cy="4864100"/>
        </p:xfrm>
        <a:graphic>
          <a:graphicData uri="http://schemas.openxmlformats.org/presentationml/2006/ole">
            <mc:AlternateContent xmlns:mc="http://schemas.openxmlformats.org/markup-compatibility/2006">
              <mc:Choice xmlns:v="urn:schemas-microsoft-com:vml" Requires="v">
                <p:oleObj name="Document" r:id="rId2" imgW="5600700" imgH="3505200" progId="Word.Document.8">
                  <p:embed/>
                </p:oleObj>
              </mc:Choice>
              <mc:Fallback>
                <p:oleObj name="Document" r:id="rId2" imgW="5600700" imgH="3505200" progId="Word.Document.8">
                  <p:embed/>
                  <p:pic>
                    <p:nvPicPr>
                      <p:cNvPr id="69635" name="Object 3">
                        <a:extLst>
                          <a:ext uri="{FF2B5EF4-FFF2-40B4-BE49-F238E27FC236}">
                            <a16:creationId xmlns:a16="http://schemas.microsoft.com/office/drawing/2014/main" id="{6B2154C4-1E0B-D95C-4B0A-67462E59E325}"/>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r="39165"/>
                      <a:stretch>
                        <a:fillRect/>
                      </a:stretch>
                    </p:blipFill>
                    <p:spPr bwMode="auto">
                      <a:xfrm>
                        <a:off x="6078539" y="1454150"/>
                        <a:ext cx="4262437" cy="486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36" name="Line 4">
            <a:extLst>
              <a:ext uri="{FF2B5EF4-FFF2-40B4-BE49-F238E27FC236}">
                <a16:creationId xmlns:a16="http://schemas.microsoft.com/office/drawing/2014/main" id="{9F2BD099-ADAF-4AB1-BF3F-A7988A664806}"/>
              </a:ext>
            </a:extLst>
          </p:cNvPr>
          <p:cNvSpPr>
            <a:spLocks noChangeShapeType="1"/>
          </p:cNvSpPr>
          <p:nvPr/>
        </p:nvSpPr>
        <p:spPr bwMode="auto">
          <a:xfrm flipV="1">
            <a:off x="6127750" y="5651501"/>
            <a:ext cx="3563938"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37" name="Line 5">
            <a:extLst>
              <a:ext uri="{FF2B5EF4-FFF2-40B4-BE49-F238E27FC236}">
                <a16:creationId xmlns:a16="http://schemas.microsoft.com/office/drawing/2014/main" id="{2A73CAC1-AAF8-F119-5A5E-377A4212F809}"/>
              </a:ext>
            </a:extLst>
          </p:cNvPr>
          <p:cNvSpPr>
            <a:spLocks noChangeShapeType="1"/>
          </p:cNvSpPr>
          <p:nvPr/>
        </p:nvSpPr>
        <p:spPr bwMode="auto">
          <a:xfrm flipV="1">
            <a:off x="6126164" y="1790701"/>
            <a:ext cx="3565525"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38" name="Text Box 6">
            <a:extLst>
              <a:ext uri="{FF2B5EF4-FFF2-40B4-BE49-F238E27FC236}">
                <a16:creationId xmlns:a16="http://schemas.microsoft.com/office/drawing/2014/main" id="{B4A055CA-B8C4-AB05-5657-B91ACDCAF327}"/>
              </a:ext>
            </a:extLst>
          </p:cNvPr>
          <p:cNvSpPr txBox="1">
            <a:spLocks noChangeArrowheads="1"/>
          </p:cNvSpPr>
          <p:nvPr/>
        </p:nvSpPr>
        <p:spPr bwMode="auto">
          <a:xfrm>
            <a:off x="5749926" y="5824538"/>
            <a:ext cx="38471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(2N - 5)!! = # unrooted trees for N taxa</a:t>
            </a:r>
          </a:p>
        </p:txBody>
      </p:sp>
      <p:sp>
        <p:nvSpPr>
          <p:cNvPr id="69683" name="Line 51">
            <a:extLst>
              <a:ext uri="{FF2B5EF4-FFF2-40B4-BE49-F238E27FC236}">
                <a16:creationId xmlns:a16="http://schemas.microsoft.com/office/drawing/2014/main" id="{9448286C-9135-56CE-22A2-321AE1850261}"/>
              </a:ext>
            </a:extLst>
          </p:cNvPr>
          <p:cNvSpPr>
            <a:spLocks noChangeShapeType="1"/>
          </p:cNvSpPr>
          <p:nvPr/>
        </p:nvSpPr>
        <p:spPr bwMode="auto">
          <a:xfrm flipH="1">
            <a:off x="6122989" y="1398588"/>
            <a:ext cx="1587" cy="425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84" name="Line 52">
            <a:extLst>
              <a:ext uri="{FF2B5EF4-FFF2-40B4-BE49-F238E27FC236}">
                <a16:creationId xmlns:a16="http://schemas.microsoft.com/office/drawing/2014/main" id="{F068375A-43B5-B92C-9A59-9B399B13399C}"/>
              </a:ext>
            </a:extLst>
          </p:cNvPr>
          <p:cNvSpPr>
            <a:spLocks noChangeShapeType="1"/>
          </p:cNvSpPr>
          <p:nvPr/>
        </p:nvSpPr>
        <p:spPr bwMode="auto">
          <a:xfrm>
            <a:off x="9682164" y="1397000"/>
            <a:ext cx="7937" cy="4254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86" name="Line 54">
            <a:extLst>
              <a:ext uri="{FF2B5EF4-FFF2-40B4-BE49-F238E27FC236}">
                <a16:creationId xmlns:a16="http://schemas.microsoft.com/office/drawing/2014/main" id="{E6AFE1C6-B46C-DA7F-022B-37D6A550FEAE}"/>
              </a:ext>
            </a:extLst>
          </p:cNvPr>
          <p:cNvSpPr>
            <a:spLocks noChangeShapeType="1"/>
          </p:cNvSpPr>
          <p:nvPr/>
        </p:nvSpPr>
        <p:spPr bwMode="auto">
          <a:xfrm flipH="1">
            <a:off x="7548563" y="1404938"/>
            <a:ext cx="4762" cy="424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87" name="Line 55">
            <a:extLst>
              <a:ext uri="{FF2B5EF4-FFF2-40B4-BE49-F238E27FC236}">
                <a16:creationId xmlns:a16="http://schemas.microsoft.com/office/drawing/2014/main" id="{DA9D9DF8-4A1F-39E7-8A56-8E8946CECFB6}"/>
              </a:ext>
            </a:extLst>
          </p:cNvPr>
          <p:cNvSpPr>
            <a:spLocks noChangeShapeType="1"/>
          </p:cNvSpPr>
          <p:nvPr/>
        </p:nvSpPr>
        <p:spPr bwMode="auto">
          <a:xfrm flipV="1">
            <a:off x="6124575" y="1397001"/>
            <a:ext cx="3563938"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9693" name="Group 61">
            <a:extLst>
              <a:ext uri="{FF2B5EF4-FFF2-40B4-BE49-F238E27FC236}">
                <a16:creationId xmlns:a16="http://schemas.microsoft.com/office/drawing/2014/main" id="{98FCC077-BA80-5B51-30D8-E479E061E4D4}"/>
              </a:ext>
            </a:extLst>
          </p:cNvPr>
          <p:cNvGrpSpPr>
            <a:grpSpLocks/>
          </p:cNvGrpSpPr>
          <p:nvPr/>
        </p:nvGrpSpPr>
        <p:grpSpPr bwMode="auto">
          <a:xfrm>
            <a:off x="1897063" y="1103314"/>
            <a:ext cx="3467100" cy="5100637"/>
            <a:chOff x="131" y="918"/>
            <a:chExt cx="2184" cy="3213"/>
          </a:xfrm>
        </p:grpSpPr>
        <p:grpSp>
          <p:nvGrpSpPr>
            <p:cNvPr id="69691" name="Group 59">
              <a:extLst>
                <a:ext uri="{FF2B5EF4-FFF2-40B4-BE49-F238E27FC236}">
                  <a16:creationId xmlns:a16="http://schemas.microsoft.com/office/drawing/2014/main" id="{5D8A2D29-7D10-7B54-1BE5-884E69192B4B}"/>
                </a:ext>
              </a:extLst>
            </p:cNvPr>
            <p:cNvGrpSpPr>
              <a:grpSpLocks/>
            </p:cNvGrpSpPr>
            <p:nvPr/>
          </p:nvGrpSpPr>
          <p:grpSpPr bwMode="auto">
            <a:xfrm>
              <a:off x="1227" y="1400"/>
              <a:ext cx="1075" cy="748"/>
              <a:chOff x="1227" y="1400"/>
              <a:chExt cx="1075" cy="748"/>
            </a:xfrm>
          </p:grpSpPr>
          <p:sp>
            <p:nvSpPr>
              <p:cNvPr id="69639" name="Text Box 7">
                <a:extLst>
                  <a:ext uri="{FF2B5EF4-FFF2-40B4-BE49-F238E27FC236}">
                    <a16:creationId xmlns:a16="http://schemas.microsoft.com/office/drawing/2014/main" id="{DBA50D9F-2006-4018-82B0-18D78726E1F0}"/>
                  </a:ext>
                </a:extLst>
              </p:cNvPr>
              <p:cNvSpPr txBox="1">
                <a:spLocks noChangeAspect="1" noChangeArrowheads="1"/>
              </p:cNvSpPr>
              <p:nvPr/>
            </p:nvSpPr>
            <p:spPr bwMode="auto">
              <a:xfrm>
                <a:off x="2069" y="1405"/>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000" b="1"/>
              </a:p>
            </p:txBody>
          </p:sp>
          <p:sp>
            <p:nvSpPr>
              <p:cNvPr id="69641" name="Freeform 9">
                <a:extLst>
                  <a:ext uri="{FF2B5EF4-FFF2-40B4-BE49-F238E27FC236}">
                    <a16:creationId xmlns:a16="http://schemas.microsoft.com/office/drawing/2014/main" id="{EE378FAA-F784-DFBC-3246-4470D3646FE7}"/>
                  </a:ext>
                </a:extLst>
              </p:cNvPr>
              <p:cNvSpPr>
                <a:spLocks noChangeAspect="1"/>
              </p:cNvSpPr>
              <p:nvPr/>
            </p:nvSpPr>
            <p:spPr bwMode="auto">
              <a:xfrm>
                <a:off x="1427" y="1564"/>
                <a:ext cx="186" cy="374"/>
              </a:xfrm>
              <a:custGeom>
                <a:avLst/>
                <a:gdLst>
                  <a:gd name="T0" fmla="*/ 5 w 186"/>
                  <a:gd name="T1" fmla="*/ 0 h 374"/>
                  <a:gd name="T2" fmla="*/ 186 w 186"/>
                  <a:gd name="T3" fmla="*/ 194 h 374"/>
                  <a:gd name="T4" fmla="*/ 0 w 186"/>
                  <a:gd name="T5" fmla="*/ 374 h 374"/>
                </a:gdLst>
                <a:ahLst/>
                <a:cxnLst>
                  <a:cxn ang="0">
                    <a:pos x="T0" y="T1"/>
                  </a:cxn>
                  <a:cxn ang="0">
                    <a:pos x="T2" y="T3"/>
                  </a:cxn>
                  <a:cxn ang="0">
                    <a:pos x="T4" y="T5"/>
                  </a:cxn>
                </a:cxnLst>
                <a:rect l="0" t="0" r="r" b="b"/>
                <a:pathLst>
                  <a:path w="186" h="374">
                    <a:moveTo>
                      <a:pt x="5" y="0"/>
                    </a:moveTo>
                    <a:lnTo>
                      <a:pt x="186" y="194"/>
                    </a:lnTo>
                    <a:lnTo>
                      <a:pt x="0" y="374"/>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42" name="Freeform 10">
                <a:extLst>
                  <a:ext uri="{FF2B5EF4-FFF2-40B4-BE49-F238E27FC236}">
                    <a16:creationId xmlns:a16="http://schemas.microsoft.com/office/drawing/2014/main" id="{AC7E448B-CE80-A542-0A6C-37AEAF468D24}"/>
                  </a:ext>
                </a:extLst>
              </p:cNvPr>
              <p:cNvSpPr>
                <a:spLocks noChangeAspect="1"/>
              </p:cNvSpPr>
              <p:nvPr/>
            </p:nvSpPr>
            <p:spPr bwMode="auto">
              <a:xfrm>
                <a:off x="1914" y="1564"/>
                <a:ext cx="181" cy="374"/>
              </a:xfrm>
              <a:custGeom>
                <a:avLst/>
                <a:gdLst>
                  <a:gd name="T0" fmla="*/ 181 w 181"/>
                  <a:gd name="T1" fmla="*/ 0 h 374"/>
                  <a:gd name="T2" fmla="*/ 0 w 181"/>
                  <a:gd name="T3" fmla="*/ 194 h 374"/>
                  <a:gd name="T4" fmla="*/ 173 w 181"/>
                  <a:gd name="T5" fmla="*/ 374 h 374"/>
                </a:gdLst>
                <a:ahLst/>
                <a:cxnLst>
                  <a:cxn ang="0">
                    <a:pos x="T0" y="T1"/>
                  </a:cxn>
                  <a:cxn ang="0">
                    <a:pos x="T2" y="T3"/>
                  </a:cxn>
                  <a:cxn ang="0">
                    <a:pos x="T4" y="T5"/>
                  </a:cxn>
                </a:cxnLst>
                <a:rect l="0" t="0" r="r" b="b"/>
                <a:pathLst>
                  <a:path w="181" h="374">
                    <a:moveTo>
                      <a:pt x="181" y="0"/>
                    </a:moveTo>
                    <a:lnTo>
                      <a:pt x="0" y="194"/>
                    </a:lnTo>
                    <a:lnTo>
                      <a:pt x="173" y="374"/>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43" name="Line 11">
                <a:extLst>
                  <a:ext uri="{FF2B5EF4-FFF2-40B4-BE49-F238E27FC236}">
                    <a16:creationId xmlns:a16="http://schemas.microsoft.com/office/drawing/2014/main" id="{0F9A1BED-9851-5372-72F9-61494C7AA41D}"/>
                  </a:ext>
                </a:extLst>
              </p:cNvPr>
              <p:cNvSpPr>
                <a:spLocks noChangeAspect="1" noChangeShapeType="1"/>
              </p:cNvSpPr>
              <p:nvPr/>
            </p:nvSpPr>
            <p:spPr bwMode="auto">
              <a:xfrm>
                <a:off x="1613" y="1758"/>
                <a:ext cx="3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44" name="Text Box 12">
                <a:extLst>
                  <a:ext uri="{FF2B5EF4-FFF2-40B4-BE49-F238E27FC236}">
                    <a16:creationId xmlns:a16="http://schemas.microsoft.com/office/drawing/2014/main" id="{D8DF131C-7B47-F23D-9945-4469EA00B87E}"/>
                  </a:ext>
                </a:extLst>
              </p:cNvPr>
              <p:cNvSpPr txBox="1">
                <a:spLocks noChangeAspect="1" noChangeArrowheads="1"/>
              </p:cNvSpPr>
              <p:nvPr/>
            </p:nvSpPr>
            <p:spPr bwMode="auto">
              <a:xfrm>
                <a:off x="1227" y="1400"/>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69645" name="Text Box 13">
                <a:extLst>
                  <a:ext uri="{FF2B5EF4-FFF2-40B4-BE49-F238E27FC236}">
                    <a16:creationId xmlns:a16="http://schemas.microsoft.com/office/drawing/2014/main" id="{7EA52B5B-BE59-8159-F423-5731C80F2E76}"/>
                  </a:ext>
                </a:extLst>
              </p:cNvPr>
              <p:cNvSpPr txBox="1">
                <a:spLocks noChangeAspect="1" noChangeArrowheads="1"/>
              </p:cNvSpPr>
              <p:nvPr/>
            </p:nvSpPr>
            <p:spPr bwMode="auto">
              <a:xfrm>
                <a:off x="1245" y="189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000" b="1"/>
              </a:p>
            </p:txBody>
          </p:sp>
          <p:sp>
            <p:nvSpPr>
              <p:cNvPr id="69646" name="Text Box 14">
                <a:extLst>
                  <a:ext uri="{FF2B5EF4-FFF2-40B4-BE49-F238E27FC236}">
                    <a16:creationId xmlns:a16="http://schemas.microsoft.com/office/drawing/2014/main" id="{6BEBA9D0-E2A3-C84F-D2D1-A16EEEFC4F71}"/>
                  </a:ext>
                </a:extLst>
              </p:cNvPr>
              <p:cNvSpPr txBox="1">
                <a:spLocks noChangeAspect="1" noChangeArrowheads="1"/>
              </p:cNvSpPr>
              <p:nvPr/>
            </p:nvSpPr>
            <p:spPr bwMode="auto">
              <a:xfrm>
                <a:off x="2069" y="1890"/>
                <a:ext cx="23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D</a:t>
                </a:r>
                <a:endParaRPr lang="en-US" altLang="en-US" sz="2000" b="1"/>
              </a:p>
            </p:txBody>
          </p:sp>
        </p:grpSp>
        <p:grpSp>
          <p:nvGrpSpPr>
            <p:cNvPr id="69690" name="Group 58">
              <a:extLst>
                <a:ext uri="{FF2B5EF4-FFF2-40B4-BE49-F238E27FC236}">
                  <a16:creationId xmlns:a16="http://schemas.microsoft.com/office/drawing/2014/main" id="{1FEE147D-0835-7C9D-19D8-A525E2FCDF92}"/>
                </a:ext>
              </a:extLst>
            </p:cNvPr>
            <p:cNvGrpSpPr>
              <a:grpSpLocks/>
            </p:cNvGrpSpPr>
            <p:nvPr/>
          </p:nvGrpSpPr>
          <p:grpSpPr bwMode="auto">
            <a:xfrm>
              <a:off x="232" y="918"/>
              <a:ext cx="796" cy="762"/>
              <a:chOff x="232" y="918"/>
              <a:chExt cx="796" cy="762"/>
            </a:xfrm>
          </p:grpSpPr>
          <p:sp>
            <p:nvSpPr>
              <p:cNvPr id="69647" name="Freeform 15">
                <a:extLst>
                  <a:ext uri="{FF2B5EF4-FFF2-40B4-BE49-F238E27FC236}">
                    <a16:creationId xmlns:a16="http://schemas.microsoft.com/office/drawing/2014/main" id="{116BF488-FD52-E2EA-9822-9B46107AB935}"/>
                  </a:ext>
                </a:extLst>
              </p:cNvPr>
              <p:cNvSpPr>
                <a:spLocks noChangeAspect="1"/>
              </p:cNvSpPr>
              <p:nvPr/>
            </p:nvSpPr>
            <p:spPr bwMode="auto">
              <a:xfrm>
                <a:off x="436" y="1099"/>
                <a:ext cx="183" cy="122"/>
              </a:xfrm>
              <a:custGeom>
                <a:avLst/>
                <a:gdLst>
                  <a:gd name="T0" fmla="*/ 0 w 183"/>
                  <a:gd name="T1" fmla="*/ 0 h 122"/>
                  <a:gd name="T2" fmla="*/ 183 w 183"/>
                  <a:gd name="T3" fmla="*/ 122 h 122"/>
                </a:gdLst>
                <a:ahLst/>
                <a:cxnLst>
                  <a:cxn ang="0">
                    <a:pos x="T0" y="T1"/>
                  </a:cxn>
                  <a:cxn ang="0">
                    <a:pos x="T2" y="T3"/>
                  </a:cxn>
                </a:cxnLst>
                <a:rect l="0" t="0" r="r" b="b"/>
                <a:pathLst>
                  <a:path w="183" h="122">
                    <a:moveTo>
                      <a:pt x="0" y="0"/>
                    </a:moveTo>
                    <a:lnTo>
                      <a:pt x="183" y="12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48" name="Freeform 16">
                <a:extLst>
                  <a:ext uri="{FF2B5EF4-FFF2-40B4-BE49-F238E27FC236}">
                    <a16:creationId xmlns:a16="http://schemas.microsoft.com/office/drawing/2014/main" id="{B3053F06-D33D-97B1-1537-78F96DDB06BB}"/>
                  </a:ext>
                </a:extLst>
              </p:cNvPr>
              <p:cNvSpPr>
                <a:spLocks noChangeAspect="1"/>
              </p:cNvSpPr>
              <p:nvPr/>
            </p:nvSpPr>
            <p:spPr bwMode="auto">
              <a:xfrm>
                <a:off x="616" y="1090"/>
                <a:ext cx="173" cy="137"/>
              </a:xfrm>
              <a:custGeom>
                <a:avLst/>
                <a:gdLst>
                  <a:gd name="T0" fmla="*/ 0 w 173"/>
                  <a:gd name="T1" fmla="*/ 154 h 154"/>
                  <a:gd name="T2" fmla="*/ 173 w 173"/>
                  <a:gd name="T3" fmla="*/ 0 h 154"/>
                </a:gdLst>
                <a:ahLst/>
                <a:cxnLst>
                  <a:cxn ang="0">
                    <a:pos x="T0" y="T1"/>
                  </a:cxn>
                  <a:cxn ang="0">
                    <a:pos x="T2" y="T3"/>
                  </a:cxn>
                </a:cxnLst>
                <a:rect l="0" t="0" r="r" b="b"/>
                <a:pathLst>
                  <a:path w="173" h="154">
                    <a:moveTo>
                      <a:pt x="0" y="154"/>
                    </a:moveTo>
                    <a:lnTo>
                      <a:pt x="173"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49" name="Freeform 17">
                <a:extLst>
                  <a:ext uri="{FF2B5EF4-FFF2-40B4-BE49-F238E27FC236}">
                    <a16:creationId xmlns:a16="http://schemas.microsoft.com/office/drawing/2014/main" id="{1D3451A0-B647-F650-0C90-4AB74E90C171}"/>
                  </a:ext>
                </a:extLst>
              </p:cNvPr>
              <p:cNvSpPr>
                <a:spLocks noChangeAspect="1"/>
              </p:cNvSpPr>
              <p:nvPr/>
            </p:nvSpPr>
            <p:spPr bwMode="auto">
              <a:xfrm>
                <a:off x="619" y="1217"/>
                <a:ext cx="2" cy="251"/>
              </a:xfrm>
              <a:custGeom>
                <a:avLst/>
                <a:gdLst>
                  <a:gd name="T0" fmla="*/ 0 w 2"/>
                  <a:gd name="T1" fmla="*/ 251 h 251"/>
                  <a:gd name="T2" fmla="*/ 2 w 2"/>
                  <a:gd name="T3" fmla="*/ 0 h 251"/>
                </a:gdLst>
                <a:ahLst/>
                <a:cxnLst>
                  <a:cxn ang="0">
                    <a:pos x="T0" y="T1"/>
                  </a:cxn>
                  <a:cxn ang="0">
                    <a:pos x="T2" y="T3"/>
                  </a:cxn>
                </a:cxnLst>
                <a:rect l="0" t="0" r="r" b="b"/>
                <a:pathLst>
                  <a:path w="2" h="251">
                    <a:moveTo>
                      <a:pt x="0" y="251"/>
                    </a:moveTo>
                    <a:lnTo>
                      <a:pt x="2"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50" name="Text Box 18">
                <a:extLst>
                  <a:ext uri="{FF2B5EF4-FFF2-40B4-BE49-F238E27FC236}">
                    <a16:creationId xmlns:a16="http://schemas.microsoft.com/office/drawing/2014/main" id="{68B10EFD-6236-08B5-863C-A9268EC798D9}"/>
                  </a:ext>
                </a:extLst>
              </p:cNvPr>
              <p:cNvSpPr txBox="1">
                <a:spLocks noChangeAspect="1" noChangeArrowheads="1"/>
              </p:cNvSpPr>
              <p:nvPr/>
            </p:nvSpPr>
            <p:spPr bwMode="auto">
              <a:xfrm>
                <a:off x="232" y="918"/>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000"/>
              </a:p>
            </p:txBody>
          </p:sp>
          <p:sp>
            <p:nvSpPr>
              <p:cNvPr id="69651" name="Text Box 19">
                <a:extLst>
                  <a:ext uri="{FF2B5EF4-FFF2-40B4-BE49-F238E27FC236}">
                    <a16:creationId xmlns:a16="http://schemas.microsoft.com/office/drawing/2014/main" id="{69343729-83CE-509C-0E9B-EC4FF41ADB6B}"/>
                  </a:ext>
                </a:extLst>
              </p:cNvPr>
              <p:cNvSpPr txBox="1">
                <a:spLocks noChangeAspect="1" noChangeArrowheads="1"/>
              </p:cNvSpPr>
              <p:nvPr/>
            </p:nvSpPr>
            <p:spPr bwMode="auto">
              <a:xfrm>
                <a:off x="773" y="922"/>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p>
            </p:txBody>
          </p:sp>
          <p:sp>
            <p:nvSpPr>
              <p:cNvPr id="69652" name="Text Box 20">
                <a:extLst>
                  <a:ext uri="{FF2B5EF4-FFF2-40B4-BE49-F238E27FC236}">
                    <a16:creationId xmlns:a16="http://schemas.microsoft.com/office/drawing/2014/main" id="{15024B13-07EF-30B1-8D55-6A862FFDA748}"/>
                  </a:ext>
                </a:extLst>
              </p:cNvPr>
              <p:cNvSpPr txBox="1">
                <a:spLocks noChangeAspect="1" noChangeArrowheads="1"/>
              </p:cNvSpPr>
              <p:nvPr/>
            </p:nvSpPr>
            <p:spPr bwMode="auto">
              <a:xfrm>
                <a:off x="507" y="1428"/>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grpSp>
        <p:grpSp>
          <p:nvGrpSpPr>
            <p:cNvPr id="69680" name="Group 48">
              <a:extLst>
                <a:ext uri="{FF2B5EF4-FFF2-40B4-BE49-F238E27FC236}">
                  <a16:creationId xmlns:a16="http://schemas.microsoft.com/office/drawing/2014/main" id="{51371B49-8AEA-ADD9-FFF4-7707F7B97CAE}"/>
                </a:ext>
              </a:extLst>
            </p:cNvPr>
            <p:cNvGrpSpPr>
              <a:grpSpLocks/>
            </p:cNvGrpSpPr>
            <p:nvPr/>
          </p:nvGrpSpPr>
          <p:grpSpPr bwMode="auto">
            <a:xfrm>
              <a:off x="131" y="2230"/>
              <a:ext cx="1191" cy="870"/>
              <a:chOff x="211" y="2222"/>
              <a:chExt cx="1191" cy="870"/>
            </a:xfrm>
          </p:grpSpPr>
          <p:grpSp>
            <p:nvGrpSpPr>
              <p:cNvPr id="69654" name="Group 22">
                <a:extLst>
                  <a:ext uri="{FF2B5EF4-FFF2-40B4-BE49-F238E27FC236}">
                    <a16:creationId xmlns:a16="http://schemas.microsoft.com/office/drawing/2014/main" id="{19F5244E-F45E-9A18-519E-D3ED6B748703}"/>
                  </a:ext>
                </a:extLst>
              </p:cNvPr>
              <p:cNvGrpSpPr>
                <a:grpSpLocks noChangeAspect="1"/>
              </p:cNvGrpSpPr>
              <p:nvPr/>
            </p:nvGrpSpPr>
            <p:grpSpPr bwMode="auto">
              <a:xfrm>
                <a:off x="417" y="2469"/>
                <a:ext cx="794" cy="437"/>
                <a:chOff x="576" y="1536"/>
                <a:chExt cx="1056" cy="576"/>
              </a:xfrm>
            </p:grpSpPr>
            <p:sp>
              <p:nvSpPr>
                <p:cNvPr id="69655" name="Freeform 23">
                  <a:extLst>
                    <a:ext uri="{FF2B5EF4-FFF2-40B4-BE49-F238E27FC236}">
                      <a16:creationId xmlns:a16="http://schemas.microsoft.com/office/drawing/2014/main" id="{3A8CE4D1-020A-3ECF-B637-626B5531D2A8}"/>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56" name="Freeform 24">
                  <a:extLst>
                    <a:ext uri="{FF2B5EF4-FFF2-40B4-BE49-F238E27FC236}">
                      <a16:creationId xmlns:a16="http://schemas.microsoft.com/office/drawing/2014/main" id="{59D022E9-EC43-2282-1C92-376DFB729054}"/>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57" name="Line 25">
                  <a:extLst>
                    <a:ext uri="{FF2B5EF4-FFF2-40B4-BE49-F238E27FC236}">
                      <a16:creationId xmlns:a16="http://schemas.microsoft.com/office/drawing/2014/main" id="{A42C1E7C-2E74-D628-3ABD-717DFB9F53D4}"/>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9658" name="Text Box 26">
                <a:extLst>
                  <a:ext uri="{FF2B5EF4-FFF2-40B4-BE49-F238E27FC236}">
                    <a16:creationId xmlns:a16="http://schemas.microsoft.com/office/drawing/2014/main" id="{6D030237-B406-2FE0-BB1B-250895A1C2A4}"/>
                  </a:ext>
                </a:extLst>
              </p:cNvPr>
              <p:cNvSpPr txBox="1">
                <a:spLocks noChangeAspect="1" noChangeArrowheads="1"/>
              </p:cNvSpPr>
              <p:nvPr/>
            </p:nvSpPr>
            <p:spPr bwMode="auto">
              <a:xfrm>
                <a:off x="211" y="232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69659" name="Text Box 27">
                <a:extLst>
                  <a:ext uri="{FF2B5EF4-FFF2-40B4-BE49-F238E27FC236}">
                    <a16:creationId xmlns:a16="http://schemas.microsoft.com/office/drawing/2014/main" id="{D879DFE6-9BB2-BAD1-E635-604F1A3898B0}"/>
                  </a:ext>
                </a:extLst>
              </p:cNvPr>
              <p:cNvSpPr txBox="1">
                <a:spLocks noChangeAspect="1" noChangeArrowheads="1"/>
              </p:cNvSpPr>
              <p:nvPr/>
            </p:nvSpPr>
            <p:spPr bwMode="auto">
              <a:xfrm>
                <a:off x="1184" y="2316"/>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000" b="1"/>
              </a:p>
            </p:txBody>
          </p:sp>
          <p:sp>
            <p:nvSpPr>
              <p:cNvPr id="69660" name="Text Box 28">
                <a:extLst>
                  <a:ext uri="{FF2B5EF4-FFF2-40B4-BE49-F238E27FC236}">
                    <a16:creationId xmlns:a16="http://schemas.microsoft.com/office/drawing/2014/main" id="{0BB86114-ACE8-2FF5-A5A1-91C155999685}"/>
                  </a:ext>
                </a:extLst>
              </p:cNvPr>
              <p:cNvSpPr txBox="1">
                <a:spLocks noChangeAspect="1" noChangeArrowheads="1"/>
              </p:cNvSpPr>
              <p:nvPr/>
            </p:nvSpPr>
            <p:spPr bwMode="auto">
              <a:xfrm>
                <a:off x="237" y="284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69661" name="Text Box 29">
                <a:extLst>
                  <a:ext uri="{FF2B5EF4-FFF2-40B4-BE49-F238E27FC236}">
                    <a16:creationId xmlns:a16="http://schemas.microsoft.com/office/drawing/2014/main" id="{405366AE-209D-6FE0-50D1-494A97A942BA}"/>
                  </a:ext>
                </a:extLst>
              </p:cNvPr>
              <p:cNvSpPr txBox="1">
                <a:spLocks noChangeAspect="1" noChangeArrowheads="1"/>
              </p:cNvSpPr>
              <p:nvPr/>
            </p:nvSpPr>
            <p:spPr bwMode="auto">
              <a:xfrm>
                <a:off x="1176" y="2838"/>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rPr>
                  <a:t>E</a:t>
                </a:r>
                <a:endParaRPr lang="en-US" altLang="en-US" sz="2000" b="1"/>
              </a:p>
            </p:txBody>
          </p:sp>
          <p:sp>
            <p:nvSpPr>
              <p:cNvPr id="69662" name="Line 30">
                <a:extLst>
                  <a:ext uri="{FF2B5EF4-FFF2-40B4-BE49-F238E27FC236}">
                    <a16:creationId xmlns:a16="http://schemas.microsoft.com/office/drawing/2014/main" id="{7CAE956E-F3B0-29FE-B2EB-FE320DC9E1F5}"/>
                  </a:ext>
                </a:extLst>
              </p:cNvPr>
              <p:cNvSpPr>
                <a:spLocks noChangeAspect="1" noChangeShapeType="1"/>
              </p:cNvSpPr>
              <p:nvPr/>
            </p:nvSpPr>
            <p:spPr bwMode="auto">
              <a:xfrm flipV="1">
                <a:off x="808" y="2438"/>
                <a:ext cx="0"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63" name="Text Box 31">
                <a:extLst>
                  <a:ext uri="{FF2B5EF4-FFF2-40B4-BE49-F238E27FC236}">
                    <a16:creationId xmlns:a16="http://schemas.microsoft.com/office/drawing/2014/main" id="{9B1832B2-E916-2E33-9590-6EF9912C0F05}"/>
                  </a:ext>
                </a:extLst>
              </p:cNvPr>
              <p:cNvSpPr txBox="1">
                <a:spLocks noChangeAspect="1" noChangeArrowheads="1"/>
              </p:cNvSpPr>
              <p:nvPr/>
            </p:nvSpPr>
            <p:spPr bwMode="auto">
              <a:xfrm>
                <a:off x="686" y="2222"/>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grpSp>
        <p:grpSp>
          <p:nvGrpSpPr>
            <p:cNvPr id="69692" name="Group 60">
              <a:extLst>
                <a:ext uri="{FF2B5EF4-FFF2-40B4-BE49-F238E27FC236}">
                  <a16:creationId xmlns:a16="http://schemas.microsoft.com/office/drawing/2014/main" id="{8E81ACE6-7F84-3A3A-656D-7FD54B61B0B2}"/>
                </a:ext>
              </a:extLst>
            </p:cNvPr>
            <p:cNvGrpSpPr>
              <a:grpSpLocks/>
            </p:cNvGrpSpPr>
            <p:nvPr/>
          </p:nvGrpSpPr>
          <p:grpSpPr bwMode="auto">
            <a:xfrm>
              <a:off x="1136" y="3197"/>
              <a:ext cx="1179" cy="934"/>
              <a:chOff x="1136" y="3197"/>
              <a:chExt cx="1179" cy="934"/>
            </a:xfrm>
          </p:grpSpPr>
          <p:sp>
            <p:nvSpPr>
              <p:cNvPr id="69665" name="Freeform 33">
                <a:extLst>
                  <a:ext uri="{FF2B5EF4-FFF2-40B4-BE49-F238E27FC236}">
                    <a16:creationId xmlns:a16="http://schemas.microsoft.com/office/drawing/2014/main" id="{18CFEE15-663D-BF08-691B-A4925A7A9914}"/>
                  </a:ext>
                </a:extLst>
              </p:cNvPr>
              <p:cNvSpPr>
                <a:spLocks noChangeAspect="1"/>
              </p:cNvSpPr>
              <p:nvPr/>
            </p:nvSpPr>
            <p:spPr bwMode="auto">
              <a:xfrm>
                <a:off x="1336" y="3431"/>
                <a:ext cx="224" cy="439"/>
              </a:xfrm>
              <a:custGeom>
                <a:avLst/>
                <a:gdLst>
                  <a:gd name="T0" fmla="*/ 0 w 224"/>
                  <a:gd name="T1" fmla="*/ 0 h 439"/>
                  <a:gd name="T2" fmla="*/ 224 w 224"/>
                  <a:gd name="T3" fmla="*/ 221 h 439"/>
                  <a:gd name="T4" fmla="*/ 19 w 224"/>
                  <a:gd name="T5" fmla="*/ 439 h 439"/>
                </a:gdLst>
                <a:ahLst/>
                <a:cxnLst>
                  <a:cxn ang="0">
                    <a:pos x="T0" y="T1"/>
                  </a:cxn>
                  <a:cxn ang="0">
                    <a:pos x="T2" y="T3"/>
                  </a:cxn>
                  <a:cxn ang="0">
                    <a:pos x="T4" y="T5"/>
                  </a:cxn>
                </a:cxnLst>
                <a:rect l="0" t="0" r="r" b="b"/>
                <a:pathLst>
                  <a:path w="224" h="439">
                    <a:moveTo>
                      <a:pt x="0" y="0"/>
                    </a:moveTo>
                    <a:lnTo>
                      <a:pt x="224" y="221"/>
                    </a:lnTo>
                    <a:lnTo>
                      <a:pt x="19" y="439"/>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66" name="Freeform 34">
                <a:extLst>
                  <a:ext uri="{FF2B5EF4-FFF2-40B4-BE49-F238E27FC236}">
                    <a16:creationId xmlns:a16="http://schemas.microsoft.com/office/drawing/2014/main" id="{163E5094-EF31-B769-DA3C-65D23B4829B9}"/>
                  </a:ext>
                </a:extLst>
              </p:cNvPr>
              <p:cNvSpPr>
                <a:spLocks noChangeAspect="1"/>
              </p:cNvSpPr>
              <p:nvPr/>
            </p:nvSpPr>
            <p:spPr bwMode="auto">
              <a:xfrm>
                <a:off x="1904" y="3423"/>
                <a:ext cx="224" cy="447"/>
              </a:xfrm>
              <a:custGeom>
                <a:avLst/>
                <a:gdLst>
                  <a:gd name="T0" fmla="*/ 224 w 224"/>
                  <a:gd name="T1" fmla="*/ 0 h 447"/>
                  <a:gd name="T2" fmla="*/ 0 w 224"/>
                  <a:gd name="T3" fmla="*/ 229 h 447"/>
                  <a:gd name="T4" fmla="*/ 205 w 224"/>
                  <a:gd name="T5" fmla="*/ 447 h 447"/>
                </a:gdLst>
                <a:ahLst/>
                <a:cxnLst>
                  <a:cxn ang="0">
                    <a:pos x="T0" y="T1"/>
                  </a:cxn>
                  <a:cxn ang="0">
                    <a:pos x="T2" y="T3"/>
                  </a:cxn>
                  <a:cxn ang="0">
                    <a:pos x="T4" y="T5"/>
                  </a:cxn>
                </a:cxnLst>
                <a:rect l="0" t="0" r="r" b="b"/>
                <a:pathLst>
                  <a:path w="224" h="447">
                    <a:moveTo>
                      <a:pt x="224" y="0"/>
                    </a:moveTo>
                    <a:lnTo>
                      <a:pt x="0" y="229"/>
                    </a:lnTo>
                    <a:lnTo>
                      <a:pt x="205" y="447"/>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67" name="Line 35">
                <a:extLst>
                  <a:ext uri="{FF2B5EF4-FFF2-40B4-BE49-F238E27FC236}">
                    <a16:creationId xmlns:a16="http://schemas.microsoft.com/office/drawing/2014/main" id="{43CA9E86-D21E-194C-7DA7-E3357B2F058B}"/>
                  </a:ext>
                </a:extLst>
              </p:cNvPr>
              <p:cNvSpPr>
                <a:spLocks noChangeAspect="1" noChangeShapeType="1"/>
              </p:cNvSpPr>
              <p:nvPr/>
            </p:nvSpPr>
            <p:spPr bwMode="auto">
              <a:xfrm>
                <a:off x="1560" y="3652"/>
                <a:ext cx="3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68" name="Text Box 36">
                <a:extLst>
                  <a:ext uri="{FF2B5EF4-FFF2-40B4-BE49-F238E27FC236}">
                    <a16:creationId xmlns:a16="http://schemas.microsoft.com/office/drawing/2014/main" id="{12EAB817-F502-4867-3A17-2E251E265FE1}"/>
                  </a:ext>
                </a:extLst>
              </p:cNvPr>
              <p:cNvSpPr txBox="1">
                <a:spLocks noChangeAspect="1" noChangeArrowheads="1"/>
              </p:cNvSpPr>
              <p:nvPr/>
            </p:nvSpPr>
            <p:spPr bwMode="auto">
              <a:xfrm>
                <a:off x="1136" y="3268"/>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69669" name="Text Box 37">
                <a:extLst>
                  <a:ext uri="{FF2B5EF4-FFF2-40B4-BE49-F238E27FC236}">
                    <a16:creationId xmlns:a16="http://schemas.microsoft.com/office/drawing/2014/main" id="{64741910-6D91-5C3F-106E-4707808BEB72}"/>
                  </a:ext>
                </a:extLst>
              </p:cNvPr>
              <p:cNvSpPr txBox="1">
                <a:spLocks noChangeAspect="1" noChangeArrowheads="1"/>
              </p:cNvSpPr>
              <p:nvPr/>
            </p:nvSpPr>
            <p:spPr bwMode="auto">
              <a:xfrm>
                <a:off x="2097" y="3279"/>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000" b="1"/>
              </a:p>
            </p:txBody>
          </p:sp>
          <p:sp>
            <p:nvSpPr>
              <p:cNvPr id="69670" name="Text Box 38">
                <a:extLst>
                  <a:ext uri="{FF2B5EF4-FFF2-40B4-BE49-F238E27FC236}">
                    <a16:creationId xmlns:a16="http://schemas.microsoft.com/office/drawing/2014/main" id="{9A9BF6D7-A68F-29DD-38CA-6764785CADB5}"/>
                  </a:ext>
                </a:extLst>
              </p:cNvPr>
              <p:cNvSpPr txBox="1">
                <a:spLocks noChangeAspect="1" noChangeArrowheads="1"/>
              </p:cNvSpPr>
              <p:nvPr/>
            </p:nvSpPr>
            <p:spPr bwMode="auto">
              <a:xfrm>
                <a:off x="1164" y="3833"/>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000" b="1"/>
              </a:p>
            </p:txBody>
          </p:sp>
          <p:sp>
            <p:nvSpPr>
              <p:cNvPr id="69671" name="Text Box 39">
                <a:extLst>
                  <a:ext uri="{FF2B5EF4-FFF2-40B4-BE49-F238E27FC236}">
                    <a16:creationId xmlns:a16="http://schemas.microsoft.com/office/drawing/2014/main" id="{94CF7619-0040-B19D-D1E9-E54E4ABF9292}"/>
                  </a:ext>
                </a:extLst>
              </p:cNvPr>
              <p:cNvSpPr txBox="1">
                <a:spLocks noChangeAspect="1" noChangeArrowheads="1"/>
              </p:cNvSpPr>
              <p:nvPr/>
            </p:nvSpPr>
            <p:spPr bwMode="auto">
              <a:xfrm>
                <a:off x="2081" y="3814"/>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rPr>
                  <a:t>E</a:t>
                </a:r>
                <a:endParaRPr lang="en-US" altLang="en-US" sz="2000" b="1"/>
              </a:p>
            </p:txBody>
          </p:sp>
          <p:sp>
            <p:nvSpPr>
              <p:cNvPr id="69672" name="Line 40">
                <a:extLst>
                  <a:ext uri="{FF2B5EF4-FFF2-40B4-BE49-F238E27FC236}">
                    <a16:creationId xmlns:a16="http://schemas.microsoft.com/office/drawing/2014/main" id="{5B1F58F2-4889-F142-63FC-815F245400A4}"/>
                  </a:ext>
                </a:extLst>
              </p:cNvPr>
              <p:cNvSpPr>
                <a:spLocks noChangeAspect="1" noChangeShapeType="1"/>
              </p:cNvSpPr>
              <p:nvPr/>
            </p:nvSpPr>
            <p:spPr bwMode="auto">
              <a:xfrm flipV="1">
                <a:off x="1679" y="3412"/>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9673" name="Text Box 41">
                <a:extLst>
                  <a:ext uri="{FF2B5EF4-FFF2-40B4-BE49-F238E27FC236}">
                    <a16:creationId xmlns:a16="http://schemas.microsoft.com/office/drawing/2014/main" id="{21BEB025-1176-4BF4-2F36-620BF07A0B61}"/>
                  </a:ext>
                </a:extLst>
              </p:cNvPr>
              <p:cNvSpPr txBox="1">
                <a:spLocks noChangeAspect="1" noChangeArrowheads="1"/>
              </p:cNvSpPr>
              <p:nvPr/>
            </p:nvSpPr>
            <p:spPr bwMode="auto">
              <a:xfrm>
                <a:off x="1567" y="3197"/>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sp>
            <p:nvSpPr>
              <p:cNvPr id="69675" name="Text Box 43">
                <a:extLst>
                  <a:ext uri="{FF2B5EF4-FFF2-40B4-BE49-F238E27FC236}">
                    <a16:creationId xmlns:a16="http://schemas.microsoft.com/office/drawing/2014/main" id="{A85F521B-6BCF-B858-A7EA-2E310A02856B}"/>
                  </a:ext>
                </a:extLst>
              </p:cNvPr>
              <p:cNvSpPr txBox="1">
                <a:spLocks noChangeArrowheads="1"/>
              </p:cNvSpPr>
              <p:nvPr/>
            </p:nvSpPr>
            <p:spPr bwMode="auto">
              <a:xfrm>
                <a:off x="1676" y="3879"/>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bg2"/>
                    </a:solidFill>
                  </a:rPr>
                  <a:t>F</a:t>
                </a:r>
                <a:endParaRPr lang="en-US" altLang="en-US" sz="2000" b="1">
                  <a:solidFill>
                    <a:schemeClr val="accent1"/>
                  </a:solidFill>
                </a:endParaRPr>
              </a:p>
            </p:txBody>
          </p:sp>
          <p:sp>
            <p:nvSpPr>
              <p:cNvPr id="69688" name="Line 56">
                <a:extLst>
                  <a:ext uri="{FF2B5EF4-FFF2-40B4-BE49-F238E27FC236}">
                    <a16:creationId xmlns:a16="http://schemas.microsoft.com/office/drawing/2014/main" id="{23067FAA-130A-CD08-BCC8-AEA9B39DD469}"/>
                  </a:ext>
                </a:extLst>
              </p:cNvPr>
              <p:cNvSpPr>
                <a:spLocks noChangeAspect="1" noChangeShapeType="1"/>
              </p:cNvSpPr>
              <p:nvPr/>
            </p:nvSpPr>
            <p:spPr bwMode="auto">
              <a:xfrm flipV="1">
                <a:off x="1775" y="3663"/>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3" name="Title 1">
            <a:extLst>
              <a:ext uri="{FF2B5EF4-FFF2-40B4-BE49-F238E27FC236}">
                <a16:creationId xmlns:a16="http://schemas.microsoft.com/office/drawing/2014/main" id="{585353C2-A84E-A4A8-363F-6DC7B3F0A7B0}"/>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266930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5CAFBCAD-AB33-5752-6AED-F2A7A6AC7652}"/>
              </a:ext>
            </a:extLst>
          </p:cNvPr>
          <p:cNvSpPr>
            <a:spLocks noGrp="1"/>
          </p:cNvSpPr>
          <p:nvPr>
            <p:ph type="ftr" sz="quarter" idx="11"/>
          </p:nvPr>
        </p:nvSpPr>
        <p:spPr/>
        <p:txBody>
          <a:bodyPr/>
          <a:lstStyle/>
          <a:p>
            <a:r>
              <a:rPr lang="en-US" altLang="en-US"/>
              <a:t>C-B Stewart, NHGRI lecture, 12/5/00</a:t>
            </a:r>
          </a:p>
        </p:txBody>
      </p:sp>
      <p:sp>
        <p:nvSpPr>
          <p:cNvPr id="66562" name="Text Box 2">
            <a:extLst>
              <a:ext uri="{FF2B5EF4-FFF2-40B4-BE49-F238E27FC236}">
                <a16:creationId xmlns:a16="http://schemas.microsoft.com/office/drawing/2014/main" id="{79551787-BD44-79FF-D710-6042381C60AF}"/>
              </a:ext>
            </a:extLst>
          </p:cNvPr>
          <p:cNvSpPr txBox="1">
            <a:spLocks noChangeArrowheads="1"/>
          </p:cNvSpPr>
          <p:nvPr/>
        </p:nvSpPr>
        <p:spPr bwMode="auto">
          <a:xfrm>
            <a:off x="759417" y="835859"/>
            <a:ext cx="108488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Inferring evolutionary </a:t>
            </a:r>
            <a:r>
              <a:rPr lang="en-US" altLang="en-US" sz="2400" b="1" i="1" dirty="0"/>
              <a:t>relationships</a:t>
            </a:r>
            <a:r>
              <a:rPr lang="en-US" altLang="en-US" sz="2400" b="1" dirty="0"/>
              <a:t> between the taxa requires rooting the tree: </a:t>
            </a:r>
          </a:p>
        </p:txBody>
      </p:sp>
      <p:sp>
        <p:nvSpPr>
          <p:cNvPr id="66563" name="Text Box 3">
            <a:extLst>
              <a:ext uri="{FF2B5EF4-FFF2-40B4-BE49-F238E27FC236}">
                <a16:creationId xmlns:a16="http://schemas.microsoft.com/office/drawing/2014/main" id="{38F39BB6-B378-C916-BEE5-DA43EC54F27F}"/>
              </a:ext>
            </a:extLst>
          </p:cNvPr>
          <p:cNvSpPr txBox="1">
            <a:spLocks noChangeArrowheads="1"/>
          </p:cNvSpPr>
          <p:nvPr/>
        </p:nvSpPr>
        <p:spPr bwMode="auto">
          <a:xfrm>
            <a:off x="2333626" y="1535114"/>
            <a:ext cx="2860675"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To root a tree mentally, imagine that the tree is made of string.  Grab the string at the root     and tug on it until the ends of the string (the taxa) fall opposite the root:  </a:t>
            </a:r>
          </a:p>
        </p:txBody>
      </p:sp>
      <p:grpSp>
        <p:nvGrpSpPr>
          <p:cNvPr id="66631" name="Group 71">
            <a:extLst>
              <a:ext uri="{FF2B5EF4-FFF2-40B4-BE49-F238E27FC236}">
                <a16:creationId xmlns:a16="http://schemas.microsoft.com/office/drawing/2014/main" id="{CC714691-E710-A5AE-7E9B-EE0C80FF0991}"/>
              </a:ext>
            </a:extLst>
          </p:cNvPr>
          <p:cNvGrpSpPr>
            <a:grpSpLocks/>
          </p:cNvGrpSpPr>
          <p:nvPr/>
        </p:nvGrpSpPr>
        <p:grpSpPr bwMode="auto">
          <a:xfrm>
            <a:off x="6245225" y="1319214"/>
            <a:ext cx="3221038" cy="2478087"/>
            <a:chOff x="2974" y="831"/>
            <a:chExt cx="2029" cy="1561"/>
          </a:xfrm>
        </p:grpSpPr>
        <p:sp>
          <p:nvSpPr>
            <p:cNvPr id="66567" name="Freeform 7">
              <a:extLst>
                <a:ext uri="{FF2B5EF4-FFF2-40B4-BE49-F238E27FC236}">
                  <a16:creationId xmlns:a16="http://schemas.microsoft.com/office/drawing/2014/main" id="{206436B4-0F92-8169-E734-B687584C9921}"/>
                </a:ext>
              </a:extLst>
            </p:cNvPr>
            <p:cNvSpPr>
              <a:spLocks/>
            </p:cNvSpPr>
            <p:nvPr/>
          </p:nvSpPr>
          <p:spPr bwMode="auto">
            <a:xfrm>
              <a:off x="3109" y="983"/>
              <a:ext cx="834" cy="1073"/>
            </a:xfrm>
            <a:custGeom>
              <a:avLst/>
              <a:gdLst>
                <a:gd name="T0" fmla="*/ 296 w 1009"/>
                <a:gd name="T1" fmla="*/ 0 h 1304"/>
                <a:gd name="T2" fmla="*/ 472 w 1009"/>
                <a:gd name="T3" fmla="*/ 176 h 1304"/>
                <a:gd name="T4" fmla="*/ 568 w 1009"/>
                <a:gd name="T5" fmla="*/ 200 h 1304"/>
                <a:gd name="T6" fmla="*/ 704 w 1009"/>
                <a:gd name="T7" fmla="*/ 280 h 1304"/>
                <a:gd name="T8" fmla="*/ 760 w 1009"/>
                <a:gd name="T9" fmla="*/ 360 h 1304"/>
                <a:gd name="T10" fmla="*/ 776 w 1009"/>
                <a:gd name="T11" fmla="*/ 392 h 1304"/>
                <a:gd name="T12" fmla="*/ 848 w 1009"/>
                <a:gd name="T13" fmla="*/ 424 h 1304"/>
                <a:gd name="T14" fmla="*/ 872 w 1009"/>
                <a:gd name="T15" fmla="*/ 432 h 1304"/>
                <a:gd name="T16" fmla="*/ 936 w 1009"/>
                <a:gd name="T17" fmla="*/ 480 h 1304"/>
                <a:gd name="T18" fmla="*/ 984 w 1009"/>
                <a:gd name="T19" fmla="*/ 496 h 1304"/>
                <a:gd name="T20" fmla="*/ 1008 w 1009"/>
                <a:gd name="T21" fmla="*/ 520 h 1304"/>
                <a:gd name="T22" fmla="*/ 952 w 1009"/>
                <a:gd name="T23" fmla="*/ 576 h 1304"/>
                <a:gd name="T24" fmla="*/ 856 w 1009"/>
                <a:gd name="T25" fmla="*/ 640 h 1304"/>
                <a:gd name="T26" fmla="*/ 728 w 1009"/>
                <a:gd name="T27" fmla="*/ 704 h 1304"/>
                <a:gd name="T28" fmla="*/ 696 w 1009"/>
                <a:gd name="T29" fmla="*/ 744 h 1304"/>
                <a:gd name="T30" fmla="*/ 656 w 1009"/>
                <a:gd name="T31" fmla="*/ 832 h 1304"/>
                <a:gd name="T32" fmla="*/ 608 w 1009"/>
                <a:gd name="T33" fmla="*/ 856 h 1304"/>
                <a:gd name="T34" fmla="*/ 472 w 1009"/>
                <a:gd name="T35" fmla="*/ 896 h 1304"/>
                <a:gd name="T36" fmla="*/ 240 w 1009"/>
                <a:gd name="T37" fmla="*/ 1096 h 1304"/>
                <a:gd name="T38" fmla="*/ 0 w 1009"/>
                <a:gd name="T39" fmla="*/ 130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9" h="1304">
                  <a:moveTo>
                    <a:pt x="296" y="0"/>
                  </a:moveTo>
                  <a:cubicBezTo>
                    <a:pt x="315" y="12"/>
                    <a:pt x="426" y="142"/>
                    <a:pt x="472" y="176"/>
                  </a:cubicBezTo>
                  <a:cubicBezTo>
                    <a:pt x="517" y="209"/>
                    <a:pt x="529" y="182"/>
                    <a:pt x="568" y="200"/>
                  </a:cubicBezTo>
                  <a:cubicBezTo>
                    <a:pt x="614" y="230"/>
                    <a:pt x="657" y="251"/>
                    <a:pt x="704" y="280"/>
                  </a:cubicBezTo>
                  <a:cubicBezTo>
                    <a:pt x="721" y="306"/>
                    <a:pt x="743" y="331"/>
                    <a:pt x="760" y="360"/>
                  </a:cubicBezTo>
                  <a:cubicBezTo>
                    <a:pt x="765" y="370"/>
                    <a:pt x="768" y="382"/>
                    <a:pt x="776" y="392"/>
                  </a:cubicBezTo>
                  <a:cubicBezTo>
                    <a:pt x="790" y="409"/>
                    <a:pt x="831" y="418"/>
                    <a:pt x="848" y="424"/>
                  </a:cubicBezTo>
                  <a:cubicBezTo>
                    <a:pt x="856" y="426"/>
                    <a:pt x="872" y="432"/>
                    <a:pt x="872" y="432"/>
                  </a:cubicBezTo>
                  <a:cubicBezTo>
                    <a:pt x="885" y="473"/>
                    <a:pt x="873" y="455"/>
                    <a:pt x="936" y="480"/>
                  </a:cubicBezTo>
                  <a:cubicBezTo>
                    <a:pt x="951" y="486"/>
                    <a:pt x="984" y="496"/>
                    <a:pt x="984" y="496"/>
                  </a:cubicBezTo>
                  <a:cubicBezTo>
                    <a:pt x="1009" y="530"/>
                    <a:pt x="1008" y="541"/>
                    <a:pt x="1008" y="520"/>
                  </a:cubicBezTo>
                  <a:cubicBezTo>
                    <a:pt x="979" y="539"/>
                    <a:pt x="980" y="556"/>
                    <a:pt x="952" y="576"/>
                  </a:cubicBezTo>
                  <a:cubicBezTo>
                    <a:pt x="935" y="626"/>
                    <a:pt x="898" y="623"/>
                    <a:pt x="856" y="640"/>
                  </a:cubicBezTo>
                  <a:cubicBezTo>
                    <a:pt x="811" y="656"/>
                    <a:pt x="768" y="679"/>
                    <a:pt x="728" y="704"/>
                  </a:cubicBezTo>
                  <a:cubicBezTo>
                    <a:pt x="704" y="774"/>
                    <a:pt x="741" y="680"/>
                    <a:pt x="696" y="744"/>
                  </a:cubicBezTo>
                  <a:cubicBezTo>
                    <a:pt x="676" y="771"/>
                    <a:pt x="680" y="807"/>
                    <a:pt x="656" y="832"/>
                  </a:cubicBezTo>
                  <a:cubicBezTo>
                    <a:pt x="633" y="854"/>
                    <a:pt x="634" y="842"/>
                    <a:pt x="608" y="856"/>
                  </a:cubicBezTo>
                  <a:cubicBezTo>
                    <a:pt x="560" y="879"/>
                    <a:pt x="526" y="888"/>
                    <a:pt x="472" y="896"/>
                  </a:cubicBezTo>
                  <a:cubicBezTo>
                    <a:pt x="418" y="913"/>
                    <a:pt x="285" y="1065"/>
                    <a:pt x="240" y="1096"/>
                  </a:cubicBezTo>
                  <a:cubicBezTo>
                    <a:pt x="221" y="1133"/>
                    <a:pt x="69" y="1235"/>
                    <a:pt x="0" y="130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6586" name="Group 26">
              <a:extLst>
                <a:ext uri="{FF2B5EF4-FFF2-40B4-BE49-F238E27FC236}">
                  <a16:creationId xmlns:a16="http://schemas.microsoft.com/office/drawing/2014/main" id="{17101FC0-9F70-6DF8-041D-D7FAD7E78D19}"/>
                </a:ext>
              </a:extLst>
            </p:cNvPr>
            <p:cNvGrpSpPr>
              <a:grpSpLocks/>
            </p:cNvGrpSpPr>
            <p:nvPr/>
          </p:nvGrpSpPr>
          <p:grpSpPr bwMode="auto">
            <a:xfrm>
              <a:off x="3648" y="1513"/>
              <a:ext cx="201" cy="336"/>
              <a:chOff x="3242" y="1894"/>
              <a:chExt cx="214" cy="370"/>
            </a:xfrm>
          </p:grpSpPr>
          <p:graphicFrame>
            <p:nvGraphicFramePr>
              <p:cNvPr id="66575" name="Object 15">
                <a:extLst>
                  <a:ext uri="{FF2B5EF4-FFF2-40B4-BE49-F238E27FC236}">
                    <a16:creationId xmlns:a16="http://schemas.microsoft.com/office/drawing/2014/main" id="{C28911D7-493F-BC92-4BF4-1D21CD10A8C4}"/>
                  </a:ext>
                </a:extLst>
              </p:cNvPr>
              <p:cNvGraphicFramePr>
                <a:graphicFrameLocks noChangeAspect="1"/>
              </p:cNvGraphicFramePr>
              <p:nvPr/>
            </p:nvGraphicFramePr>
            <p:xfrm>
              <a:off x="3242" y="1894"/>
              <a:ext cx="214" cy="370"/>
            </p:xfrm>
            <a:graphic>
              <a:graphicData uri="http://schemas.openxmlformats.org/presentationml/2006/ole">
                <mc:AlternateContent xmlns:mc="http://schemas.openxmlformats.org/markup-compatibility/2006">
                  <mc:Choice xmlns:v="urn:schemas-microsoft-com:vml" Requires="v">
                    <p:oleObj r:id="rId2" imgW="1257300" imgH="2349500" progId="MS_ClipArt_Gallery">
                      <p:embed/>
                    </p:oleObj>
                  </mc:Choice>
                  <mc:Fallback>
                    <p:oleObj r:id="rId2" imgW="1257300" imgH="2349500" progId="MS_ClipArt_Gallery">
                      <p:embed/>
                      <p:pic>
                        <p:nvPicPr>
                          <p:cNvPr id="66575" name="Object 15">
                            <a:extLst>
                              <a:ext uri="{FF2B5EF4-FFF2-40B4-BE49-F238E27FC236}">
                                <a16:creationId xmlns:a16="http://schemas.microsoft.com/office/drawing/2014/main" id="{C28911D7-493F-BC92-4BF4-1D21CD10A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1894"/>
                            <a:ext cx="214"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572" name="Oval 12">
                <a:extLst>
                  <a:ext uri="{FF2B5EF4-FFF2-40B4-BE49-F238E27FC236}">
                    <a16:creationId xmlns:a16="http://schemas.microsoft.com/office/drawing/2014/main" id="{08C63753-191B-28C9-F4A4-090F0CFE5DC4}"/>
                  </a:ext>
                </a:extLst>
              </p:cNvPr>
              <p:cNvSpPr>
                <a:spLocks noChangeArrowheads="1"/>
              </p:cNvSpPr>
              <p:nvPr/>
            </p:nvSpPr>
            <p:spPr bwMode="auto">
              <a:xfrm>
                <a:off x="3265" y="1932"/>
                <a:ext cx="93" cy="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6578" name="Text Box 18">
              <a:extLst>
                <a:ext uri="{FF2B5EF4-FFF2-40B4-BE49-F238E27FC236}">
                  <a16:creationId xmlns:a16="http://schemas.microsoft.com/office/drawing/2014/main" id="{FB1F2325-BFDA-BFFC-480A-E0FFD0471190}"/>
                </a:ext>
              </a:extLst>
            </p:cNvPr>
            <p:cNvSpPr txBox="1">
              <a:spLocks noChangeArrowheads="1"/>
            </p:cNvSpPr>
            <p:nvPr/>
          </p:nvSpPr>
          <p:spPr bwMode="auto">
            <a:xfrm>
              <a:off x="2974" y="2017"/>
              <a:ext cx="2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endParaRPr lang="en-US" altLang="en-US"/>
            </a:p>
          </p:txBody>
        </p:sp>
        <p:sp>
          <p:nvSpPr>
            <p:cNvPr id="66579" name="Text Box 19">
              <a:extLst>
                <a:ext uri="{FF2B5EF4-FFF2-40B4-BE49-F238E27FC236}">
                  <a16:creationId xmlns:a16="http://schemas.microsoft.com/office/drawing/2014/main" id="{9C7F8D23-E67C-2ECB-A53B-6CA7C4D7C7C3}"/>
                </a:ext>
              </a:extLst>
            </p:cNvPr>
            <p:cNvSpPr txBox="1">
              <a:spLocks noChangeArrowheads="1"/>
            </p:cNvSpPr>
            <p:nvPr/>
          </p:nvSpPr>
          <p:spPr bwMode="auto">
            <a:xfrm>
              <a:off x="3210" y="831"/>
              <a:ext cx="1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B</a:t>
              </a:r>
              <a:endParaRPr lang="en-US" altLang="en-US"/>
            </a:p>
          </p:txBody>
        </p:sp>
        <p:sp>
          <p:nvSpPr>
            <p:cNvPr id="66568" name="Freeform 8">
              <a:extLst>
                <a:ext uri="{FF2B5EF4-FFF2-40B4-BE49-F238E27FC236}">
                  <a16:creationId xmlns:a16="http://schemas.microsoft.com/office/drawing/2014/main" id="{5060FC06-02F9-7D0A-4633-724E8E02E28B}"/>
                </a:ext>
              </a:extLst>
            </p:cNvPr>
            <p:cNvSpPr>
              <a:spLocks/>
            </p:cNvSpPr>
            <p:nvPr/>
          </p:nvSpPr>
          <p:spPr bwMode="auto">
            <a:xfrm>
              <a:off x="3942" y="1036"/>
              <a:ext cx="721" cy="407"/>
            </a:xfrm>
            <a:custGeom>
              <a:avLst/>
              <a:gdLst>
                <a:gd name="T0" fmla="*/ 0 w 872"/>
                <a:gd name="T1" fmla="*/ 462 h 494"/>
                <a:gd name="T2" fmla="*/ 264 w 872"/>
                <a:gd name="T3" fmla="*/ 494 h 494"/>
                <a:gd name="T4" fmla="*/ 336 w 872"/>
                <a:gd name="T5" fmla="*/ 454 h 494"/>
                <a:gd name="T6" fmla="*/ 480 w 872"/>
                <a:gd name="T7" fmla="*/ 454 h 494"/>
                <a:gd name="T8" fmla="*/ 488 w 872"/>
                <a:gd name="T9" fmla="*/ 430 h 494"/>
                <a:gd name="T10" fmla="*/ 560 w 872"/>
                <a:gd name="T11" fmla="*/ 406 h 494"/>
                <a:gd name="T12" fmla="*/ 632 w 872"/>
                <a:gd name="T13" fmla="*/ 326 h 494"/>
                <a:gd name="T14" fmla="*/ 680 w 872"/>
                <a:gd name="T15" fmla="*/ 246 h 494"/>
                <a:gd name="T16" fmla="*/ 768 w 872"/>
                <a:gd name="T17" fmla="*/ 174 h 494"/>
                <a:gd name="T18" fmla="*/ 824 w 872"/>
                <a:gd name="T19" fmla="*/ 46 h 494"/>
                <a:gd name="T20" fmla="*/ 872 w 872"/>
                <a:gd name="T21" fmla="*/ 2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2" h="494">
                  <a:moveTo>
                    <a:pt x="0" y="462"/>
                  </a:moveTo>
                  <a:cubicBezTo>
                    <a:pt x="88" y="474"/>
                    <a:pt x="176" y="472"/>
                    <a:pt x="264" y="494"/>
                  </a:cubicBezTo>
                  <a:cubicBezTo>
                    <a:pt x="288" y="477"/>
                    <a:pt x="311" y="470"/>
                    <a:pt x="336" y="454"/>
                  </a:cubicBezTo>
                  <a:cubicBezTo>
                    <a:pt x="383" y="457"/>
                    <a:pt x="440" y="480"/>
                    <a:pt x="480" y="454"/>
                  </a:cubicBezTo>
                  <a:cubicBezTo>
                    <a:pt x="487" y="449"/>
                    <a:pt x="482" y="435"/>
                    <a:pt x="488" y="430"/>
                  </a:cubicBezTo>
                  <a:cubicBezTo>
                    <a:pt x="504" y="413"/>
                    <a:pt x="539" y="410"/>
                    <a:pt x="560" y="406"/>
                  </a:cubicBezTo>
                  <a:cubicBezTo>
                    <a:pt x="591" y="384"/>
                    <a:pt x="607" y="356"/>
                    <a:pt x="632" y="326"/>
                  </a:cubicBezTo>
                  <a:cubicBezTo>
                    <a:pt x="641" y="288"/>
                    <a:pt x="652" y="273"/>
                    <a:pt x="680" y="246"/>
                  </a:cubicBezTo>
                  <a:cubicBezTo>
                    <a:pt x="701" y="191"/>
                    <a:pt x="711" y="192"/>
                    <a:pt x="768" y="174"/>
                  </a:cubicBezTo>
                  <a:cubicBezTo>
                    <a:pt x="786" y="128"/>
                    <a:pt x="795" y="85"/>
                    <a:pt x="824" y="46"/>
                  </a:cubicBezTo>
                  <a:cubicBezTo>
                    <a:pt x="835" y="30"/>
                    <a:pt x="850" y="0"/>
                    <a:pt x="872" y="2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580" name="Text Box 20">
              <a:extLst>
                <a:ext uri="{FF2B5EF4-FFF2-40B4-BE49-F238E27FC236}">
                  <a16:creationId xmlns:a16="http://schemas.microsoft.com/office/drawing/2014/main" id="{E67D4777-BE38-D5E1-CC83-5261DCD86C1B}"/>
                </a:ext>
              </a:extLst>
            </p:cNvPr>
            <p:cNvSpPr txBox="1">
              <a:spLocks noChangeArrowheads="1"/>
            </p:cNvSpPr>
            <p:nvPr/>
          </p:nvSpPr>
          <p:spPr bwMode="auto">
            <a:xfrm>
              <a:off x="4630" y="918"/>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endParaRPr lang="en-US" altLang="en-US"/>
            </a:p>
          </p:txBody>
        </p:sp>
        <p:sp>
          <p:nvSpPr>
            <p:cNvPr id="66583" name="Text Box 23">
              <a:extLst>
                <a:ext uri="{FF2B5EF4-FFF2-40B4-BE49-F238E27FC236}">
                  <a16:creationId xmlns:a16="http://schemas.microsoft.com/office/drawing/2014/main" id="{B43DBDE8-8873-0622-8BB2-EF905BFCEBE3}"/>
                </a:ext>
              </a:extLst>
            </p:cNvPr>
            <p:cNvSpPr txBox="1">
              <a:spLocks noChangeArrowheads="1"/>
            </p:cNvSpPr>
            <p:nvPr/>
          </p:nvSpPr>
          <p:spPr bwMode="auto">
            <a:xfrm>
              <a:off x="3260" y="1483"/>
              <a:ext cx="44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Root</a:t>
              </a:r>
              <a:endParaRPr lang="en-US" altLang="en-US"/>
            </a:p>
          </p:txBody>
        </p:sp>
        <p:sp>
          <p:nvSpPr>
            <p:cNvPr id="66585" name="Line 25">
              <a:extLst>
                <a:ext uri="{FF2B5EF4-FFF2-40B4-BE49-F238E27FC236}">
                  <a16:creationId xmlns:a16="http://schemas.microsoft.com/office/drawing/2014/main" id="{FAF44E3C-08B8-5107-490B-16004672286B}"/>
                </a:ext>
              </a:extLst>
            </p:cNvPr>
            <p:cNvSpPr>
              <a:spLocks noChangeShapeType="1"/>
            </p:cNvSpPr>
            <p:nvPr/>
          </p:nvSpPr>
          <p:spPr bwMode="auto">
            <a:xfrm>
              <a:off x="3744" y="2087"/>
              <a:ext cx="0" cy="30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599" name="Freeform 39">
              <a:extLst>
                <a:ext uri="{FF2B5EF4-FFF2-40B4-BE49-F238E27FC236}">
                  <a16:creationId xmlns:a16="http://schemas.microsoft.com/office/drawing/2014/main" id="{3BA06A1F-C8EF-0500-9BA3-3E1B7FFCC505}"/>
                </a:ext>
              </a:extLst>
            </p:cNvPr>
            <p:cNvSpPr>
              <a:spLocks/>
            </p:cNvSpPr>
            <p:nvPr/>
          </p:nvSpPr>
          <p:spPr bwMode="auto">
            <a:xfrm>
              <a:off x="4315" y="1416"/>
              <a:ext cx="517" cy="200"/>
            </a:xfrm>
            <a:custGeom>
              <a:avLst/>
              <a:gdLst>
                <a:gd name="T0" fmla="*/ 5 w 517"/>
                <a:gd name="T1" fmla="*/ 0 h 200"/>
                <a:gd name="T2" fmla="*/ 53 w 517"/>
                <a:gd name="T3" fmla="*/ 32 h 200"/>
                <a:gd name="T4" fmla="*/ 181 w 517"/>
                <a:gd name="T5" fmla="*/ 96 h 200"/>
                <a:gd name="T6" fmla="*/ 325 w 517"/>
                <a:gd name="T7" fmla="*/ 120 h 200"/>
                <a:gd name="T8" fmla="*/ 381 w 517"/>
                <a:gd name="T9" fmla="*/ 152 h 200"/>
                <a:gd name="T10" fmla="*/ 453 w 517"/>
                <a:gd name="T11" fmla="*/ 176 h 200"/>
                <a:gd name="T12" fmla="*/ 517 w 517"/>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517" h="200">
                  <a:moveTo>
                    <a:pt x="5" y="0"/>
                  </a:moveTo>
                  <a:cubicBezTo>
                    <a:pt x="58" y="53"/>
                    <a:pt x="0" y="3"/>
                    <a:pt x="53" y="32"/>
                  </a:cubicBezTo>
                  <a:cubicBezTo>
                    <a:pt x="101" y="58"/>
                    <a:pt x="125" y="88"/>
                    <a:pt x="181" y="96"/>
                  </a:cubicBezTo>
                  <a:cubicBezTo>
                    <a:pt x="224" y="102"/>
                    <a:pt x="283" y="99"/>
                    <a:pt x="325" y="120"/>
                  </a:cubicBezTo>
                  <a:cubicBezTo>
                    <a:pt x="382" y="148"/>
                    <a:pt x="310" y="123"/>
                    <a:pt x="381" y="152"/>
                  </a:cubicBezTo>
                  <a:cubicBezTo>
                    <a:pt x="404" y="161"/>
                    <a:pt x="431" y="161"/>
                    <a:pt x="453" y="176"/>
                  </a:cubicBezTo>
                  <a:cubicBezTo>
                    <a:pt x="475" y="190"/>
                    <a:pt x="490" y="200"/>
                    <a:pt x="517" y="20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604" name="Text Box 44">
              <a:extLst>
                <a:ext uri="{FF2B5EF4-FFF2-40B4-BE49-F238E27FC236}">
                  <a16:creationId xmlns:a16="http://schemas.microsoft.com/office/drawing/2014/main" id="{61C8F249-7E8E-13B4-E84B-ADA4D13AD4B1}"/>
                </a:ext>
              </a:extLst>
            </p:cNvPr>
            <p:cNvSpPr txBox="1">
              <a:spLocks noChangeArrowheads="1"/>
            </p:cNvSpPr>
            <p:nvPr/>
          </p:nvSpPr>
          <p:spPr bwMode="auto">
            <a:xfrm>
              <a:off x="4806" y="1526"/>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endParaRPr lang="en-US" altLang="en-US"/>
            </a:p>
          </p:txBody>
        </p:sp>
      </p:grpSp>
      <p:grpSp>
        <p:nvGrpSpPr>
          <p:cNvPr id="66630" name="Group 70">
            <a:extLst>
              <a:ext uri="{FF2B5EF4-FFF2-40B4-BE49-F238E27FC236}">
                <a16:creationId xmlns:a16="http://schemas.microsoft.com/office/drawing/2014/main" id="{37768FAC-618F-441D-660E-8ABFB9C2AA04}"/>
              </a:ext>
            </a:extLst>
          </p:cNvPr>
          <p:cNvGrpSpPr>
            <a:grpSpLocks/>
          </p:cNvGrpSpPr>
          <p:nvPr/>
        </p:nvGrpSpPr>
        <p:grpSpPr bwMode="auto">
          <a:xfrm>
            <a:off x="2257425" y="3841753"/>
            <a:ext cx="7513638" cy="2190751"/>
            <a:chOff x="462" y="2420"/>
            <a:chExt cx="4733" cy="1380"/>
          </a:xfrm>
        </p:grpSpPr>
        <p:grpSp>
          <p:nvGrpSpPr>
            <p:cNvPr id="66629" name="Group 69">
              <a:extLst>
                <a:ext uri="{FF2B5EF4-FFF2-40B4-BE49-F238E27FC236}">
                  <a16:creationId xmlns:a16="http://schemas.microsoft.com/office/drawing/2014/main" id="{0B792585-6A47-B487-8864-CA059F3A5F93}"/>
                </a:ext>
              </a:extLst>
            </p:cNvPr>
            <p:cNvGrpSpPr>
              <a:grpSpLocks/>
            </p:cNvGrpSpPr>
            <p:nvPr/>
          </p:nvGrpSpPr>
          <p:grpSpPr bwMode="auto">
            <a:xfrm>
              <a:off x="3059" y="2547"/>
              <a:ext cx="1441" cy="904"/>
              <a:chOff x="3059" y="2547"/>
              <a:chExt cx="1441" cy="904"/>
            </a:xfrm>
          </p:grpSpPr>
          <p:sp>
            <p:nvSpPr>
              <p:cNvPr id="66609" name="Freeform 49">
                <a:extLst>
                  <a:ext uri="{FF2B5EF4-FFF2-40B4-BE49-F238E27FC236}">
                    <a16:creationId xmlns:a16="http://schemas.microsoft.com/office/drawing/2014/main" id="{8F7FAD07-2052-8772-8249-0AB96D9CE32C}"/>
                  </a:ext>
                </a:extLst>
              </p:cNvPr>
              <p:cNvSpPr>
                <a:spLocks/>
              </p:cNvSpPr>
              <p:nvPr/>
            </p:nvSpPr>
            <p:spPr bwMode="auto">
              <a:xfrm>
                <a:off x="3059" y="2547"/>
                <a:ext cx="924" cy="904"/>
              </a:xfrm>
              <a:custGeom>
                <a:avLst/>
                <a:gdLst>
                  <a:gd name="T0" fmla="*/ 24 w 924"/>
                  <a:gd name="T1" fmla="*/ 50 h 904"/>
                  <a:gd name="T2" fmla="*/ 33 w 924"/>
                  <a:gd name="T3" fmla="*/ 67 h 904"/>
                  <a:gd name="T4" fmla="*/ 51 w 924"/>
                  <a:gd name="T5" fmla="*/ 117 h 904"/>
                  <a:gd name="T6" fmla="*/ 276 w 924"/>
                  <a:gd name="T7" fmla="*/ 335 h 904"/>
                  <a:gd name="T8" fmla="*/ 357 w 924"/>
                  <a:gd name="T9" fmla="*/ 410 h 904"/>
                  <a:gd name="T10" fmla="*/ 537 w 924"/>
                  <a:gd name="T11" fmla="*/ 619 h 904"/>
                  <a:gd name="T12" fmla="*/ 573 w 924"/>
                  <a:gd name="T13" fmla="*/ 670 h 904"/>
                  <a:gd name="T14" fmla="*/ 582 w 924"/>
                  <a:gd name="T15" fmla="*/ 695 h 904"/>
                  <a:gd name="T16" fmla="*/ 627 w 924"/>
                  <a:gd name="T17" fmla="*/ 745 h 904"/>
                  <a:gd name="T18" fmla="*/ 663 w 924"/>
                  <a:gd name="T19" fmla="*/ 804 h 904"/>
                  <a:gd name="T20" fmla="*/ 762 w 924"/>
                  <a:gd name="T21" fmla="*/ 904 h 904"/>
                  <a:gd name="T22" fmla="*/ 834 w 924"/>
                  <a:gd name="T23" fmla="*/ 837 h 904"/>
                  <a:gd name="T24" fmla="*/ 870 w 924"/>
                  <a:gd name="T25" fmla="*/ 762 h 904"/>
                  <a:gd name="T26" fmla="*/ 906 w 924"/>
                  <a:gd name="T27" fmla="*/ 711 h 904"/>
                  <a:gd name="T28" fmla="*/ 924 w 924"/>
                  <a:gd name="T29" fmla="*/ 686 h 904"/>
                  <a:gd name="T30" fmla="*/ 915 w 924"/>
                  <a:gd name="T31" fmla="*/ 661 h 904"/>
                  <a:gd name="T32" fmla="*/ 888 w 924"/>
                  <a:gd name="T33" fmla="*/ 636 h 904"/>
                  <a:gd name="T34" fmla="*/ 834 w 924"/>
                  <a:gd name="T35" fmla="*/ 603 h 904"/>
                  <a:gd name="T36" fmla="*/ 773 w 924"/>
                  <a:gd name="T37" fmla="*/ 525 h 904"/>
                  <a:gd name="T38" fmla="*/ 618 w 924"/>
                  <a:gd name="T39" fmla="*/ 293 h 904"/>
                  <a:gd name="T40" fmla="*/ 564 w 924"/>
                  <a:gd name="T41" fmla="*/ 226 h 904"/>
                  <a:gd name="T42" fmla="*/ 456 w 924"/>
                  <a:gd name="T43" fmla="*/ 9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4" h="904">
                    <a:moveTo>
                      <a:pt x="24" y="50"/>
                    </a:moveTo>
                    <a:cubicBezTo>
                      <a:pt x="54" y="117"/>
                      <a:pt x="0" y="0"/>
                      <a:pt x="33" y="67"/>
                    </a:cubicBezTo>
                    <a:cubicBezTo>
                      <a:pt x="39" y="83"/>
                      <a:pt x="37" y="105"/>
                      <a:pt x="51" y="117"/>
                    </a:cubicBezTo>
                    <a:cubicBezTo>
                      <a:pt x="126" y="187"/>
                      <a:pt x="203" y="259"/>
                      <a:pt x="276" y="335"/>
                    </a:cubicBezTo>
                    <a:cubicBezTo>
                      <a:pt x="300" y="361"/>
                      <a:pt x="335" y="380"/>
                      <a:pt x="357" y="410"/>
                    </a:cubicBezTo>
                    <a:cubicBezTo>
                      <a:pt x="405" y="478"/>
                      <a:pt x="461" y="572"/>
                      <a:pt x="537" y="619"/>
                    </a:cubicBezTo>
                    <a:cubicBezTo>
                      <a:pt x="548" y="636"/>
                      <a:pt x="565" y="650"/>
                      <a:pt x="573" y="670"/>
                    </a:cubicBezTo>
                    <a:cubicBezTo>
                      <a:pt x="575" y="678"/>
                      <a:pt x="577" y="686"/>
                      <a:pt x="582" y="695"/>
                    </a:cubicBezTo>
                    <a:cubicBezTo>
                      <a:pt x="598" y="725"/>
                      <a:pt x="601" y="717"/>
                      <a:pt x="627" y="745"/>
                    </a:cubicBezTo>
                    <a:cubicBezTo>
                      <a:pt x="657" y="778"/>
                      <a:pt x="633" y="762"/>
                      <a:pt x="663" y="804"/>
                    </a:cubicBezTo>
                    <a:cubicBezTo>
                      <a:pt x="690" y="841"/>
                      <a:pt x="727" y="872"/>
                      <a:pt x="762" y="904"/>
                    </a:cubicBezTo>
                    <a:cubicBezTo>
                      <a:pt x="792" y="884"/>
                      <a:pt x="807" y="861"/>
                      <a:pt x="834" y="837"/>
                    </a:cubicBezTo>
                    <a:cubicBezTo>
                      <a:pt x="842" y="812"/>
                      <a:pt x="855" y="784"/>
                      <a:pt x="870" y="762"/>
                    </a:cubicBezTo>
                    <a:cubicBezTo>
                      <a:pt x="880" y="744"/>
                      <a:pt x="894" y="728"/>
                      <a:pt x="906" y="711"/>
                    </a:cubicBezTo>
                    <a:cubicBezTo>
                      <a:pt x="912" y="703"/>
                      <a:pt x="924" y="686"/>
                      <a:pt x="924" y="686"/>
                    </a:cubicBezTo>
                    <a:cubicBezTo>
                      <a:pt x="921" y="678"/>
                      <a:pt x="915" y="661"/>
                      <a:pt x="915" y="661"/>
                    </a:cubicBezTo>
                    <a:cubicBezTo>
                      <a:pt x="906" y="653"/>
                      <a:pt x="897" y="642"/>
                      <a:pt x="888" y="636"/>
                    </a:cubicBezTo>
                    <a:cubicBezTo>
                      <a:pt x="870" y="624"/>
                      <a:pt x="834" y="603"/>
                      <a:pt x="834" y="603"/>
                    </a:cubicBezTo>
                    <a:cubicBezTo>
                      <a:pt x="820" y="552"/>
                      <a:pt x="818" y="556"/>
                      <a:pt x="773" y="525"/>
                    </a:cubicBezTo>
                    <a:cubicBezTo>
                      <a:pt x="728" y="422"/>
                      <a:pt x="705" y="374"/>
                      <a:pt x="618" y="293"/>
                    </a:cubicBezTo>
                    <a:cubicBezTo>
                      <a:pt x="605" y="258"/>
                      <a:pt x="581" y="257"/>
                      <a:pt x="564" y="226"/>
                    </a:cubicBezTo>
                    <a:cubicBezTo>
                      <a:pt x="541" y="184"/>
                      <a:pt x="503" y="114"/>
                      <a:pt x="456" y="9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611" name="Freeform 51">
                <a:extLst>
                  <a:ext uri="{FF2B5EF4-FFF2-40B4-BE49-F238E27FC236}">
                    <a16:creationId xmlns:a16="http://schemas.microsoft.com/office/drawing/2014/main" id="{FF2175AB-DF3F-7A57-3AD5-BDBA7A5AE7FE}"/>
                  </a:ext>
                </a:extLst>
              </p:cNvPr>
              <p:cNvSpPr>
                <a:spLocks/>
              </p:cNvSpPr>
              <p:nvPr/>
            </p:nvSpPr>
            <p:spPr bwMode="auto">
              <a:xfrm>
                <a:off x="3970" y="2622"/>
                <a:ext cx="530" cy="612"/>
              </a:xfrm>
              <a:custGeom>
                <a:avLst/>
                <a:gdLst>
                  <a:gd name="T0" fmla="*/ 7 w 383"/>
                  <a:gd name="T1" fmla="*/ 492 h 505"/>
                  <a:gd name="T2" fmla="*/ 35 w 383"/>
                  <a:gd name="T3" fmla="*/ 460 h 505"/>
                  <a:gd name="T4" fmla="*/ 95 w 383"/>
                  <a:gd name="T5" fmla="*/ 372 h 505"/>
                  <a:gd name="T6" fmla="*/ 111 w 383"/>
                  <a:gd name="T7" fmla="*/ 352 h 505"/>
                  <a:gd name="T8" fmla="*/ 131 w 383"/>
                  <a:gd name="T9" fmla="*/ 292 h 505"/>
                  <a:gd name="T10" fmla="*/ 175 w 383"/>
                  <a:gd name="T11" fmla="*/ 232 h 505"/>
                  <a:gd name="T12" fmla="*/ 195 w 383"/>
                  <a:gd name="T13" fmla="*/ 192 h 505"/>
                  <a:gd name="T14" fmla="*/ 219 w 383"/>
                  <a:gd name="T15" fmla="*/ 168 h 505"/>
                  <a:gd name="T16" fmla="*/ 247 w 383"/>
                  <a:gd name="T17" fmla="*/ 136 h 505"/>
                  <a:gd name="T18" fmla="*/ 279 w 383"/>
                  <a:gd name="T19" fmla="*/ 112 h 505"/>
                  <a:gd name="T20" fmla="*/ 331 w 383"/>
                  <a:gd name="T21" fmla="*/ 72 h 505"/>
                  <a:gd name="T22" fmla="*/ 367 w 383"/>
                  <a:gd name="T23" fmla="*/ 20 h 505"/>
                  <a:gd name="T24" fmla="*/ 383 w 383"/>
                  <a:gd name="T2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05">
                    <a:moveTo>
                      <a:pt x="7" y="492"/>
                    </a:moveTo>
                    <a:cubicBezTo>
                      <a:pt x="17" y="461"/>
                      <a:pt x="0" y="505"/>
                      <a:pt x="35" y="460"/>
                    </a:cubicBezTo>
                    <a:cubicBezTo>
                      <a:pt x="65" y="420"/>
                      <a:pt x="48" y="403"/>
                      <a:pt x="95" y="372"/>
                    </a:cubicBezTo>
                    <a:cubicBezTo>
                      <a:pt x="109" y="328"/>
                      <a:pt x="85" y="393"/>
                      <a:pt x="111" y="352"/>
                    </a:cubicBezTo>
                    <a:cubicBezTo>
                      <a:pt x="121" y="334"/>
                      <a:pt x="119" y="308"/>
                      <a:pt x="131" y="292"/>
                    </a:cubicBezTo>
                    <a:cubicBezTo>
                      <a:pt x="144" y="272"/>
                      <a:pt x="167" y="254"/>
                      <a:pt x="175" y="232"/>
                    </a:cubicBezTo>
                    <a:cubicBezTo>
                      <a:pt x="179" y="218"/>
                      <a:pt x="185" y="203"/>
                      <a:pt x="195" y="192"/>
                    </a:cubicBezTo>
                    <a:cubicBezTo>
                      <a:pt x="202" y="183"/>
                      <a:pt x="212" y="177"/>
                      <a:pt x="219" y="168"/>
                    </a:cubicBezTo>
                    <a:cubicBezTo>
                      <a:pt x="228" y="153"/>
                      <a:pt x="229" y="141"/>
                      <a:pt x="247" y="136"/>
                    </a:cubicBezTo>
                    <a:cubicBezTo>
                      <a:pt x="256" y="122"/>
                      <a:pt x="263" y="117"/>
                      <a:pt x="279" y="112"/>
                    </a:cubicBezTo>
                    <a:cubicBezTo>
                      <a:pt x="286" y="90"/>
                      <a:pt x="310" y="78"/>
                      <a:pt x="331" y="72"/>
                    </a:cubicBezTo>
                    <a:cubicBezTo>
                      <a:pt x="341" y="56"/>
                      <a:pt x="361" y="37"/>
                      <a:pt x="367" y="20"/>
                    </a:cubicBezTo>
                    <a:cubicBezTo>
                      <a:pt x="369" y="11"/>
                      <a:pt x="383" y="0"/>
                      <a:pt x="383"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612" name="Freeform 52">
                <a:extLst>
                  <a:ext uri="{FF2B5EF4-FFF2-40B4-BE49-F238E27FC236}">
                    <a16:creationId xmlns:a16="http://schemas.microsoft.com/office/drawing/2014/main" id="{309DB139-BC67-5D71-D2DB-1364A37B794E}"/>
                  </a:ext>
                </a:extLst>
              </p:cNvPr>
              <p:cNvSpPr>
                <a:spLocks/>
              </p:cNvSpPr>
              <p:nvPr/>
            </p:nvSpPr>
            <p:spPr bwMode="auto">
              <a:xfrm>
                <a:off x="3834" y="2618"/>
                <a:ext cx="275" cy="448"/>
              </a:xfrm>
              <a:custGeom>
                <a:avLst/>
                <a:gdLst>
                  <a:gd name="T0" fmla="*/ 196 w 196"/>
                  <a:gd name="T1" fmla="*/ 340 h 340"/>
                  <a:gd name="T2" fmla="*/ 144 w 196"/>
                  <a:gd name="T3" fmla="*/ 236 h 340"/>
                  <a:gd name="T4" fmla="*/ 128 w 196"/>
                  <a:gd name="T5" fmla="*/ 212 h 340"/>
                  <a:gd name="T6" fmla="*/ 116 w 196"/>
                  <a:gd name="T7" fmla="*/ 204 h 340"/>
                  <a:gd name="T8" fmla="*/ 84 w 196"/>
                  <a:gd name="T9" fmla="*/ 164 h 340"/>
                  <a:gd name="T10" fmla="*/ 60 w 196"/>
                  <a:gd name="T11" fmla="*/ 116 h 340"/>
                  <a:gd name="T12" fmla="*/ 20 w 196"/>
                  <a:gd name="T13" fmla="*/ 44 h 340"/>
                  <a:gd name="T14" fmla="*/ 0 w 196"/>
                  <a:gd name="T15" fmla="*/ 0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40">
                    <a:moveTo>
                      <a:pt x="196" y="340"/>
                    </a:moveTo>
                    <a:cubicBezTo>
                      <a:pt x="164" y="319"/>
                      <a:pt x="163" y="267"/>
                      <a:pt x="144" y="236"/>
                    </a:cubicBezTo>
                    <a:cubicBezTo>
                      <a:pt x="138" y="227"/>
                      <a:pt x="136" y="217"/>
                      <a:pt x="128" y="212"/>
                    </a:cubicBezTo>
                    <a:cubicBezTo>
                      <a:pt x="124" y="209"/>
                      <a:pt x="119" y="207"/>
                      <a:pt x="116" y="204"/>
                    </a:cubicBezTo>
                    <a:cubicBezTo>
                      <a:pt x="104" y="191"/>
                      <a:pt x="84" y="164"/>
                      <a:pt x="84" y="164"/>
                    </a:cubicBezTo>
                    <a:cubicBezTo>
                      <a:pt x="78" y="146"/>
                      <a:pt x="68" y="132"/>
                      <a:pt x="60" y="116"/>
                    </a:cubicBezTo>
                    <a:cubicBezTo>
                      <a:pt x="46" y="88"/>
                      <a:pt x="46" y="61"/>
                      <a:pt x="20" y="44"/>
                    </a:cubicBezTo>
                    <a:cubicBezTo>
                      <a:pt x="16" y="21"/>
                      <a:pt x="15" y="15"/>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66605" name="Group 45">
              <a:extLst>
                <a:ext uri="{FF2B5EF4-FFF2-40B4-BE49-F238E27FC236}">
                  <a16:creationId xmlns:a16="http://schemas.microsoft.com/office/drawing/2014/main" id="{55975353-0564-141F-4C00-5B32D47E6DB6}"/>
                </a:ext>
              </a:extLst>
            </p:cNvPr>
            <p:cNvGrpSpPr>
              <a:grpSpLocks/>
            </p:cNvGrpSpPr>
            <p:nvPr/>
          </p:nvGrpSpPr>
          <p:grpSpPr bwMode="auto">
            <a:xfrm>
              <a:off x="3736" y="3356"/>
              <a:ext cx="201" cy="336"/>
              <a:chOff x="3242" y="1894"/>
              <a:chExt cx="214" cy="370"/>
            </a:xfrm>
          </p:grpSpPr>
          <p:graphicFrame>
            <p:nvGraphicFramePr>
              <p:cNvPr id="66606" name="Object 46">
                <a:extLst>
                  <a:ext uri="{FF2B5EF4-FFF2-40B4-BE49-F238E27FC236}">
                    <a16:creationId xmlns:a16="http://schemas.microsoft.com/office/drawing/2014/main" id="{E6B8B6C7-13F4-881E-4733-41FA1C3853FA}"/>
                  </a:ext>
                </a:extLst>
              </p:cNvPr>
              <p:cNvGraphicFramePr>
                <a:graphicFrameLocks noChangeAspect="1"/>
              </p:cNvGraphicFramePr>
              <p:nvPr/>
            </p:nvGraphicFramePr>
            <p:xfrm>
              <a:off x="3242" y="1894"/>
              <a:ext cx="214" cy="370"/>
            </p:xfrm>
            <a:graphic>
              <a:graphicData uri="http://schemas.openxmlformats.org/presentationml/2006/ole">
                <mc:AlternateContent xmlns:mc="http://schemas.openxmlformats.org/markup-compatibility/2006">
                  <mc:Choice xmlns:v="urn:schemas-microsoft-com:vml" Requires="v">
                    <p:oleObj r:id="rId4" imgW="1257300" imgH="2349500" progId="MS_ClipArt_Gallery">
                      <p:embed/>
                    </p:oleObj>
                  </mc:Choice>
                  <mc:Fallback>
                    <p:oleObj r:id="rId4" imgW="1257300" imgH="2349500" progId="MS_ClipArt_Gallery">
                      <p:embed/>
                      <p:pic>
                        <p:nvPicPr>
                          <p:cNvPr id="66606" name="Object 46">
                            <a:extLst>
                              <a:ext uri="{FF2B5EF4-FFF2-40B4-BE49-F238E27FC236}">
                                <a16:creationId xmlns:a16="http://schemas.microsoft.com/office/drawing/2014/main" id="{E6B8B6C7-13F4-881E-4733-41FA1C385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1894"/>
                            <a:ext cx="214"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607" name="Oval 47">
                <a:extLst>
                  <a:ext uri="{FF2B5EF4-FFF2-40B4-BE49-F238E27FC236}">
                    <a16:creationId xmlns:a16="http://schemas.microsoft.com/office/drawing/2014/main" id="{AE34BE1D-E7C8-CB6E-09C1-166CB42392EB}"/>
                  </a:ext>
                </a:extLst>
              </p:cNvPr>
              <p:cNvSpPr>
                <a:spLocks noChangeArrowheads="1"/>
              </p:cNvSpPr>
              <p:nvPr/>
            </p:nvSpPr>
            <p:spPr bwMode="auto">
              <a:xfrm>
                <a:off x="3265" y="1932"/>
                <a:ext cx="93" cy="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6617" name="Text Box 57">
              <a:extLst>
                <a:ext uri="{FF2B5EF4-FFF2-40B4-BE49-F238E27FC236}">
                  <a16:creationId xmlns:a16="http://schemas.microsoft.com/office/drawing/2014/main" id="{588CDA8C-5D7A-F288-F24B-F2D1FB951730}"/>
                </a:ext>
              </a:extLst>
            </p:cNvPr>
            <p:cNvSpPr txBox="1">
              <a:spLocks noChangeArrowheads="1"/>
            </p:cNvSpPr>
            <p:nvPr/>
          </p:nvSpPr>
          <p:spPr bwMode="auto">
            <a:xfrm>
              <a:off x="2966" y="2420"/>
              <a:ext cx="20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endParaRPr lang="en-US" altLang="en-US"/>
            </a:p>
          </p:txBody>
        </p:sp>
        <p:sp>
          <p:nvSpPr>
            <p:cNvPr id="66618" name="Text Box 58">
              <a:extLst>
                <a:ext uri="{FF2B5EF4-FFF2-40B4-BE49-F238E27FC236}">
                  <a16:creationId xmlns:a16="http://schemas.microsoft.com/office/drawing/2014/main" id="{F0E7813F-7D97-50C5-F8E0-836BE88A0BC7}"/>
                </a:ext>
              </a:extLst>
            </p:cNvPr>
            <p:cNvSpPr txBox="1">
              <a:spLocks noChangeArrowheads="1"/>
            </p:cNvSpPr>
            <p:nvPr/>
          </p:nvSpPr>
          <p:spPr bwMode="auto">
            <a:xfrm>
              <a:off x="3402" y="2450"/>
              <a:ext cx="11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B</a:t>
              </a:r>
              <a:endParaRPr lang="en-US" altLang="en-US"/>
            </a:p>
          </p:txBody>
        </p:sp>
        <p:sp>
          <p:nvSpPr>
            <p:cNvPr id="66619" name="Text Box 59">
              <a:extLst>
                <a:ext uri="{FF2B5EF4-FFF2-40B4-BE49-F238E27FC236}">
                  <a16:creationId xmlns:a16="http://schemas.microsoft.com/office/drawing/2014/main" id="{079381A4-3F72-EFC0-CEB4-55D0B580EE9F}"/>
                </a:ext>
              </a:extLst>
            </p:cNvPr>
            <p:cNvSpPr txBox="1">
              <a:spLocks noChangeArrowheads="1"/>
            </p:cNvSpPr>
            <p:nvPr/>
          </p:nvSpPr>
          <p:spPr bwMode="auto">
            <a:xfrm>
              <a:off x="3742" y="2441"/>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endParaRPr lang="en-US" altLang="en-US"/>
            </a:p>
          </p:txBody>
        </p:sp>
        <p:sp>
          <p:nvSpPr>
            <p:cNvPr id="66620" name="Text Box 60">
              <a:extLst>
                <a:ext uri="{FF2B5EF4-FFF2-40B4-BE49-F238E27FC236}">
                  <a16:creationId xmlns:a16="http://schemas.microsoft.com/office/drawing/2014/main" id="{DAC1BB43-D068-50E0-90BC-3210EC5474B7}"/>
                </a:ext>
              </a:extLst>
            </p:cNvPr>
            <p:cNvSpPr txBox="1">
              <a:spLocks noChangeArrowheads="1"/>
            </p:cNvSpPr>
            <p:nvPr/>
          </p:nvSpPr>
          <p:spPr bwMode="auto">
            <a:xfrm>
              <a:off x="4454" y="245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endParaRPr lang="en-US" altLang="en-US"/>
            </a:p>
          </p:txBody>
        </p:sp>
        <p:sp>
          <p:nvSpPr>
            <p:cNvPr id="66622" name="Text Box 62">
              <a:extLst>
                <a:ext uri="{FF2B5EF4-FFF2-40B4-BE49-F238E27FC236}">
                  <a16:creationId xmlns:a16="http://schemas.microsoft.com/office/drawing/2014/main" id="{3130426C-9DA8-56F1-5EFF-3702C4161F58}"/>
                </a:ext>
              </a:extLst>
            </p:cNvPr>
            <p:cNvSpPr txBox="1">
              <a:spLocks noChangeArrowheads="1"/>
            </p:cNvSpPr>
            <p:nvPr/>
          </p:nvSpPr>
          <p:spPr bwMode="auto">
            <a:xfrm>
              <a:off x="3358" y="3354"/>
              <a:ext cx="442"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Root</a:t>
              </a:r>
              <a:endParaRPr lang="en-US" altLang="en-US"/>
            </a:p>
            <a:p>
              <a:endParaRPr lang="en-US" altLang="en-US"/>
            </a:p>
          </p:txBody>
        </p:sp>
        <p:sp>
          <p:nvSpPr>
            <p:cNvPr id="66623" name="Text Box 63">
              <a:extLst>
                <a:ext uri="{FF2B5EF4-FFF2-40B4-BE49-F238E27FC236}">
                  <a16:creationId xmlns:a16="http://schemas.microsoft.com/office/drawing/2014/main" id="{88FB8F5F-9B33-CC4C-63F2-3F164C94F374}"/>
                </a:ext>
              </a:extLst>
            </p:cNvPr>
            <p:cNvSpPr txBox="1">
              <a:spLocks noChangeArrowheads="1"/>
            </p:cNvSpPr>
            <p:nvPr/>
          </p:nvSpPr>
          <p:spPr bwMode="auto">
            <a:xfrm>
              <a:off x="462" y="3218"/>
              <a:ext cx="227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Note that in this rooted tree, taxon A is no more closely related to taxon B than it is to C or D.</a:t>
              </a:r>
            </a:p>
          </p:txBody>
        </p:sp>
        <p:sp>
          <p:nvSpPr>
            <p:cNvPr id="66624" name="Text Box 64">
              <a:extLst>
                <a:ext uri="{FF2B5EF4-FFF2-40B4-BE49-F238E27FC236}">
                  <a16:creationId xmlns:a16="http://schemas.microsoft.com/office/drawing/2014/main" id="{99274248-5335-6644-ADB8-0FDFC32DBC8D}"/>
                </a:ext>
              </a:extLst>
            </p:cNvPr>
            <p:cNvSpPr txBox="1">
              <a:spLocks noChangeArrowheads="1"/>
            </p:cNvSpPr>
            <p:nvPr/>
          </p:nvSpPr>
          <p:spPr bwMode="auto">
            <a:xfrm>
              <a:off x="4366" y="3098"/>
              <a:ext cx="82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Rooted tree</a:t>
              </a:r>
              <a:endParaRPr lang="en-US" altLang="en-US"/>
            </a:p>
          </p:txBody>
        </p:sp>
      </p:grpSp>
      <p:sp>
        <p:nvSpPr>
          <p:cNvPr id="66625" name="Text Box 65">
            <a:extLst>
              <a:ext uri="{FF2B5EF4-FFF2-40B4-BE49-F238E27FC236}">
                <a16:creationId xmlns:a16="http://schemas.microsoft.com/office/drawing/2014/main" id="{E2C49BF1-BE2C-B069-0BF3-63F5C8460875}"/>
              </a:ext>
            </a:extLst>
          </p:cNvPr>
          <p:cNvSpPr txBox="1">
            <a:spLocks noChangeArrowheads="1"/>
          </p:cNvSpPr>
          <p:nvPr/>
        </p:nvSpPr>
        <p:spPr bwMode="auto">
          <a:xfrm>
            <a:off x="8340726" y="2868613"/>
            <a:ext cx="1543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Unrooted tree</a:t>
            </a:r>
            <a:endParaRPr lang="en-US" altLang="en-US"/>
          </a:p>
        </p:txBody>
      </p:sp>
      <p:sp>
        <p:nvSpPr>
          <p:cNvPr id="66626" name="Oval 66">
            <a:extLst>
              <a:ext uri="{FF2B5EF4-FFF2-40B4-BE49-F238E27FC236}">
                <a16:creationId xmlns:a16="http://schemas.microsoft.com/office/drawing/2014/main" id="{09278AAB-1B55-E02C-110D-B348D7DBF36C}"/>
              </a:ext>
            </a:extLst>
          </p:cNvPr>
          <p:cNvSpPr>
            <a:spLocks noChangeArrowheads="1"/>
          </p:cNvSpPr>
          <p:nvPr/>
        </p:nvSpPr>
        <p:spPr bwMode="auto">
          <a:xfrm>
            <a:off x="4154489" y="2470151"/>
            <a:ext cx="142875" cy="1619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628" name="Rectangle 68">
            <a:extLst>
              <a:ext uri="{FF2B5EF4-FFF2-40B4-BE49-F238E27FC236}">
                <a16:creationId xmlns:a16="http://schemas.microsoft.com/office/drawing/2014/main" id="{09DD2256-C476-A9EE-F6A0-526DE2371CC6}"/>
              </a:ext>
            </a:extLst>
          </p:cNvPr>
          <p:cNvSpPr>
            <a:spLocks noChangeArrowheads="1"/>
          </p:cNvSpPr>
          <p:nvPr/>
        </p:nvSpPr>
        <p:spPr bwMode="auto">
          <a:xfrm rot="18518253">
            <a:off x="6997701" y="3790951"/>
            <a:ext cx="123825" cy="149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6632" name="Rectangle 72">
            <a:extLst>
              <a:ext uri="{FF2B5EF4-FFF2-40B4-BE49-F238E27FC236}">
                <a16:creationId xmlns:a16="http://schemas.microsoft.com/office/drawing/2014/main" id="{826E6AFA-172F-A89B-3BCD-6969F99912BA}"/>
              </a:ext>
            </a:extLst>
          </p:cNvPr>
          <p:cNvSpPr>
            <a:spLocks noChangeArrowheads="1"/>
          </p:cNvSpPr>
          <p:nvPr/>
        </p:nvSpPr>
        <p:spPr bwMode="auto">
          <a:xfrm>
            <a:off x="7591426" y="4943476"/>
            <a:ext cx="85725" cy="746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 name="Title 1">
            <a:extLst>
              <a:ext uri="{FF2B5EF4-FFF2-40B4-BE49-F238E27FC236}">
                <a16:creationId xmlns:a16="http://schemas.microsoft.com/office/drawing/2014/main" id="{EEA9B130-EC0B-A56C-E6FE-0C3C3CFE91F3}"/>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114191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1C174B68-33D3-5665-899A-69EE5A400116}"/>
              </a:ext>
            </a:extLst>
          </p:cNvPr>
          <p:cNvSpPr>
            <a:spLocks noGrp="1"/>
          </p:cNvSpPr>
          <p:nvPr>
            <p:ph type="ftr" sz="quarter" idx="11"/>
          </p:nvPr>
        </p:nvSpPr>
        <p:spPr/>
        <p:txBody>
          <a:bodyPr/>
          <a:lstStyle/>
          <a:p>
            <a:r>
              <a:rPr lang="en-US" altLang="en-US"/>
              <a:t>C-B Stewart, NHGRI lecture, 12/5/00</a:t>
            </a:r>
          </a:p>
        </p:txBody>
      </p:sp>
      <p:sp>
        <p:nvSpPr>
          <p:cNvPr id="77826" name="Text Box 2">
            <a:extLst>
              <a:ext uri="{FF2B5EF4-FFF2-40B4-BE49-F238E27FC236}">
                <a16:creationId xmlns:a16="http://schemas.microsoft.com/office/drawing/2014/main" id="{0C6F9FB3-0646-C636-7781-5A24B7AE69DB}"/>
              </a:ext>
            </a:extLst>
          </p:cNvPr>
          <p:cNvSpPr txBox="1">
            <a:spLocks noChangeArrowheads="1"/>
          </p:cNvSpPr>
          <p:nvPr/>
        </p:nvSpPr>
        <p:spPr bwMode="auto">
          <a:xfrm>
            <a:off x="2625725" y="726118"/>
            <a:ext cx="65103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2000" b="1" dirty="0"/>
              <a:t>Now, try it again with the root at another position: </a:t>
            </a:r>
          </a:p>
        </p:txBody>
      </p:sp>
      <p:sp>
        <p:nvSpPr>
          <p:cNvPr id="77828" name="Freeform 4">
            <a:extLst>
              <a:ext uri="{FF2B5EF4-FFF2-40B4-BE49-F238E27FC236}">
                <a16:creationId xmlns:a16="http://schemas.microsoft.com/office/drawing/2014/main" id="{4DD7EC7A-867D-68D2-85DB-ED601DC69128}"/>
              </a:ext>
            </a:extLst>
          </p:cNvPr>
          <p:cNvSpPr>
            <a:spLocks/>
          </p:cNvSpPr>
          <p:nvPr/>
        </p:nvSpPr>
        <p:spPr bwMode="auto">
          <a:xfrm>
            <a:off x="2927351" y="1341439"/>
            <a:ext cx="1323975" cy="1703387"/>
          </a:xfrm>
          <a:custGeom>
            <a:avLst/>
            <a:gdLst>
              <a:gd name="T0" fmla="*/ 296 w 1009"/>
              <a:gd name="T1" fmla="*/ 0 h 1304"/>
              <a:gd name="T2" fmla="*/ 472 w 1009"/>
              <a:gd name="T3" fmla="*/ 176 h 1304"/>
              <a:gd name="T4" fmla="*/ 568 w 1009"/>
              <a:gd name="T5" fmla="*/ 200 h 1304"/>
              <a:gd name="T6" fmla="*/ 704 w 1009"/>
              <a:gd name="T7" fmla="*/ 280 h 1304"/>
              <a:gd name="T8" fmla="*/ 760 w 1009"/>
              <a:gd name="T9" fmla="*/ 360 h 1304"/>
              <a:gd name="T10" fmla="*/ 776 w 1009"/>
              <a:gd name="T11" fmla="*/ 392 h 1304"/>
              <a:gd name="T12" fmla="*/ 848 w 1009"/>
              <a:gd name="T13" fmla="*/ 424 h 1304"/>
              <a:gd name="T14" fmla="*/ 872 w 1009"/>
              <a:gd name="T15" fmla="*/ 432 h 1304"/>
              <a:gd name="T16" fmla="*/ 936 w 1009"/>
              <a:gd name="T17" fmla="*/ 480 h 1304"/>
              <a:gd name="T18" fmla="*/ 984 w 1009"/>
              <a:gd name="T19" fmla="*/ 496 h 1304"/>
              <a:gd name="T20" fmla="*/ 1008 w 1009"/>
              <a:gd name="T21" fmla="*/ 520 h 1304"/>
              <a:gd name="T22" fmla="*/ 952 w 1009"/>
              <a:gd name="T23" fmla="*/ 576 h 1304"/>
              <a:gd name="T24" fmla="*/ 856 w 1009"/>
              <a:gd name="T25" fmla="*/ 640 h 1304"/>
              <a:gd name="T26" fmla="*/ 728 w 1009"/>
              <a:gd name="T27" fmla="*/ 704 h 1304"/>
              <a:gd name="T28" fmla="*/ 696 w 1009"/>
              <a:gd name="T29" fmla="*/ 744 h 1304"/>
              <a:gd name="T30" fmla="*/ 656 w 1009"/>
              <a:gd name="T31" fmla="*/ 832 h 1304"/>
              <a:gd name="T32" fmla="*/ 608 w 1009"/>
              <a:gd name="T33" fmla="*/ 856 h 1304"/>
              <a:gd name="T34" fmla="*/ 472 w 1009"/>
              <a:gd name="T35" fmla="*/ 896 h 1304"/>
              <a:gd name="T36" fmla="*/ 240 w 1009"/>
              <a:gd name="T37" fmla="*/ 1096 h 1304"/>
              <a:gd name="T38" fmla="*/ 0 w 1009"/>
              <a:gd name="T39" fmla="*/ 1304 h 1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09" h="1304">
                <a:moveTo>
                  <a:pt x="296" y="0"/>
                </a:moveTo>
                <a:cubicBezTo>
                  <a:pt x="315" y="12"/>
                  <a:pt x="426" y="142"/>
                  <a:pt x="472" y="176"/>
                </a:cubicBezTo>
                <a:cubicBezTo>
                  <a:pt x="517" y="209"/>
                  <a:pt x="529" y="182"/>
                  <a:pt x="568" y="200"/>
                </a:cubicBezTo>
                <a:cubicBezTo>
                  <a:pt x="614" y="230"/>
                  <a:pt x="657" y="251"/>
                  <a:pt x="704" y="280"/>
                </a:cubicBezTo>
                <a:cubicBezTo>
                  <a:pt x="721" y="306"/>
                  <a:pt x="743" y="331"/>
                  <a:pt x="760" y="360"/>
                </a:cubicBezTo>
                <a:cubicBezTo>
                  <a:pt x="765" y="370"/>
                  <a:pt x="768" y="382"/>
                  <a:pt x="776" y="392"/>
                </a:cubicBezTo>
                <a:cubicBezTo>
                  <a:pt x="790" y="409"/>
                  <a:pt x="831" y="418"/>
                  <a:pt x="848" y="424"/>
                </a:cubicBezTo>
                <a:cubicBezTo>
                  <a:pt x="856" y="426"/>
                  <a:pt x="872" y="432"/>
                  <a:pt x="872" y="432"/>
                </a:cubicBezTo>
                <a:cubicBezTo>
                  <a:pt x="885" y="473"/>
                  <a:pt x="873" y="455"/>
                  <a:pt x="936" y="480"/>
                </a:cubicBezTo>
                <a:cubicBezTo>
                  <a:pt x="951" y="486"/>
                  <a:pt x="984" y="496"/>
                  <a:pt x="984" y="496"/>
                </a:cubicBezTo>
                <a:cubicBezTo>
                  <a:pt x="1009" y="530"/>
                  <a:pt x="1008" y="541"/>
                  <a:pt x="1008" y="520"/>
                </a:cubicBezTo>
                <a:cubicBezTo>
                  <a:pt x="979" y="539"/>
                  <a:pt x="980" y="556"/>
                  <a:pt x="952" y="576"/>
                </a:cubicBezTo>
                <a:cubicBezTo>
                  <a:pt x="935" y="626"/>
                  <a:pt x="898" y="623"/>
                  <a:pt x="856" y="640"/>
                </a:cubicBezTo>
                <a:cubicBezTo>
                  <a:pt x="811" y="656"/>
                  <a:pt x="768" y="679"/>
                  <a:pt x="728" y="704"/>
                </a:cubicBezTo>
                <a:cubicBezTo>
                  <a:pt x="704" y="774"/>
                  <a:pt x="741" y="680"/>
                  <a:pt x="696" y="744"/>
                </a:cubicBezTo>
                <a:cubicBezTo>
                  <a:pt x="676" y="771"/>
                  <a:pt x="680" y="807"/>
                  <a:pt x="656" y="832"/>
                </a:cubicBezTo>
                <a:cubicBezTo>
                  <a:pt x="633" y="854"/>
                  <a:pt x="634" y="842"/>
                  <a:pt x="608" y="856"/>
                </a:cubicBezTo>
                <a:cubicBezTo>
                  <a:pt x="560" y="879"/>
                  <a:pt x="526" y="888"/>
                  <a:pt x="472" y="896"/>
                </a:cubicBezTo>
                <a:cubicBezTo>
                  <a:pt x="418" y="913"/>
                  <a:pt x="285" y="1065"/>
                  <a:pt x="240" y="1096"/>
                </a:cubicBezTo>
                <a:cubicBezTo>
                  <a:pt x="221" y="1133"/>
                  <a:pt x="69" y="1235"/>
                  <a:pt x="0" y="130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29" name="Text Box 5">
            <a:extLst>
              <a:ext uri="{FF2B5EF4-FFF2-40B4-BE49-F238E27FC236}">
                <a16:creationId xmlns:a16="http://schemas.microsoft.com/office/drawing/2014/main" id="{CEB7F65A-10AD-E535-991C-8ED0AD82E415}"/>
              </a:ext>
            </a:extLst>
          </p:cNvPr>
          <p:cNvSpPr txBox="1">
            <a:spLocks noChangeArrowheads="1"/>
          </p:cNvSpPr>
          <p:nvPr/>
        </p:nvSpPr>
        <p:spPr bwMode="auto">
          <a:xfrm>
            <a:off x="2713038" y="2982913"/>
            <a:ext cx="3241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00CC00"/>
                </a:solidFill>
              </a:rPr>
              <a:t>A</a:t>
            </a:r>
            <a:endParaRPr lang="en-US" altLang="en-US"/>
          </a:p>
        </p:txBody>
      </p:sp>
      <p:sp>
        <p:nvSpPr>
          <p:cNvPr id="77830" name="Text Box 6">
            <a:extLst>
              <a:ext uri="{FF2B5EF4-FFF2-40B4-BE49-F238E27FC236}">
                <a16:creationId xmlns:a16="http://schemas.microsoft.com/office/drawing/2014/main" id="{CE803738-C970-DA02-F146-B297A638B827}"/>
              </a:ext>
            </a:extLst>
          </p:cNvPr>
          <p:cNvSpPr txBox="1">
            <a:spLocks noChangeArrowheads="1"/>
          </p:cNvSpPr>
          <p:nvPr/>
        </p:nvSpPr>
        <p:spPr bwMode="auto">
          <a:xfrm>
            <a:off x="3087688" y="1100138"/>
            <a:ext cx="2016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B</a:t>
            </a:r>
            <a:endParaRPr lang="en-US" altLang="en-US"/>
          </a:p>
        </p:txBody>
      </p:sp>
      <p:sp>
        <p:nvSpPr>
          <p:cNvPr id="77831" name="Freeform 7">
            <a:extLst>
              <a:ext uri="{FF2B5EF4-FFF2-40B4-BE49-F238E27FC236}">
                <a16:creationId xmlns:a16="http://schemas.microsoft.com/office/drawing/2014/main" id="{5F1E4342-486A-6332-3BBE-D76CE36C779C}"/>
              </a:ext>
            </a:extLst>
          </p:cNvPr>
          <p:cNvSpPr>
            <a:spLocks/>
          </p:cNvSpPr>
          <p:nvPr/>
        </p:nvSpPr>
        <p:spPr bwMode="auto">
          <a:xfrm>
            <a:off x="4249739" y="1425576"/>
            <a:ext cx="1144587" cy="646113"/>
          </a:xfrm>
          <a:custGeom>
            <a:avLst/>
            <a:gdLst>
              <a:gd name="T0" fmla="*/ 0 w 872"/>
              <a:gd name="T1" fmla="*/ 462 h 494"/>
              <a:gd name="T2" fmla="*/ 264 w 872"/>
              <a:gd name="T3" fmla="*/ 494 h 494"/>
              <a:gd name="T4" fmla="*/ 336 w 872"/>
              <a:gd name="T5" fmla="*/ 454 h 494"/>
              <a:gd name="T6" fmla="*/ 480 w 872"/>
              <a:gd name="T7" fmla="*/ 454 h 494"/>
              <a:gd name="T8" fmla="*/ 488 w 872"/>
              <a:gd name="T9" fmla="*/ 430 h 494"/>
              <a:gd name="T10" fmla="*/ 560 w 872"/>
              <a:gd name="T11" fmla="*/ 406 h 494"/>
              <a:gd name="T12" fmla="*/ 632 w 872"/>
              <a:gd name="T13" fmla="*/ 326 h 494"/>
              <a:gd name="T14" fmla="*/ 680 w 872"/>
              <a:gd name="T15" fmla="*/ 246 h 494"/>
              <a:gd name="T16" fmla="*/ 768 w 872"/>
              <a:gd name="T17" fmla="*/ 174 h 494"/>
              <a:gd name="T18" fmla="*/ 824 w 872"/>
              <a:gd name="T19" fmla="*/ 46 h 494"/>
              <a:gd name="T20" fmla="*/ 872 w 872"/>
              <a:gd name="T21" fmla="*/ 2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2" h="494">
                <a:moveTo>
                  <a:pt x="0" y="462"/>
                </a:moveTo>
                <a:cubicBezTo>
                  <a:pt x="88" y="474"/>
                  <a:pt x="176" y="472"/>
                  <a:pt x="264" y="494"/>
                </a:cubicBezTo>
                <a:cubicBezTo>
                  <a:pt x="288" y="477"/>
                  <a:pt x="311" y="470"/>
                  <a:pt x="336" y="454"/>
                </a:cubicBezTo>
                <a:cubicBezTo>
                  <a:pt x="383" y="457"/>
                  <a:pt x="440" y="480"/>
                  <a:pt x="480" y="454"/>
                </a:cubicBezTo>
                <a:cubicBezTo>
                  <a:pt x="487" y="449"/>
                  <a:pt x="482" y="435"/>
                  <a:pt x="488" y="430"/>
                </a:cubicBezTo>
                <a:cubicBezTo>
                  <a:pt x="504" y="413"/>
                  <a:pt x="539" y="410"/>
                  <a:pt x="560" y="406"/>
                </a:cubicBezTo>
                <a:cubicBezTo>
                  <a:pt x="591" y="384"/>
                  <a:pt x="607" y="356"/>
                  <a:pt x="632" y="326"/>
                </a:cubicBezTo>
                <a:cubicBezTo>
                  <a:pt x="641" y="288"/>
                  <a:pt x="652" y="273"/>
                  <a:pt x="680" y="246"/>
                </a:cubicBezTo>
                <a:cubicBezTo>
                  <a:pt x="701" y="191"/>
                  <a:pt x="711" y="192"/>
                  <a:pt x="768" y="174"/>
                </a:cubicBezTo>
                <a:cubicBezTo>
                  <a:pt x="786" y="128"/>
                  <a:pt x="795" y="85"/>
                  <a:pt x="824" y="46"/>
                </a:cubicBezTo>
                <a:cubicBezTo>
                  <a:pt x="835" y="30"/>
                  <a:pt x="850" y="0"/>
                  <a:pt x="872" y="2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32" name="Text Box 8">
            <a:extLst>
              <a:ext uri="{FF2B5EF4-FFF2-40B4-BE49-F238E27FC236}">
                <a16:creationId xmlns:a16="http://schemas.microsoft.com/office/drawing/2014/main" id="{4D0AC9C7-EFC0-93DB-6471-B2C94D3078E6}"/>
              </a:ext>
            </a:extLst>
          </p:cNvPr>
          <p:cNvSpPr txBox="1">
            <a:spLocks noChangeArrowheads="1"/>
          </p:cNvSpPr>
          <p:nvPr/>
        </p:nvSpPr>
        <p:spPr bwMode="auto">
          <a:xfrm>
            <a:off x="5341939" y="1238250"/>
            <a:ext cx="31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endParaRPr lang="en-US" altLang="en-US"/>
          </a:p>
        </p:txBody>
      </p:sp>
      <p:sp>
        <p:nvSpPr>
          <p:cNvPr id="77833" name="Text Box 9">
            <a:extLst>
              <a:ext uri="{FF2B5EF4-FFF2-40B4-BE49-F238E27FC236}">
                <a16:creationId xmlns:a16="http://schemas.microsoft.com/office/drawing/2014/main" id="{53597AB3-5533-CFA4-C9C0-1F2ECE539AD0}"/>
              </a:ext>
            </a:extLst>
          </p:cNvPr>
          <p:cNvSpPr txBox="1">
            <a:spLocks noChangeArrowheads="1"/>
          </p:cNvSpPr>
          <p:nvPr/>
        </p:nvSpPr>
        <p:spPr bwMode="auto">
          <a:xfrm>
            <a:off x="4233863" y="1627188"/>
            <a:ext cx="7048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Root</a:t>
            </a:r>
            <a:endParaRPr lang="en-US" altLang="en-US"/>
          </a:p>
        </p:txBody>
      </p:sp>
      <p:sp>
        <p:nvSpPr>
          <p:cNvPr id="77834" name="Line 10">
            <a:extLst>
              <a:ext uri="{FF2B5EF4-FFF2-40B4-BE49-F238E27FC236}">
                <a16:creationId xmlns:a16="http://schemas.microsoft.com/office/drawing/2014/main" id="{8A6060FA-9C9B-DF49-5D9F-6F926FDEBBC4}"/>
              </a:ext>
            </a:extLst>
          </p:cNvPr>
          <p:cNvSpPr>
            <a:spLocks noChangeShapeType="1"/>
          </p:cNvSpPr>
          <p:nvPr/>
        </p:nvSpPr>
        <p:spPr bwMode="auto">
          <a:xfrm>
            <a:off x="4564063" y="3028950"/>
            <a:ext cx="0" cy="4841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35" name="Freeform 11">
            <a:extLst>
              <a:ext uri="{FF2B5EF4-FFF2-40B4-BE49-F238E27FC236}">
                <a16:creationId xmlns:a16="http://schemas.microsoft.com/office/drawing/2014/main" id="{B8A922C1-D02D-2E60-D682-58E94B12CDBB}"/>
              </a:ext>
            </a:extLst>
          </p:cNvPr>
          <p:cNvSpPr>
            <a:spLocks/>
          </p:cNvSpPr>
          <p:nvPr/>
        </p:nvSpPr>
        <p:spPr bwMode="auto">
          <a:xfrm>
            <a:off x="4841875" y="2028825"/>
            <a:ext cx="820738" cy="317500"/>
          </a:xfrm>
          <a:custGeom>
            <a:avLst/>
            <a:gdLst>
              <a:gd name="T0" fmla="*/ 5 w 517"/>
              <a:gd name="T1" fmla="*/ 0 h 200"/>
              <a:gd name="T2" fmla="*/ 53 w 517"/>
              <a:gd name="T3" fmla="*/ 32 h 200"/>
              <a:gd name="T4" fmla="*/ 181 w 517"/>
              <a:gd name="T5" fmla="*/ 96 h 200"/>
              <a:gd name="T6" fmla="*/ 325 w 517"/>
              <a:gd name="T7" fmla="*/ 120 h 200"/>
              <a:gd name="T8" fmla="*/ 381 w 517"/>
              <a:gd name="T9" fmla="*/ 152 h 200"/>
              <a:gd name="T10" fmla="*/ 453 w 517"/>
              <a:gd name="T11" fmla="*/ 176 h 200"/>
              <a:gd name="T12" fmla="*/ 517 w 517"/>
              <a:gd name="T13" fmla="*/ 200 h 200"/>
            </a:gdLst>
            <a:ahLst/>
            <a:cxnLst>
              <a:cxn ang="0">
                <a:pos x="T0" y="T1"/>
              </a:cxn>
              <a:cxn ang="0">
                <a:pos x="T2" y="T3"/>
              </a:cxn>
              <a:cxn ang="0">
                <a:pos x="T4" y="T5"/>
              </a:cxn>
              <a:cxn ang="0">
                <a:pos x="T6" y="T7"/>
              </a:cxn>
              <a:cxn ang="0">
                <a:pos x="T8" y="T9"/>
              </a:cxn>
              <a:cxn ang="0">
                <a:pos x="T10" y="T11"/>
              </a:cxn>
              <a:cxn ang="0">
                <a:pos x="T12" y="T13"/>
              </a:cxn>
            </a:cxnLst>
            <a:rect l="0" t="0" r="r" b="b"/>
            <a:pathLst>
              <a:path w="517" h="200">
                <a:moveTo>
                  <a:pt x="5" y="0"/>
                </a:moveTo>
                <a:cubicBezTo>
                  <a:pt x="58" y="53"/>
                  <a:pt x="0" y="3"/>
                  <a:pt x="53" y="32"/>
                </a:cubicBezTo>
                <a:cubicBezTo>
                  <a:pt x="101" y="58"/>
                  <a:pt x="125" y="88"/>
                  <a:pt x="181" y="96"/>
                </a:cubicBezTo>
                <a:cubicBezTo>
                  <a:pt x="224" y="102"/>
                  <a:pt x="283" y="99"/>
                  <a:pt x="325" y="120"/>
                </a:cubicBezTo>
                <a:cubicBezTo>
                  <a:pt x="382" y="148"/>
                  <a:pt x="310" y="123"/>
                  <a:pt x="381" y="152"/>
                </a:cubicBezTo>
                <a:cubicBezTo>
                  <a:pt x="404" y="161"/>
                  <a:pt x="431" y="161"/>
                  <a:pt x="453" y="176"/>
                </a:cubicBezTo>
                <a:cubicBezTo>
                  <a:pt x="475" y="190"/>
                  <a:pt x="490" y="200"/>
                  <a:pt x="517" y="20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36" name="Text Box 12">
            <a:extLst>
              <a:ext uri="{FF2B5EF4-FFF2-40B4-BE49-F238E27FC236}">
                <a16:creationId xmlns:a16="http://schemas.microsoft.com/office/drawing/2014/main" id="{D8BD64C8-73BA-ED2C-7FD6-39F44A377B65}"/>
              </a:ext>
            </a:extLst>
          </p:cNvPr>
          <p:cNvSpPr txBox="1">
            <a:spLocks noChangeArrowheads="1"/>
          </p:cNvSpPr>
          <p:nvPr/>
        </p:nvSpPr>
        <p:spPr bwMode="auto">
          <a:xfrm>
            <a:off x="5621339" y="2203450"/>
            <a:ext cx="3127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endParaRPr lang="en-US" altLang="en-US"/>
          </a:p>
        </p:txBody>
      </p:sp>
      <p:sp>
        <p:nvSpPr>
          <p:cNvPr id="77845" name="Text Box 21">
            <a:extLst>
              <a:ext uri="{FF2B5EF4-FFF2-40B4-BE49-F238E27FC236}">
                <a16:creationId xmlns:a16="http://schemas.microsoft.com/office/drawing/2014/main" id="{92822556-1A30-9A0C-A447-4AEA0021068E}"/>
              </a:ext>
            </a:extLst>
          </p:cNvPr>
          <p:cNvSpPr txBox="1">
            <a:spLocks noChangeArrowheads="1"/>
          </p:cNvSpPr>
          <p:nvPr/>
        </p:nvSpPr>
        <p:spPr bwMode="auto">
          <a:xfrm>
            <a:off x="6740526" y="1741488"/>
            <a:ext cx="15438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Unrooted tree</a:t>
            </a:r>
            <a:endParaRPr lang="en-US" altLang="en-US"/>
          </a:p>
        </p:txBody>
      </p:sp>
      <p:grpSp>
        <p:nvGrpSpPr>
          <p:cNvPr id="77847" name="Group 23">
            <a:extLst>
              <a:ext uri="{FF2B5EF4-FFF2-40B4-BE49-F238E27FC236}">
                <a16:creationId xmlns:a16="http://schemas.microsoft.com/office/drawing/2014/main" id="{B5969566-5DEB-9D31-E930-D6F397095D7F}"/>
              </a:ext>
            </a:extLst>
          </p:cNvPr>
          <p:cNvGrpSpPr>
            <a:grpSpLocks/>
          </p:cNvGrpSpPr>
          <p:nvPr/>
        </p:nvGrpSpPr>
        <p:grpSpPr bwMode="auto">
          <a:xfrm>
            <a:off x="4418014" y="1916113"/>
            <a:ext cx="319087" cy="533400"/>
            <a:chOff x="3242" y="1894"/>
            <a:chExt cx="214" cy="370"/>
          </a:xfrm>
        </p:grpSpPr>
        <p:graphicFrame>
          <p:nvGraphicFramePr>
            <p:cNvPr id="77848" name="Object 24">
              <a:extLst>
                <a:ext uri="{FF2B5EF4-FFF2-40B4-BE49-F238E27FC236}">
                  <a16:creationId xmlns:a16="http://schemas.microsoft.com/office/drawing/2014/main" id="{0F1EF1F6-4546-95C8-094E-B71C8F28A911}"/>
                </a:ext>
              </a:extLst>
            </p:cNvPr>
            <p:cNvGraphicFramePr>
              <a:graphicFrameLocks noChangeAspect="1"/>
            </p:cNvGraphicFramePr>
            <p:nvPr/>
          </p:nvGraphicFramePr>
          <p:xfrm>
            <a:off x="3242" y="1894"/>
            <a:ext cx="214" cy="370"/>
          </p:xfrm>
          <a:graphic>
            <a:graphicData uri="http://schemas.openxmlformats.org/presentationml/2006/ole">
              <mc:AlternateContent xmlns:mc="http://schemas.openxmlformats.org/markup-compatibility/2006">
                <mc:Choice xmlns:v="urn:schemas-microsoft-com:vml" Requires="v">
                  <p:oleObj r:id="rId2" imgW="1257300" imgH="2349500" progId="MS_ClipArt_Gallery">
                    <p:embed/>
                  </p:oleObj>
                </mc:Choice>
                <mc:Fallback>
                  <p:oleObj r:id="rId2" imgW="1257300" imgH="2349500" progId="MS_ClipArt_Gallery">
                    <p:embed/>
                    <p:pic>
                      <p:nvPicPr>
                        <p:cNvPr id="77848" name="Object 24">
                          <a:extLst>
                            <a:ext uri="{FF2B5EF4-FFF2-40B4-BE49-F238E27FC236}">
                              <a16:creationId xmlns:a16="http://schemas.microsoft.com/office/drawing/2014/main" id="{0F1EF1F6-4546-95C8-094E-B71C8F28A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1894"/>
                          <a:ext cx="214"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49" name="Oval 25">
              <a:extLst>
                <a:ext uri="{FF2B5EF4-FFF2-40B4-BE49-F238E27FC236}">
                  <a16:creationId xmlns:a16="http://schemas.microsoft.com/office/drawing/2014/main" id="{8750A49F-7FF1-1CEE-930F-23905371CBAA}"/>
                </a:ext>
              </a:extLst>
            </p:cNvPr>
            <p:cNvSpPr>
              <a:spLocks noChangeArrowheads="1"/>
            </p:cNvSpPr>
            <p:nvPr/>
          </p:nvSpPr>
          <p:spPr bwMode="auto">
            <a:xfrm>
              <a:off x="3265" y="1932"/>
              <a:ext cx="93" cy="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7843" name="Text Box 19">
            <a:extLst>
              <a:ext uri="{FF2B5EF4-FFF2-40B4-BE49-F238E27FC236}">
                <a16:creationId xmlns:a16="http://schemas.microsoft.com/office/drawing/2014/main" id="{2DFCA278-9C7E-501D-8FBA-8AF8CEFC9E29}"/>
              </a:ext>
            </a:extLst>
          </p:cNvPr>
          <p:cNvSpPr txBox="1">
            <a:spLocks noChangeArrowheads="1"/>
          </p:cNvSpPr>
          <p:nvPr/>
        </p:nvSpPr>
        <p:spPr bwMode="auto">
          <a:xfrm>
            <a:off x="5797551" y="5280026"/>
            <a:ext cx="42084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Note that in this rooted tree, taxon A is most closely related to taxon B, and together they are equally distantly related to taxa C and D.</a:t>
            </a:r>
          </a:p>
        </p:txBody>
      </p:sp>
      <p:grpSp>
        <p:nvGrpSpPr>
          <p:cNvPr id="77837" name="Group 13">
            <a:extLst>
              <a:ext uri="{FF2B5EF4-FFF2-40B4-BE49-F238E27FC236}">
                <a16:creationId xmlns:a16="http://schemas.microsoft.com/office/drawing/2014/main" id="{906DF74D-CEEF-3393-2987-65C2E7210C6B}"/>
              </a:ext>
            </a:extLst>
          </p:cNvPr>
          <p:cNvGrpSpPr>
            <a:grpSpLocks/>
          </p:cNvGrpSpPr>
          <p:nvPr/>
        </p:nvGrpSpPr>
        <p:grpSpPr bwMode="auto">
          <a:xfrm>
            <a:off x="4764089" y="4322764"/>
            <a:ext cx="917575" cy="1017587"/>
            <a:chOff x="3834" y="2831"/>
            <a:chExt cx="666" cy="616"/>
          </a:xfrm>
        </p:grpSpPr>
        <p:sp>
          <p:nvSpPr>
            <p:cNvPr id="77838" name="Freeform 14">
              <a:extLst>
                <a:ext uri="{FF2B5EF4-FFF2-40B4-BE49-F238E27FC236}">
                  <a16:creationId xmlns:a16="http://schemas.microsoft.com/office/drawing/2014/main" id="{C3050C8E-7FAA-866E-A13E-69C0AB5B00E3}"/>
                </a:ext>
              </a:extLst>
            </p:cNvPr>
            <p:cNvSpPr>
              <a:spLocks/>
            </p:cNvSpPr>
            <p:nvPr/>
          </p:nvSpPr>
          <p:spPr bwMode="auto">
            <a:xfrm>
              <a:off x="3970" y="2835"/>
              <a:ext cx="530" cy="612"/>
            </a:xfrm>
            <a:custGeom>
              <a:avLst/>
              <a:gdLst>
                <a:gd name="T0" fmla="*/ 7 w 383"/>
                <a:gd name="T1" fmla="*/ 492 h 505"/>
                <a:gd name="T2" fmla="*/ 35 w 383"/>
                <a:gd name="T3" fmla="*/ 460 h 505"/>
                <a:gd name="T4" fmla="*/ 95 w 383"/>
                <a:gd name="T5" fmla="*/ 372 h 505"/>
                <a:gd name="T6" fmla="*/ 111 w 383"/>
                <a:gd name="T7" fmla="*/ 352 h 505"/>
                <a:gd name="T8" fmla="*/ 131 w 383"/>
                <a:gd name="T9" fmla="*/ 292 h 505"/>
                <a:gd name="T10" fmla="*/ 175 w 383"/>
                <a:gd name="T11" fmla="*/ 232 h 505"/>
                <a:gd name="T12" fmla="*/ 195 w 383"/>
                <a:gd name="T13" fmla="*/ 192 h 505"/>
                <a:gd name="T14" fmla="*/ 219 w 383"/>
                <a:gd name="T15" fmla="*/ 168 h 505"/>
                <a:gd name="T16" fmla="*/ 247 w 383"/>
                <a:gd name="T17" fmla="*/ 136 h 505"/>
                <a:gd name="T18" fmla="*/ 279 w 383"/>
                <a:gd name="T19" fmla="*/ 112 h 505"/>
                <a:gd name="T20" fmla="*/ 331 w 383"/>
                <a:gd name="T21" fmla="*/ 72 h 505"/>
                <a:gd name="T22" fmla="*/ 367 w 383"/>
                <a:gd name="T23" fmla="*/ 20 h 505"/>
                <a:gd name="T24" fmla="*/ 383 w 383"/>
                <a:gd name="T25" fmla="*/ 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505">
                  <a:moveTo>
                    <a:pt x="7" y="492"/>
                  </a:moveTo>
                  <a:cubicBezTo>
                    <a:pt x="17" y="461"/>
                    <a:pt x="0" y="505"/>
                    <a:pt x="35" y="460"/>
                  </a:cubicBezTo>
                  <a:cubicBezTo>
                    <a:pt x="65" y="420"/>
                    <a:pt x="48" y="403"/>
                    <a:pt x="95" y="372"/>
                  </a:cubicBezTo>
                  <a:cubicBezTo>
                    <a:pt x="109" y="328"/>
                    <a:pt x="85" y="393"/>
                    <a:pt x="111" y="352"/>
                  </a:cubicBezTo>
                  <a:cubicBezTo>
                    <a:pt x="121" y="334"/>
                    <a:pt x="119" y="308"/>
                    <a:pt x="131" y="292"/>
                  </a:cubicBezTo>
                  <a:cubicBezTo>
                    <a:pt x="144" y="272"/>
                    <a:pt x="167" y="254"/>
                    <a:pt x="175" y="232"/>
                  </a:cubicBezTo>
                  <a:cubicBezTo>
                    <a:pt x="179" y="218"/>
                    <a:pt x="185" y="203"/>
                    <a:pt x="195" y="192"/>
                  </a:cubicBezTo>
                  <a:cubicBezTo>
                    <a:pt x="202" y="183"/>
                    <a:pt x="212" y="177"/>
                    <a:pt x="219" y="168"/>
                  </a:cubicBezTo>
                  <a:cubicBezTo>
                    <a:pt x="228" y="153"/>
                    <a:pt x="229" y="141"/>
                    <a:pt x="247" y="136"/>
                  </a:cubicBezTo>
                  <a:cubicBezTo>
                    <a:pt x="256" y="122"/>
                    <a:pt x="263" y="117"/>
                    <a:pt x="279" y="112"/>
                  </a:cubicBezTo>
                  <a:cubicBezTo>
                    <a:pt x="286" y="90"/>
                    <a:pt x="310" y="78"/>
                    <a:pt x="331" y="72"/>
                  </a:cubicBezTo>
                  <a:cubicBezTo>
                    <a:pt x="341" y="56"/>
                    <a:pt x="361" y="37"/>
                    <a:pt x="367" y="20"/>
                  </a:cubicBezTo>
                  <a:cubicBezTo>
                    <a:pt x="369" y="11"/>
                    <a:pt x="383" y="0"/>
                    <a:pt x="383"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39" name="Freeform 15">
              <a:extLst>
                <a:ext uri="{FF2B5EF4-FFF2-40B4-BE49-F238E27FC236}">
                  <a16:creationId xmlns:a16="http://schemas.microsoft.com/office/drawing/2014/main" id="{DB1CC354-926A-75BB-4E66-EC35904CFE15}"/>
                </a:ext>
              </a:extLst>
            </p:cNvPr>
            <p:cNvSpPr>
              <a:spLocks/>
            </p:cNvSpPr>
            <p:nvPr/>
          </p:nvSpPr>
          <p:spPr bwMode="auto">
            <a:xfrm>
              <a:off x="3834" y="2831"/>
              <a:ext cx="275" cy="448"/>
            </a:xfrm>
            <a:custGeom>
              <a:avLst/>
              <a:gdLst>
                <a:gd name="T0" fmla="*/ 196 w 196"/>
                <a:gd name="T1" fmla="*/ 340 h 340"/>
                <a:gd name="T2" fmla="*/ 144 w 196"/>
                <a:gd name="T3" fmla="*/ 236 h 340"/>
                <a:gd name="T4" fmla="*/ 128 w 196"/>
                <a:gd name="T5" fmla="*/ 212 h 340"/>
                <a:gd name="T6" fmla="*/ 116 w 196"/>
                <a:gd name="T7" fmla="*/ 204 h 340"/>
                <a:gd name="T8" fmla="*/ 84 w 196"/>
                <a:gd name="T9" fmla="*/ 164 h 340"/>
                <a:gd name="T10" fmla="*/ 60 w 196"/>
                <a:gd name="T11" fmla="*/ 116 h 340"/>
                <a:gd name="T12" fmla="*/ 20 w 196"/>
                <a:gd name="T13" fmla="*/ 44 h 340"/>
                <a:gd name="T14" fmla="*/ 0 w 196"/>
                <a:gd name="T15" fmla="*/ 0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6" h="340">
                  <a:moveTo>
                    <a:pt x="196" y="340"/>
                  </a:moveTo>
                  <a:cubicBezTo>
                    <a:pt x="164" y="319"/>
                    <a:pt x="163" y="267"/>
                    <a:pt x="144" y="236"/>
                  </a:cubicBezTo>
                  <a:cubicBezTo>
                    <a:pt x="138" y="227"/>
                    <a:pt x="136" y="217"/>
                    <a:pt x="128" y="212"/>
                  </a:cubicBezTo>
                  <a:cubicBezTo>
                    <a:pt x="124" y="209"/>
                    <a:pt x="119" y="207"/>
                    <a:pt x="116" y="204"/>
                  </a:cubicBezTo>
                  <a:cubicBezTo>
                    <a:pt x="104" y="191"/>
                    <a:pt x="84" y="164"/>
                    <a:pt x="84" y="164"/>
                  </a:cubicBezTo>
                  <a:cubicBezTo>
                    <a:pt x="78" y="146"/>
                    <a:pt x="68" y="132"/>
                    <a:pt x="60" y="116"/>
                  </a:cubicBezTo>
                  <a:cubicBezTo>
                    <a:pt x="46" y="88"/>
                    <a:pt x="46" y="61"/>
                    <a:pt x="20" y="44"/>
                  </a:cubicBezTo>
                  <a:cubicBezTo>
                    <a:pt x="16" y="21"/>
                    <a:pt x="15" y="15"/>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7840" name="Text Box 16">
            <a:extLst>
              <a:ext uri="{FF2B5EF4-FFF2-40B4-BE49-F238E27FC236}">
                <a16:creationId xmlns:a16="http://schemas.microsoft.com/office/drawing/2014/main" id="{5B370A5B-49A4-893C-8E8D-51B09ABBA90E}"/>
              </a:ext>
            </a:extLst>
          </p:cNvPr>
          <p:cNvSpPr txBox="1">
            <a:spLocks noChangeArrowheads="1"/>
          </p:cNvSpPr>
          <p:nvPr/>
        </p:nvSpPr>
        <p:spPr bwMode="auto">
          <a:xfrm>
            <a:off x="4637088" y="4030663"/>
            <a:ext cx="2714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00FF"/>
                </a:solidFill>
              </a:rPr>
              <a:t>C</a:t>
            </a:r>
            <a:endParaRPr lang="en-US" altLang="en-US"/>
          </a:p>
        </p:txBody>
      </p:sp>
      <p:sp>
        <p:nvSpPr>
          <p:cNvPr id="77841" name="Text Box 17">
            <a:extLst>
              <a:ext uri="{FF2B5EF4-FFF2-40B4-BE49-F238E27FC236}">
                <a16:creationId xmlns:a16="http://schemas.microsoft.com/office/drawing/2014/main" id="{FDE00BB9-A08B-1F35-B1EF-29D5CD6FB4A6}"/>
              </a:ext>
            </a:extLst>
          </p:cNvPr>
          <p:cNvSpPr txBox="1">
            <a:spLocks noChangeArrowheads="1"/>
          </p:cNvSpPr>
          <p:nvPr/>
        </p:nvSpPr>
        <p:spPr bwMode="auto">
          <a:xfrm>
            <a:off x="5618163" y="4057650"/>
            <a:ext cx="2714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FF00FF"/>
                </a:solidFill>
              </a:rPr>
              <a:t>D</a:t>
            </a:r>
            <a:endParaRPr lang="en-US" altLang="en-US"/>
          </a:p>
        </p:txBody>
      </p:sp>
      <p:sp>
        <p:nvSpPr>
          <p:cNvPr id="77842" name="Text Box 18">
            <a:extLst>
              <a:ext uri="{FF2B5EF4-FFF2-40B4-BE49-F238E27FC236}">
                <a16:creationId xmlns:a16="http://schemas.microsoft.com/office/drawing/2014/main" id="{0E0CA19A-62C5-C60A-AE31-9EC892867CEF}"/>
              </a:ext>
            </a:extLst>
          </p:cNvPr>
          <p:cNvSpPr txBox="1">
            <a:spLocks noChangeArrowheads="1"/>
          </p:cNvSpPr>
          <p:nvPr/>
        </p:nvSpPr>
        <p:spPr bwMode="auto">
          <a:xfrm>
            <a:off x="3608389" y="5607051"/>
            <a:ext cx="6635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Root</a:t>
            </a:r>
            <a:endParaRPr lang="en-US" altLang="en-US"/>
          </a:p>
          <a:p>
            <a:endParaRPr lang="en-US" altLang="en-US"/>
          </a:p>
        </p:txBody>
      </p:sp>
      <p:sp>
        <p:nvSpPr>
          <p:cNvPr id="77844" name="Text Box 20">
            <a:extLst>
              <a:ext uri="{FF2B5EF4-FFF2-40B4-BE49-F238E27FC236}">
                <a16:creationId xmlns:a16="http://schemas.microsoft.com/office/drawing/2014/main" id="{E0416F82-4CDC-908B-8798-EE4F08CBA6FD}"/>
              </a:ext>
            </a:extLst>
          </p:cNvPr>
          <p:cNvSpPr txBox="1">
            <a:spLocks noChangeArrowheads="1"/>
          </p:cNvSpPr>
          <p:nvPr/>
        </p:nvSpPr>
        <p:spPr bwMode="auto">
          <a:xfrm>
            <a:off x="6842126" y="4464050"/>
            <a:ext cx="13165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Rooted tree</a:t>
            </a:r>
            <a:endParaRPr lang="en-US" altLang="en-US"/>
          </a:p>
        </p:txBody>
      </p:sp>
      <p:sp>
        <p:nvSpPr>
          <p:cNvPr id="77851" name="Text Box 27">
            <a:extLst>
              <a:ext uri="{FF2B5EF4-FFF2-40B4-BE49-F238E27FC236}">
                <a16:creationId xmlns:a16="http://schemas.microsoft.com/office/drawing/2014/main" id="{C52CAAD1-48C9-DBB1-72B7-D2D2EC0E8FD0}"/>
              </a:ext>
            </a:extLst>
          </p:cNvPr>
          <p:cNvSpPr txBox="1">
            <a:spLocks noChangeArrowheads="1"/>
          </p:cNvSpPr>
          <p:nvPr/>
        </p:nvSpPr>
        <p:spPr bwMode="auto">
          <a:xfrm>
            <a:off x="3290888" y="3425825"/>
            <a:ext cx="2667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00CC00"/>
                </a:solidFill>
              </a:rPr>
              <a:t>A</a:t>
            </a:r>
            <a:endParaRPr lang="en-US" altLang="en-US"/>
          </a:p>
        </p:txBody>
      </p:sp>
      <p:sp>
        <p:nvSpPr>
          <p:cNvPr id="77852" name="Text Box 28">
            <a:extLst>
              <a:ext uri="{FF2B5EF4-FFF2-40B4-BE49-F238E27FC236}">
                <a16:creationId xmlns:a16="http://schemas.microsoft.com/office/drawing/2014/main" id="{30B8DF6A-B635-15E1-DCEE-F524064D27EB}"/>
              </a:ext>
            </a:extLst>
          </p:cNvPr>
          <p:cNvSpPr txBox="1">
            <a:spLocks noChangeArrowheads="1"/>
          </p:cNvSpPr>
          <p:nvPr/>
        </p:nvSpPr>
        <p:spPr bwMode="auto">
          <a:xfrm>
            <a:off x="4295775" y="3860800"/>
            <a:ext cx="184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solidFill>
                  <a:srgbClr val="CC0000"/>
                </a:solidFill>
              </a:rPr>
              <a:t>B</a:t>
            </a:r>
            <a:endParaRPr lang="en-US" altLang="en-US"/>
          </a:p>
        </p:txBody>
      </p:sp>
      <p:sp>
        <p:nvSpPr>
          <p:cNvPr id="77853" name="Freeform 29">
            <a:extLst>
              <a:ext uri="{FF2B5EF4-FFF2-40B4-BE49-F238E27FC236}">
                <a16:creationId xmlns:a16="http://schemas.microsoft.com/office/drawing/2014/main" id="{D0A95F7B-511F-3908-DF2E-21758276CDF8}"/>
              </a:ext>
            </a:extLst>
          </p:cNvPr>
          <p:cNvSpPr>
            <a:spLocks/>
          </p:cNvSpPr>
          <p:nvPr/>
        </p:nvSpPr>
        <p:spPr bwMode="auto">
          <a:xfrm>
            <a:off x="3433764" y="3708401"/>
            <a:ext cx="985837" cy="1482725"/>
          </a:xfrm>
          <a:custGeom>
            <a:avLst/>
            <a:gdLst>
              <a:gd name="T0" fmla="*/ 728 w 728"/>
              <a:gd name="T1" fmla="*/ 272 h 921"/>
              <a:gd name="T2" fmla="*/ 704 w 728"/>
              <a:gd name="T3" fmla="*/ 448 h 921"/>
              <a:gd name="T4" fmla="*/ 664 w 728"/>
              <a:gd name="T5" fmla="*/ 544 h 921"/>
              <a:gd name="T6" fmla="*/ 640 w 728"/>
              <a:gd name="T7" fmla="*/ 592 h 921"/>
              <a:gd name="T8" fmla="*/ 528 w 728"/>
              <a:gd name="T9" fmla="*/ 704 h 921"/>
              <a:gd name="T10" fmla="*/ 520 w 728"/>
              <a:gd name="T11" fmla="*/ 752 h 921"/>
              <a:gd name="T12" fmla="*/ 504 w 728"/>
              <a:gd name="T13" fmla="*/ 808 h 921"/>
              <a:gd name="T14" fmla="*/ 504 w 728"/>
              <a:gd name="T15" fmla="*/ 800 h 921"/>
              <a:gd name="T16" fmla="*/ 491 w 728"/>
              <a:gd name="T17" fmla="*/ 861 h 921"/>
              <a:gd name="T18" fmla="*/ 478 w 728"/>
              <a:gd name="T19" fmla="*/ 900 h 921"/>
              <a:gd name="T20" fmla="*/ 458 w 728"/>
              <a:gd name="T21" fmla="*/ 920 h 921"/>
              <a:gd name="T22" fmla="*/ 412 w 728"/>
              <a:gd name="T23" fmla="*/ 874 h 921"/>
              <a:gd name="T24" fmla="*/ 359 w 728"/>
              <a:gd name="T25" fmla="*/ 795 h 921"/>
              <a:gd name="T26" fmla="*/ 307 w 728"/>
              <a:gd name="T27" fmla="*/ 689 h 921"/>
              <a:gd name="T28" fmla="*/ 274 w 728"/>
              <a:gd name="T29" fmla="*/ 662 h 921"/>
              <a:gd name="T30" fmla="*/ 232 w 728"/>
              <a:gd name="T31" fmla="*/ 608 h 921"/>
              <a:gd name="T32" fmla="*/ 200 w 728"/>
              <a:gd name="T33" fmla="*/ 568 h 921"/>
              <a:gd name="T34" fmla="*/ 160 w 728"/>
              <a:gd name="T35" fmla="*/ 464 h 921"/>
              <a:gd name="T36" fmla="*/ 64 w 728"/>
              <a:gd name="T37" fmla="*/ 192 h 921"/>
              <a:gd name="T38" fmla="*/ 0 w 728"/>
              <a:gd name="T39"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8" h="921">
                <a:moveTo>
                  <a:pt x="728" y="272"/>
                </a:moveTo>
                <a:cubicBezTo>
                  <a:pt x="718" y="287"/>
                  <a:pt x="714" y="402"/>
                  <a:pt x="704" y="448"/>
                </a:cubicBezTo>
                <a:cubicBezTo>
                  <a:pt x="693" y="493"/>
                  <a:pt x="674" y="520"/>
                  <a:pt x="664" y="544"/>
                </a:cubicBezTo>
                <a:cubicBezTo>
                  <a:pt x="640" y="583"/>
                  <a:pt x="663" y="553"/>
                  <a:pt x="640" y="592"/>
                </a:cubicBezTo>
                <a:cubicBezTo>
                  <a:pt x="618" y="606"/>
                  <a:pt x="552" y="690"/>
                  <a:pt x="528" y="704"/>
                </a:cubicBezTo>
                <a:cubicBezTo>
                  <a:pt x="520" y="708"/>
                  <a:pt x="529" y="746"/>
                  <a:pt x="520" y="752"/>
                </a:cubicBezTo>
                <a:cubicBezTo>
                  <a:pt x="506" y="764"/>
                  <a:pt x="496" y="800"/>
                  <a:pt x="504" y="808"/>
                </a:cubicBezTo>
                <a:cubicBezTo>
                  <a:pt x="502" y="815"/>
                  <a:pt x="504" y="800"/>
                  <a:pt x="504" y="800"/>
                </a:cubicBezTo>
                <a:cubicBezTo>
                  <a:pt x="470" y="811"/>
                  <a:pt x="512" y="809"/>
                  <a:pt x="491" y="861"/>
                </a:cubicBezTo>
                <a:cubicBezTo>
                  <a:pt x="486" y="873"/>
                  <a:pt x="478" y="900"/>
                  <a:pt x="478" y="900"/>
                </a:cubicBezTo>
                <a:cubicBezTo>
                  <a:pt x="450" y="921"/>
                  <a:pt x="441" y="920"/>
                  <a:pt x="458" y="920"/>
                </a:cubicBezTo>
                <a:cubicBezTo>
                  <a:pt x="442" y="896"/>
                  <a:pt x="428" y="897"/>
                  <a:pt x="412" y="874"/>
                </a:cubicBezTo>
                <a:cubicBezTo>
                  <a:pt x="371" y="860"/>
                  <a:pt x="373" y="829"/>
                  <a:pt x="359" y="795"/>
                </a:cubicBezTo>
                <a:cubicBezTo>
                  <a:pt x="346" y="757"/>
                  <a:pt x="327" y="722"/>
                  <a:pt x="307" y="689"/>
                </a:cubicBezTo>
                <a:cubicBezTo>
                  <a:pt x="249" y="669"/>
                  <a:pt x="326" y="699"/>
                  <a:pt x="274" y="662"/>
                </a:cubicBezTo>
                <a:cubicBezTo>
                  <a:pt x="252" y="646"/>
                  <a:pt x="253" y="628"/>
                  <a:pt x="232" y="608"/>
                </a:cubicBezTo>
                <a:cubicBezTo>
                  <a:pt x="214" y="589"/>
                  <a:pt x="218" y="562"/>
                  <a:pt x="200" y="568"/>
                </a:cubicBezTo>
                <a:cubicBezTo>
                  <a:pt x="181" y="528"/>
                  <a:pt x="166" y="509"/>
                  <a:pt x="160" y="464"/>
                </a:cubicBezTo>
                <a:cubicBezTo>
                  <a:pt x="146" y="420"/>
                  <a:pt x="144" y="147"/>
                  <a:pt x="64" y="192"/>
                </a:cubicBezTo>
                <a:cubicBezTo>
                  <a:pt x="72" y="176"/>
                  <a:pt x="13" y="39"/>
                  <a:pt x="0" y="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54" name="Freeform 30">
            <a:extLst>
              <a:ext uri="{FF2B5EF4-FFF2-40B4-BE49-F238E27FC236}">
                <a16:creationId xmlns:a16="http://schemas.microsoft.com/office/drawing/2014/main" id="{05E9F618-0F21-D996-C9EF-CF417B12F39B}"/>
              </a:ext>
            </a:extLst>
          </p:cNvPr>
          <p:cNvSpPr>
            <a:spLocks/>
          </p:cNvSpPr>
          <p:nvPr/>
        </p:nvSpPr>
        <p:spPr bwMode="auto">
          <a:xfrm>
            <a:off x="4043363" y="5176838"/>
            <a:ext cx="920750" cy="533400"/>
          </a:xfrm>
          <a:custGeom>
            <a:avLst/>
            <a:gdLst>
              <a:gd name="T0" fmla="*/ 0 w 580"/>
              <a:gd name="T1" fmla="*/ 0 h 336"/>
              <a:gd name="T2" fmla="*/ 120 w 580"/>
              <a:gd name="T3" fmla="*/ 160 h 336"/>
              <a:gd name="T4" fmla="*/ 216 w 580"/>
              <a:gd name="T5" fmla="*/ 216 h 336"/>
              <a:gd name="T6" fmla="*/ 312 w 580"/>
              <a:gd name="T7" fmla="*/ 256 h 336"/>
              <a:gd name="T8" fmla="*/ 416 w 580"/>
              <a:gd name="T9" fmla="*/ 176 h 336"/>
              <a:gd name="T10" fmla="*/ 464 w 580"/>
              <a:gd name="T11" fmla="*/ 160 h 336"/>
              <a:gd name="T12" fmla="*/ 560 w 580"/>
              <a:gd name="T13" fmla="*/ 112 h 336"/>
              <a:gd name="T14" fmla="*/ 576 w 580"/>
              <a:gd name="T15" fmla="*/ 64 h 3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0" h="336">
                <a:moveTo>
                  <a:pt x="0" y="0"/>
                </a:moveTo>
                <a:cubicBezTo>
                  <a:pt x="37" y="56"/>
                  <a:pt x="61" y="120"/>
                  <a:pt x="120" y="160"/>
                </a:cubicBezTo>
                <a:cubicBezTo>
                  <a:pt x="141" y="192"/>
                  <a:pt x="178" y="206"/>
                  <a:pt x="216" y="216"/>
                </a:cubicBezTo>
                <a:cubicBezTo>
                  <a:pt x="258" y="213"/>
                  <a:pt x="288" y="336"/>
                  <a:pt x="312" y="256"/>
                </a:cubicBezTo>
                <a:cubicBezTo>
                  <a:pt x="380" y="246"/>
                  <a:pt x="371" y="195"/>
                  <a:pt x="416" y="176"/>
                </a:cubicBezTo>
                <a:cubicBezTo>
                  <a:pt x="431" y="169"/>
                  <a:pt x="449" y="169"/>
                  <a:pt x="464" y="160"/>
                </a:cubicBezTo>
                <a:cubicBezTo>
                  <a:pt x="492" y="140"/>
                  <a:pt x="526" y="123"/>
                  <a:pt x="560" y="112"/>
                </a:cubicBezTo>
                <a:cubicBezTo>
                  <a:pt x="580" y="81"/>
                  <a:pt x="576" y="97"/>
                  <a:pt x="576" y="64"/>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77855" name="Group 31">
            <a:extLst>
              <a:ext uri="{FF2B5EF4-FFF2-40B4-BE49-F238E27FC236}">
                <a16:creationId xmlns:a16="http://schemas.microsoft.com/office/drawing/2014/main" id="{F509EB09-521C-3F73-AD52-37FA74EBAF9E}"/>
              </a:ext>
            </a:extLst>
          </p:cNvPr>
          <p:cNvGrpSpPr>
            <a:grpSpLocks/>
          </p:cNvGrpSpPr>
          <p:nvPr/>
        </p:nvGrpSpPr>
        <p:grpSpPr bwMode="auto">
          <a:xfrm>
            <a:off x="4386264" y="5470525"/>
            <a:ext cx="319087" cy="533400"/>
            <a:chOff x="3242" y="1894"/>
            <a:chExt cx="214" cy="370"/>
          </a:xfrm>
        </p:grpSpPr>
        <p:graphicFrame>
          <p:nvGraphicFramePr>
            <p:cNvPr id="77856" name="Object 32">
              <a:extLst>
                <a:ext uri="{FF2B5EF4-FFF2-40B4-BE49-F238E27FC236}">
                  <a16:creationId xmlns:a16="http://schemas.microsoft.com/office/drawing/2014/main" id="{5EFA366C-A869-ABA5-1C1E-6BF8AA3BEC8C}"/>
                </a:ext>
              </a:extLst>
            </p:cNvPr>
            <p:cNvGraphicFramePr>
              <a:graphicFrameLocks noChangeAspect="1"/>
            </p:cNvGraphicFramePr>
            <p:nvPr/>
          </p:nvGraphicFramePr>
          <p:xfrm>
            <a:off x="3242" y="1894"/>
            <a:ext cx="214" cy="370"/>
          </p:xfrm>
          <a:graphic>
            <a:graphicData uri="http://schemas.openxmlformats.org/presentationml/2006/ole">
              <mc:AlternateContent xmlns:mc="http://schemas.openxmlformats.org/markup-compatibility/2006">
                <mc:Choice xmlns:v="urn:schemas-microsoft-com:vml" Requires="v">
                  <p:oleObj r:id="rId4" imgW="1257300" imgH="2349500" progId="MS_ClipArt_Gallery">
                    <p:embed/>
                  </p:oleObj>
                </mc:Choice>
                <mc:Fallback>
                  <p:oleObj r:id="rId4" imgW="1257300" imgH="2349500" progId="MS_ClipArt_Gallery">
                    <p:embed/>
                    <p:pic>
                      <p:nvPicPr>
                        <p:cNvPr id="77856" name="Object 32">
                          <a:extLst>
                            <a:ext uri="{FF2B5EF4-FFF2-40B4-BE49-F238E27FC236}">
                              <a16:creationId xmlns:a16="http://schemas.microsoft.com/office/drawing/2014/main" id="{5EFA366C-A869-ABA5-1C1E-6BF8AA3BE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 y="1894"/>
                          <a:ext cx="214"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57" name="Oval 33">
              <a:extLst>
                <a:ext uri="{FF2B5EF4-FFF2-40B4-BE49-F238E27FC236}">
                  <a16:creationId xmlns:a16="http://schemas.microsoft.com/office/drawing/2014/main" id="{89401172-5E01-6865-7669-0DF99665B93C}"/>
                </a:ext>
              </a:extLst>
            </p:cNvPr>
            <p:cNvSpPr>
              <a:spLocks noChangeArrowheads="1"/>
            </p:cNvSpPr>
            <p:nvPr/>
          </p:nvSpPr>
          <p:spPr bwMode="auto">
            <a:xfrm>
              <a:off x="3265" y="1932"/>
              <a:ext cx="93" cy="9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7861" name="Rectangle 37">
            <a:extLst>
              <a:ext uri="{FF2B5EF4-FFF2-40B4-BE49-F238E27FC236}">
                <a16:creationId xmlns:a16="http://schemas.microsoft.com/office/drawing/2014/main" id="{3E5DE1D6-BE6A-8334-6483-389C755A955B}"/>
              </a:ext>
            </a:extLst>
          </p:cNvPr>
          <p:cNvSpPr>
            <a:spLocks noChangeArrowheads="1"/>
          </p:cNvSpPr>
          <p:nvPr/>
        </p:nvSpPr>
        <p:spPr bwMode="auto">
          <a:xfrm rot="3177633">
            <a:off x="4000501" y="4051301"/>
            <a:ext cx="104775" cy="7429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62" name="Rectangle 38">
            <a:extLst>
              <a:ext uri="{FF2B5EF4-FFF2-40B4-BE49-F238E27FC236}">
                <a16:creationId xmlns:a16="http://schemas.microsoft.com/office/drawing/2014/main" id="{133ED4CB-33A0-A1D7-AB23-DE0F2A9ABEF9}"/>
              </a:ext>
            </a:extLst>
          </p:cNvPr>
          <p:cNvSpPr>
            <a:spLocks noChangeArrowheads="1"/>
          </p:cNvSpPr>
          <p:nvPr/>
        </p:nvSpPr>
        <p:spPr bwMode="auto">
          <a:xfrm rot="3388335">
            <a:off x="3974307" y="4026694"/>
            <a:ext cx="93662" cy="736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7863" name="Rectangle 39">
            <a:extLst>
              <a:ext uri="{FF2B5EF4-FFF2-40B4-BE49-F238E27FC236}">
                <a16:creationId xmlns:a16="http://schemas.microsoft.com/office/drawing/2014/main" id="{6DE2DB3D-31A4-F436-E022-C41569BA8C9C}"/>
              </a:ext>
            </a:extLst>
          </p:cNvPr>
          <p:cNvSpPr>
            <a:spLocks noChangeArrowheads="1"/>
          </p:cNvSpPr>
          <p:nvPr/>
        </p:nvSpPr>
        <p:spPr bwMode="auto">
          <a:xfrm>
            <a:off x="4311651" y="4127501"/>
            <a:ext cx="74613" cy="746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 name="Title 1">
            <a:extLst>
              <a:ext uri="{FF2B5EF4-FFF2-40B4-BE49-F238E27FC236}">
                <a16:creationId xmlns:a16="http://schemas.microsoft.com/office/drawing/2014/main" id="{D8972B4E-01C4-47D9-3260-7493D43CE891}"/>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161887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F31F211D-415C-F0DE-5432-39904DD42936}"/>
              </a:ext>
            </a:extLst>
          </p:cNvPr>
          <p:cNvSpPr>
            <a:spLocks noGrp="1"/>
          </p:cNvSpPr>
          <p:nvPr>
            <p:ph type="ftr" sz="quarter" idx="11"/>
          </p:nvPr>
        </p:nvSpPr>
        <p:spPr/>
        <p:txBody>
          <a:bodyPr/>
          <a:lstStyle/>
          <a:p>
            <a:r>
              <a:rPr lang="en-US" altLang="en-US"/>
              <a:t>C-B Stewart, NHGRI lecture, 12/5/00</a:t>
            </a:r>
          </a:p>
        </p:txBody>
      </p:sp>
      <p:sp>
        <p:nvSpPr>
          <p:cNvPr id="79874" name="Text Box 1026">
            <a:extLst>
              <a:ext uri="{FF2B5EF4-FFF2-40B4-BE49-F238E27FC236}">
                <a16:creationId xmlns:a16="http://schemas.microsoft.com/office/drawing/2014/main" id="{2E70FB5E-DEE0-9492-2858-74CC556A9EFE}"/>
              </a:ext>
            </a:extLst>
          </p:cNvPr>
          <p:cNvSpPr txBox="1">
            <a:spLocks noChangeArrowheads="1"/>
          </p:cNvSpPr>
          <p:nvPr/>
        </p:nvSpPr>
        <p:spPr bwMode="auto">
          <a:xfrm>
            <a:off x="480447" y="587527"/>
            <a:ext cx="1134476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200" b="1" dirty="0"/>
              <a:t>An unrooted, four-taxon tree theoretically can be rooted in five different places to produce five different rooted trees</a:t>
            </a:r>
          </a:p>
        </p:txBody>
      </p:sp>
      <p:sp>
        <p:nvSpPr>
          <p:cNvPr id="79925" name="Text Box 1077">
            <a:extLst>
              <a:ext uri="{FF2B5EF4-FFF2-40B4-BE49-F238E27FC236}">
                <a16:creationId xmlns:a16="http://schemas.microsoft.com/office/drawing/2014/main" id="{E83EFE08-45F3-7401-8364-49F7730F3DB8}"/>
              </a:ext>
            </a:extLst>
          </p:cNvPr>
          <p:cNvSpPr txBox="1">
            <a:spLocks noChangeArrowheads="1"/>
          </p:cNvSpPr>
          <p:nvPr/>
        </p:nvSpPr>
        <p:spPr bwMode="auto">
          <a:xfrm>
            <a:off x="2247900" y="1801813"/>
            <a:ext cx="2438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The unrooted tree 1:</a:t>
            </a:r>
          </a:p>
        </p:txBody>
      </p:sp>
      <p:grpSp>
        <p:nvGrpSpPr>
          <p:cNvPr id="79926" name="Group 1078">
            <a:extLst>
              <a:ext uri="{FF2B5EF4-FFF2-40B4-BE49-F238E27FC236}">
                <a16:creationId xmlns:a16="http://schemas.microsoft.com/office/drawing/2014/main" id="{A21C833C-088E-FE0C-657E-99E1394EAEFB}"/>
              </a:ext>
            </a:extLst>
          </p:cNvPr>
          <p:cNvGrpSpPr>
            <a:grpSpLocks/>
          </p:cNvGrpSpPr>
          <p:nvPr/>
        </p:nvGrpSpPr>
        <p:grpSpPr bwMode="auto">
          <a:xfrm>
            <a:off x="5359400" y="1584326"/>
            <a:ext cx="1676400" cy="912813"/>
            <a:chOff x="576" y="1536"/>
            <a:chExt cx="1056" cy="576"/>
          </a:xfrm>
        </p:grpSpPr>
        <p:sp>
          <p:nvSpPr>
            <p:cNvPr id="79927" name="Freeform 1079">
              <a:extLst>
                <a:ext uri="{FF2B5EF4-FFF2-40B4-BE49-F238E27FC236}">
                  <a16:creationId xmlns:a16="http://schemas.microsoft.com/office/drawing/2014/main" id="{5DA35E53-4701-52FA-BA6B-F7E2F6A4F763}"/>
                </a:ext>
              </a:extLst>
            </p:cNvPr>
            <p:cNvSpPr>
              <a:spLocks/>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28" name="Freeform 1080">
              <a:extLst>
                <a:ext uri="{FF2B5EF4-FFF2-40B4-BE49-F238E27FC236}">
                  <a16:creationId xmlns:a16="http://schemas.microsoft.com/office/drawing/2014/main" id="{DCA97E75-65D0-1CBA-102A-5EAF01537E39}"/>
                </a:ext>
              </a:extLst>
            </p:cNvPr>
            <p:cNvSpPr>
              <a:spLocks/>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29" name="Line 1081">
              <a:extLst>
                <a:ext uri="{FF2B5EF4-FFF2-40B4-BE49-F238E27FC236}">
                  <a16:creationId xmlns:a16="http://schemas.microsoft.com/office/drawing/2014/main" id="{24C0B781-B4AA-1322-556D-541AD88CB197}"/>
                </a:ext>
              </a:extLst>
            </p:cNvPr>
            <p:cNvSpPr>
              <a:spLocks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9930" name="Text Box 1082">
            <a:extLst>
              <a:ext uri="{FF2B5EF4-FFF2-40B4-BE49-F238E27FC236}">
                <a16:creationId xmlns:a16="http://schemas.microsoft.com/office/drawing/2014/main" id="{C1229A3A-F2CB-FC06-76C2-63DF3E58CB2F}"/>
              </a:ext>
            </a:extLst>
          </p:cNvPr>
          <p:cNvSpPr txBox="1">
            <a:spLocks noChangeArrowheads="1"/>
          </p:cNvSpPr>
          <p:nvPr/>
        </p:nvSpPr>
        <p:spPr bwMode="auto">
          <a:xfrm>
            <a:off x="4953000" y="1281114"/>
            <a:ext cx="3706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79931" name="Text Box 1083">
            <a:extLst>
              <a:ext uri="{FF2B5EF4-FFF2-40B4-BE49-F238E27FC236}">
                <a16:creationId xmlns:a16="http://schemas.microsoft.com/office/drawing/2014/main" id="{5C1BB76A-887A-D69A-F7CB-6FD2D448582F}"/>
              </a:ext>
            </a:extLst>
          </p:cNvPr>
          <p:cNvSpPr txBox="1">
            <a:spLocks noChangeArrowheads="1"/>
          </p:cNvSpPr>
          <p:nvPr/>
        </p:nvSpPr>
        <p:spPr bwMode="auto">
          <a:xfrm>
            <a:off x="7035800" y="1281114"/>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endParaRPr lang="en-US" altLang="en-US" sz="2400" b="1"/>
          </a:p>
        </p:txBody>
      </p:sp>
      <p:sp>
        <p:nvSpPr>
          <p:cNvPr id="79932" name="Text Box 1084">
            <a:extLst>
              <a:ext uri="{FF2B5EF4-FFF2-40B4-BE49-F238E27FC236}">
                <a16:creationId xmlns:a16="http://schemas.microsoft.com/office/drawing/2014/main" id="{EB1388B9-C631-A160-0F22-0C5C8FE5B1DD}"/>
              </a:ext>
            </a:extLst>
          </p:cNvPr>
          <p:cNvSpPr txBox="1">
            <a:spLocks noChangeArrowheads="1"/>
          </p:cNvSpPr>
          <p:nvPr/>
        </p:nvSpPr>
        <p:spPr bwMode="auto">
          <a:xfrm>
            <a:off x="4960938" y="2366964"/>
            <a:ext cx="3577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79933" name="Text Box 1085">
            <a:extLst>
              <a:ext uri="{FF2B5EF4-FFF2-40B4-BE49-F238E27FC236}">
                <a16:creationId xmlns:a16="http://schemas.microsoft.com/office/drawing/2014/main" id="{E500D6E4-AC2C-E347-32A4-02EAB619A23D}"/>
              </a:ext>
            </a:extLst>
          </p:cNvPr>
          <p:cNvSpPr txBox="1">
            <a:spLocks noChangeArrowheads="1"/>
          </p:cNvSpPr>
          <p:nvPr/>
        </p:nvSpPr>
        <p:spPr bwMode="auto">
          <a:xfrm>
            <a:off x="7035800" y="2344739"/>
            <a:ext cx="3786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79934" name="Text Box 1086">
            <a:extLst>
              <a:ext uri="{FF2B5EF4-FFF2-40B4-BE49-F238E27FC236}">
                <a16:creationId xmlns:a16="http://schemas.microsoft.com/office/drawing/2014/main" id="{59C11E8B-06C7-D9C8-82E1-81561281ED01}"/>
              </a:ext>
            </a:extLst>
          </p:cNvPr>
          <p:cNvSpPr txBox="1">
            <a:spLocks noChangeArrowheads="1"/>
          </p:cNvSpPr>
          <p:nvPr/>
        </p:nvSpPr>
        <p:spPr bwMode="auto">
          <a:xfrm>
            <a:off x="5588000" y="9001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400"/>
          </a:p>
        </p:txBody>
      </p:sp>
      <p:grpSp>
        <p:nvGrpSpPr>
          <p:cNvPr id="79954" name="Group 1106">
            <a:extLst>
              <a:ext uri="{FF2B5EF4-FFF2-40B4-BE49-F238E27FC236}">
                <a16:creationId xmlns:a16="http://schemas.microsoft.com/office/drawing/2014/main" id="{187CA75C-E068-4B9B-8004-342C27D03ED3}"/>
              </a:ext>
            </a:extLst>
          </p:cNvPr>
          <p:cNvGrpSpPr>
            <a:grpSpLocks/>
          </p:cNvGrpSpPr>
          <p:nvPr/>
        </p:nvGrpSpPr>
        <p:grpSpPr bwMode="auto">
          <a:xfrm>
            <a:off x="6324602" y="1230313"/>
            <a:ext cx="2087563" cy="4576762"/>
            <a:chOff x="3024" y="928"/>
            <a:chExt cx="1315" cy="2883"/>
          </a:xfrm>
        </p:grpSpPr>
        <p:sp>
          <p:nvSpPr>
            <p:cNvPr id="79905" name="Text Box 1057">
              <a:extLst>
                <a:ext uri="{FF2B5EF4-FFF2-40B4-BE49-F238E27FC236}">
                  <a16:creationId xmlns:a16="http://schemas.microsoft.com/office/drawing/2014/main" id="{24BFE8E4-EDD4-B22D-C958-22080A8B9859}"/>
                </a:ext>
              </a:extLst>
            </p:cNvPr>
            <p:cNvSpPr txBox="1">
              <a:spLocks noChangeArrowheads="1"/>
            </p:cNvSpPr>
            <p:nvPr/>
          </p:nvSpPr>
          <p:spPr bwMode="auto">
            <a:xfrm>
              <a:off x="3400" y="2251"/>
              <a:ext cx="9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Rooted tree 1d</a:t>
              </a:r>
            </a:p>
          </p:txBody>
        </p:sp>
        <p:grpSp>
          <p:nvGrpSpPr>
            <p:cNvPr id="79906" name="Group 1058">
              <a:extLst>
                <a:ext uri="{FF2B5EF4-FFF2-40B4-BE49-F238E27FC236}">
                  <a16:creationId xmlns:a16="http://schemas.microsoft.com/office/drawing/2014/main" id="{9258F06C-2E13-545A-DE6C-0078A5D113B2}"/>
                </a:ext>
              </a:extLst>
            </p:cNvPr>
            <p:cNvGrpSpPr>
              <a:grpSpLocks/>
            </p:cNvGrpSpPr>
            <p:nvPr/>
          </p:nvGrpSpPr>
          <p:grpSpPr bwMode="auto">
            <a:xfrm>
              <a:off x="3414" y="2472"/>
              <a:ext cx="925" cy="1339"/>
              <a:chOff x="3414" y="2472"/>
              <a:chExt cx="925" cy="1339"/>
            </a:xfrm>
          </p:grpSpPr>
          <p:sp>
            <p:nvSpPr>
              <p:cNvPr id="79907" name="Freeform 1059">
                <a:extLst>
                  <a:ext uri="{FF2B5EF4-FFF2-40B4-BE49-F238E27FC236}">
                    <a16:creationId xmlns:a16="http://schemas.microsoft.com/office/drawing/2014/main" id="{4237BC01-4777-4A70-B463-31D3BB958CF9}"/>
                  </a:ext>
                </a:extLst>
              </p:cNvPr>
              <p:cNvSpPr>
                <a:spLocks noChangeAspect="1"/>
              </p:cNvSpPr>
              <p:nvPr/>
            </p:nvSpPr>
            <p:spPr bwMode="auto">
              <a:xfrm>
                <a:off x="3477" y="2643"/>
                <a:ext cx="627" cy="1070"/>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08" name="Line 1060">
                <a:extLst>
                  <a:ext uri="{FF2B5EF4-FFF2-40B4-BE49-F238E27FC236}">
                    <a16:creationId xmlns:a16="http://schemas.microsoft.com/office/drawing/2014/main" id="{B8A2C5A2-2F40-AB43-9BE3-B2968A9547C0}"/>
                  </a:ext>
                </a:extLst>
              </p:cNvPr>
              <p:cNvSpPr>
                <a:spLocks noChangeAspect="1" noChangeShapeType="1"/>
              </p:cNvSpPr>
              <p:nvPr/>
            </p:nvSpPr>
            <p:spPr bwMode="auto">
              <a:xfrm flipV="1">
                <a:off x="3664" y="3000"/>
                <a:ext cx="439"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09" name="Line 1061">
                <a:extLst>
                  <a:ext uri="{FF2B5EF4-FFF2-40B4-BE49-F238E27FC236}">
                    <a16:creationId xmlns:a16="http://schemas.microsoft.com/office/drawing/2014/main" id="{53396D4B-AF46-814D-7371-F16D4CBC6E12}"/>
                  </a:ext>
                </a:extLst>
              </p:cNvPr>
              <p:cNvSpPr>
                <a:spLocks noChangeAspect="1" noChangeShapeType="1"/>
              </p:cNvSpPr>
              <p:nvPr/>
            </p:nvSpPr>
            <p:spPr bwMode="auto">
              <a:xfrm flipV="1">
                <a:off x="3874" y="3334"/>
                <a:ext cx="237"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10" name="Oval 1062">
                <a:extLst>
                  <a:ext uri="{FF2B5EF4-FFF2-40B4-BE49-F238E27FC236}">
                    <a16:creationId xmlns:a16="http://schemas.microsoft.com/office/drawing/2014/main" id="{0D3D2491-8B64-01C2-9223-0E51AD7E9DAC}"/>
                  </a:ext>
                </a:extLst>
              </p:cNvPr>
              <p:cNvSpPr>
                <a:spLocks noChangeAspect="1" noChangeArrowheads="1"/>
              </p:cNvSpPr>
              <p:nvPr/>
            </p:nvSpPr>
            <p:spPr bwMode="auto">
              <a:xfrm>
                <a:off x="3414" y="3111"/>
                <a:ext cx="126" cy="13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11" name="Text Box 1063">
                <a:extLst>
                  <a:ext uri="{FF2B5EF4-FFF2-40B4-BE49-F238E27FC236}">
                    <a16:creationId xmlns:a16="http://schemas.microsoft.com/office/drawing/2014/main" id="{6E27EA72-ECB2-A51C-6D26-42A549DEF7DF}"/>
                  </a:ext>
                </a:extLst>
              </p:cNvPr>
              <p:cNvSpPr txBox="1">
                <a:spLocks noChangeArrowheads="1"/>
              </p:cNvSpPr>
              <p:nvPr/>
            </p:nvSpPr>
            <p:spPr bwMode="auto">
              <a:xfrm>
                <a:off x="4107" y="247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00FF"/>
                    </a:solidFill>
                  </a:rPr>
                  <a:t>C</a:t>
                </a:r>
                <a:endParaRPr lang="en-US" altLang="en-US" sz="2000" b="1"/>
              </a:p>
            </p:txBody>
          </p:sp>
          <p:sp>
            <p:nvSpPr>
              <p:cNvPr id="79912" name="Text Box 1064">
                <a:extLst>
                  <a:ext uri="{FF2B5EF4-FFF2-40B4-BE49-F238E27FC236}">
                    <a16:creationId xmlns:a16="http://schemas.microsoft.com/office/drawing/2014/main" id="{723A044E-61E4-E031-5FCF-7FDD1794A5CF}"/>
                  </a:ext>
                </a:extLst>
              </p:cNvPr>
              <p:cNvSpPr txBox="1">
                <a:spLocks noChangeArrowheads="1"/>
              </p:cNvSpPr>
              <p:nvPr/>
            </p:nvSpPr>
            <p:spPr bwMode="auto">
              <a:xfrm>
                <a:off x="4107" y="2804"/>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79913" name="Text Box 1065">
                <a:extLst>
                  <a:ext uri="{FF2B5EF4-FFF2-40B4-BE49-F238E27FC236}">
                    <a16:creationId xmlns:a16="http://schemas.microsoft.com/office/drawing/2014/main" id="{2204E237-D569-B320-30A3-B8B919951FF7}"/>
                  </a:ext>
                </a:extLst>
              </p:cNvPr>
              <p:cNvSpPr txBox="1">
                <a:spLocks noChangeArrowheads="1"/>
              </p:cNvSpPr>
              <p:nvPr/>
            </p:nvSpPr>
            <p:spPr bwMode="auto">
              <a:xfrm>
                <a:off x="4107" y="3150"/>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79914" name="Text Box 1066">
                <a:extLst>
                  <a:ext uri="{FF2B5EF4-FFF2-40B4-BE49-F238E27FC236}">
                    <a16:creationId xmlns:a16="http://schemas.microsoft.com/office/drawing/2014/main" id="{2FAB54FE-0FA0-F06A-FF1F-C739F691CBCA}"/>
                  </a:ext>
                </a:extLst>
              </p:cNvPr>
              <p:cNvSpPr txBox="1">
                <a:spLocks noChangeArrowheads="1"/>
              </p:cNvSpPr>
              <p:nvPr/>
            </p:nvSpPr>
            <p:spPr bwMode="auto">
              <a:xfrm>
                <a:off x="4107" y="355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grpSp>
        <p:sp>
          <p:nvSpPr>
            <p:cNvPr id="79939" name="Oval 1091">
              <a:extLst>
                <a:ext uri="{FF2B5EF4-FFF2-40B4-BE49-F238E27FC236}">
                  <a16:creationId xmlns:a16="http://schemas.microsoft.com/office/drawing/2014/main" id="{C71A2EC2-C139-5DBF-BFF1-6F761C995957}"/>
                </a:ext>
              </a:extLst>
            </p:cNvPr>
            <p:cNvSpPr>
              <a:spLocks noChangeArrowheads="1"/>
            </p:cNvSpPr>
            <p:nvPr/>
          </p:nvSpPr>
          <p:spPr bwMode="auto">
            <a:xfrm>
              <a:off x="3296" y="1206"/>
              <a:ext cx="96" cy="10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0" name="Text Box 1092">
              <a:extLst>
                <a:ext uri="{FF2B5EF4-FFF2-40B4-BE49-F238E27FC236}">
                  <a16:creationId xmlns:a16="http://schemas.microsoft.com/office/drawing/2014/main" id="{196733DE-50A3-43CF-9A86-0F93AC549E38}"/>
                </a:ext>
              </a:extLst>
            </p:cNvPr>
            <p:cNvSpPr txBox="1">
              <a:spLocks noChangeArrowheads="1"/>
            </p:cNvSpPr>
            <p:nvPr/>
          </p:nvSpPr>
          <p:spPr bwMode="auto">
            <a:xfrm>
              <a:off x="3024" y="92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4</a:t>
              </a:r>
              <a:endParaRPr lang="en-US" altLang="en-US"/>
            </a:p>
          </p:txBody>
        </p:sp>
        <p:sp>
          <p:nvSpPr>
            <p:cNvPr id="79941" name="Line 1093">
              <a:extLst>
                <a:ext uri="{FF2B5EF4-FFF2-40B4-BE49-F238E27FC236}">
                  <a16:creationId xmlns:a16="http://schemas.microsoft.com/office/drawing/2014/main" id="{B9A49B8B-4B63-49B6-E268-CE6E40CFF0FC}"/>
                </a:ext>
              </a:extLst>
            </p:cNvPr>
            <p:cNvSpPr>
              <a:spLocks noChangeShapeType="1"/>
            </p:cNvSpPr>
            <p:nvPr/>
          </p:nvSpPr>
          <p:spPr bwMode="auto">
            <a:xfrm rot="16200000" flipH="1">
              <a:off x="3194" y="1110"/>
              <a:ext cx="75" cy="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79953" name="Group 1105">
            <a:extLst>
              <a:ext uri="{FF2B5EF4-FFF2-40B4-BE49-F238E27FC236}">
                <a16:creationId xmlns:a16="http://schemas.microsoft.com/office/drawing/2014/main" id="{E8B8B2E4-7B24-9962-05CD-A70D72A55E60}"/>
              </a:ext>
            </a:extLst>
          </p:cNvPr>
          <p:cNvGrpSpPr>
            <a:grpSpLocks/>
          </p:cNvGrpSpPr>
          <p:nvPr/>
        </p:nvGrpSpPr>
        <p:grpSpPr bwMode="auto">
          <a:xfrm>
            <a:off x="5265738" y="1973263"/>
            <a:ext cx="1503362" cy="3833812"/>
            <a:chOff x="2357" y="1396"/>
            <a:chExt cx="947" cy="2415"/>
          </a:xfrm>
        </p:grpSpPr>
        <p:sp>
          <p:nvSpPr>
            <p:cNvPr id="79895" name="Text Box 1047">
              <a:extLst>
                <a:ext uri="{FF2B5EF4-FFF2-40B4-BE49-F238E27FC236}">
                  <a16:creationId xmlns:a16="http://schemas.microsoft.com/office/drawing/2014/main" id="{66DEEA48-F1FD-E43B-7E8D-BBF563FCDD89}"/>
                </a:ext>
              </a:extLst>
            </p:cNvPr>
            <p:cNvSpPr txBox="1">
              <a:spLocks noChangeArrowheads="1"/>
            </p:cNvSpPr>
            <p:nvPr/>
          </p:nvSpPr>
          <p:spPr bwMode="auto">
            <a:xfrm>
              <a:off x="2357" y="2251"/>
              <a:ext cx="90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Rooted tree 1c</a:t>
              </a:r>
            </a:p>
          </p:txBody>
        </p:sp>
        <p:grpSp>
          <p:nvGrpSpPr>
            <p:cNvPr id="79896" name="Group 1048">
              <a:extLst>
                <a:ext uri="{FF2B5EF4-FFF2-40B4-BE49-F238E27FC236}">
                  <a16:creationId xmlns:a16="http://schemas.microsoft.com/office/drawing/2014/main" id="{D3A7BD62-CD5B-39DF-0866-B632CC5587C0}"/>
                </a:ext>
              </a:extLst>
            </p:cNvPr>
            <p:cNvGrpSpPr>
              <a:grpSpLocks/>
            </p:cNvGrpSpPr>
            <p:nvPr/>
          </p:nvGrpSpPr>
          <p:grpSpPr bwMode="auto">
            <a:xfrm>
              <a:off x="2370" y="2472"/>
              <a:ext cx="934" cy="1339"/>
              <a:chOff x="2370" y="2472"/>
              <a:chExt cx="934" cy="1339"/>
            </a:xfrm>
          </p:grpSpPr>
          <p:sp>
            <p:nvSpPr>
              <p:cNvPr id="79897" name="Freeform 1049">
                <a:extLst>
                  <a:ext uri="{FF2B5EF4-FFF2-40B4-BE49-F238E27FC236}">
                    <a16:creationId xmlns:a16="http://schemas.microsoft.com/office/drawing/2014/main" id="{9A88BE37-3024-6D4E-AD5A-D1DDF863A5F3}"/>
                  </a:ext>
                </a:extLst>
              </p:cNvPr>
              <p:cNvSpPr>
                <a:spLocks noChangeAspect="1"/>
              </p:cNvSpPr>
              <p:nvPr/>
            </p:nvSpPr>
            <p:spPr bwMode="auto">
              <a:xfrm>
                <a:off x="2433" y="2643"/>
                <a:ext cx="627" cy="1070"/>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98" name="Line 1050">
                <a:extLst>
                  <a:ext uri="{FF2B5EF4-FFF2-40B4-BE49-F238E27FC236}">
                    <a16:creationId xmlns:a16="http://schemas.microsoft.com/office/drawing/2014/main" id="{D4FA6CDD-8B25-3EAE-A17D-3B148FF16D90}"/>
                  </a:ext>
                </a:extLst>
              </p:cNvPr>
              <p:cNvSpPr>
                <a:spLocks noChangeAspect="1" noChangeShapeType="1"/>
              </p:cNvSpPr>
              <p:nvPr/>
            </p:nvSpPr>
            <p:spPr bwMode="auto">
              <a:xfrm flipV="1">
                <a:off x="2830" y="3334"/>
                <a:ext cx="237"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99" name="Oval 1051">
                <a:extLst>
                  <a:ext uri="{FF2B5EF4-FFF2-40B4-BE49-F238E27FC236}">
                    <a16:creationId xmlns:a16="http://schemas.microsoft.com/office/drawing/2014/main" id="{03E8E83F-CC0B-6366-2B6C-49FB64753BFF}"/>
                  </a:ext>
                </a:extLst>
              </p:cNvPr>
              <p:cNvSpPr>
                <a:spLocks noChangeAspect="1" noChangeArrowheads="1"/>
              </p:cNvSpPr>
              <p:nvPr/>
            </p:nvSpPr>
            <p:spPr bwMode="auto">
              <a:xfrm>
                <a:off x="2370" y="3111"/>
                <a:ext cx="126" cy="13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00" name="Line 1052">
                <a:extLst>
                  <a:ext uri="{FF2B5EF4-FFF2-40B4-BE49-F238E27FC236}">
                    <a16:creationId xmlns:a16="http://schemas.microsoft.com/office/drawing/2014/main" id="{04A04CDA-2651-C88F-DE42-FA3F5FDF91E8}"/>
                  </a:ext>
                </a:extLst>
              </p:cNvPr>
              <p:cNvSpPr>
                <a:spLocks noChangeAspect="1" noChangeShapeType="1"/>
              </p:cNvSpPr>
              <p:nvPr/>
            </p:nvSpPr>
            <p:spPr bwMode="auto">
              <a:xfrm flipH="1" flipV="1">
                <a:off x="2830" y="2844"/>
                <a:ext cx="237" cy="18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01" name="Text Box 1053">
                <a:extLst>
                  <a:ext uri="{FF2B5EF4-FFF2-40B4-BE49-F238E27FC236}">
                    <a16:creationId xmlns:a16="http://schemas.microsoft.com/office/drawing/2014/main" id="{4839C6AB-DA8B-AA32-481C-44E47667D979}"/>
                  </a:ext>
                </a:extLst>
              </p:cNvPr>
              <p:cNvSpPr txBox="1">
                <a:spLocks noChangeArrowheads="1"/>
              </p:cNvSpPr>
              <p:nvPr/>
            </p:nvSpPr>
            <p:spPr bwMode="auto">
              <a:xfrm>
                <a:off x="3072" y="247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79902" name="Text Box 1054">
                <a:extLst>
                  <a:ext uri="{FF2B5EF4-FFF2-40B4-BE49-F238E27FC236}">
                    <a16:creationId xmlns:a16="http://schemas.microsoft.com/office/drawing/2014/main" id="{A5E2B6D9-ABC9-6312-EB5C-F824FD61039F}"/>
                  </a:ext>
                </a:extLst>
              </p:cNvPr>
              <p:cNvSpPr txBox="1">
                <a:spLocks noChangeArrowheads="1"/>
              </p:cNvSpPr>
              <p:nvPr/>
            </p:nvSpPr>
            <p:spPr bwMode="auto">
              <a:xfrm>
                <a:off x="3072" y="284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sp>
            <p:nvSpPr>
              <p:cNvPr id="79903" name="Text Box 1055">
                <a:extLst>
                  <a:ext uri="{FF2B5EF4-FFF2-40B4-BE49-F238E27FC236}">
                    <a16:creationId xmlns:a16="http://schemas.microsoft.com/office/drawing/2014/main" id="{3CD8D176-B2E8-CE1B-B276-F9AEFE8A03C6}"/>
                  </a:ext>
                </a:extLst>
              </p:cNvPr>
              <p:cNvSpPr txBox="1">
                <a:spLocks noChangeArrowheads="1"/>
              </p:cNvSpPr>
              <p:nvPr/>
            </p:nvSpPr>
            <p:spPr bwMode="auto">
              <a:xfrm>
                <a:off x="3072" y="3150"/>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79904" name="Text Box 1056">
                <a:extLst>
                  <a:ext uri="{FF2B5EF4-FFF2-40B4-BE49-F238E27FC236}">
                    <a16:creationId xmlns:a16="http://schemas.microsoft.com/office/drawing/2014/main" id="{75FCB520-0ECD-D84C-21AE-D925E6CFAA4E}"/>
                  </a:ext>
                </a:extLst>
              </p:cNvPr>
              <p:cNvSpPr txBox="1">
                <a:spLocks noChangeArrowheads="1"/>
              </p:cNvSpPr>
              <p:nvPr/>
            </p:nvSpPr>
            <p:spPr bwMode="auto">
              <a:xfrm>
                <a:off x="3072" y="3559"/>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grpSp>
        <p:sp>
          <p:nvSpPr>
            <p:cNvPr id="79944" name="Oval 1096">
              <a:extLst>
                <a:ext uri="{FF2B5EF4-FFF2-40B4-BE49-F238E27FC236}">
                  <a16:creationId xmlns:a16="http://schemas.microsoft.com/office/drawing/2014/main" id="{DC3AD19D-32F3-B3A4-46B8-509A908FFB4A}"/>
                </a:ext>
              </a:extLst>
            </p:cNvPr>
            <p:cNvSpPr>
              <a:spLocks noChangeArrowheads="1"/>
            </p:cNvSpPr>
            <p:nvPr/>
          </p:nvSpPr>
          <p:spPr bwMode="auto">
            <a:xfrm>
              <a:off x="2891" y="1396"/>
              <a:ext cx="96" cy="10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5" name="Line 1097">
              <a:extLst>
                <a:ext uri="{FF2B5EF4-FFF2-40B4-BE49-F238E27FC236}">
                  <a16:creationId xmlns:a16="http://schemas.microsoft.com/office/drawing/2014/main" id="{40EBD823-F4F8-6E7E-3EBA-64BDBD783301}"/>
                </a:ext>
              </a:extLst>
            </p:cNvPr>
            <p:cNvSpPr>
              <a:spLocks noChangeShapeType="1"/>
            </p:cNvSpPr>
            <p:nvPr/>
          </p:nvSpPr>
          <p:spPr bwMode="auto">
            <a:xfrm flipV="1">
              <a:off x="2928" y="1553"/>
              <a:ext cx="0" cy="1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6" name="Text Box 1098">
              <a:extLst>
                <a:ext uri="{FF2B5EF4-FFF2-40B4-BE49-F238E27FC236}">
                  <a16:creationId xmlns:a16="http://schemas.microsoft.com/office/drawing/2014/main" id="{E60AC3A0-AE1B-B437-C052-9E148D53892E}"/>
                </a:ext>
              </a:extLst>
            </p:cNvPr>
            <p:cNvSpPr txBox="1">
              <a:spLocks noChangeArrowheads="1"/>
            </p:cNvSpPr>
            <p:nvPr/>
          </p:nvSpPr>
          <p:spPr bwMode="auto">
            <a:xfrm>
              <a:off x="2808" y="1709"/>
              <a:ext cx="23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 3</a:t>
              </a:r>
              <a:endParaRPr lang="en-US" altLang="en-US"/>
            </a:p>
          </p:txBody>
        </p:sp>
      </p:grpSp>
      <p:grpSp>
        <p:nvGrpSpPr>
          <p:cNvPr id="79955" name="Group 1107">
            <a:extLst>
              <a:ext uri="{FF2B5EF4-FFF2-40B4-BE49-F238E27FC236}">
                <a16:creationId xmlns:a16="http://schemas.microsoft.com/office/drawing/2014/main" id="{AC4F96C6-9947-2768-DE52-0842D966D75A}"/>
              </a:ext>
            </a:extLst>
          </p:cNvPr>
          <p:cNvGrpSpPr>
            <a:grpSpLocks/>
          </p:cNvGrpSpPr>
          <p:nvPr/>
        </p:nvGrpSpPr>
        <p:grpSpPr bwMode="auto">
          <a:xfrm>
            <a:off x="6705600" y="1808163"/>
            <a:ext cx="3367088" cy="3998912"/>
            <a:chOff x="3264" y="1292"/>
            <a:chExt cx="2121" cy="2519"/>
          </a:xfrm>
        </p:grpSpPr>
        <p:sp>
          <p:nvSpPr>
            <p:cNvPr id="79915" name="Text Box 1067">
              <a:extLst>
                <a:ext uri="{FF2B5EF4-FFF2-40B4-BE49-F238E27FC236}">
                  <a16:creationId xmlns:a16="http://schemas.microsoft.com/office/drawing/2014/main" id="{0574F342-4F4C-7632-6DBF-58502DAD63AF}"/>
                </a:ext>
              </a:extLst>
            </p:cNvPr>
            <p:cNvSpPr txBox="1">
              <a:spLocks noChangeArrowheads="1"/>
            </p:cNvSpPr>
            <p:nvPr/>
          </p:nvSpPr>
          <p:spPr bwMode="auto">
            <a:xfrm>
              <a:off x="4438" y="2251"/>
              <a:ext cx="91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Rooted tree 1e</a:t>
              </a:r>
            </a:p>
          </p:txBody>
        </p:sp>
        <p:grpSp>
          <p:nvGrpSpPr>
            <p:cNvPr id="79916" name="Group 1068">
              <a:extLst>
                <a:ext uri="{FF2B5EF4-FFF2-40B4-BE49-F238E27FC236}">
                  <a16:creationId xmlns:a16="http://schemas.microsoft.com/office/drawing/2014/main" id="{30233FA7-1326-9AB2-143F-6FAA6C9879B2}"/>
                </a:ext>
              </a:extLst>
            </p:cNvPr>
            <p:cNvGrpSpPr>
              <a:grpSpLocks/>
            </p:cNvGrpSpPr>
            <p:nvPr/>
          </p:nvGrpSpPr>
          <p:grpSpPr bwMode="auto">
            <a:xfrm>
              <a:off x="4458" y="2472"/>
              <a:ext cx="927" cy="1339"/>
              <a:chOff x="4458" y="2472"/>
              <a:chExt cx="927" cy="1339"/>
            </a:xfrm>
          </p:grpSpPr>
          <p:sp>
            <p:nvSpPr>
              <p:cNvPr id="79917" name="Freeform 1069">
                <a:extLst>
                  <a:ext uri="{FF2B5EF4-FFF2-40B4-BE49-F238E27FC236}">
                    <a16:creationId xmlns:a16="http://schemas.microsoft.com/office/drawing/2014/main" id="{387F76EA-B614-4366-6EDB-EF97E4086240}"/>
                  </a:ext>
                </a:extLst>
              </p:cNvPr>
              <p:cNvSpPr>
                <a:spLocks noChangeAspect="1"/>
              </p:cNvSpPr>
              <p:nvPr/>
            </p:nvSpPr>
            <p:spPr bwMode="auto">
              <a:xfrm>
                <a:off x="4521" y="2643"/>
                <a:ext cx="627" cy="1070"/>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18" name="Line 1070">
                <a:extLst>
                  <a:ext uri="{FF2B5EF4-FFF2-40B4-BE49-F238E27FC236}">
                    <a16:creationId xmlns:a16="http://schemas.microsoft.com/office/drawing/2014/main" id="{AA7324FC-57BA-BFD4-247A-8E3D307B4900}"/>
                  </a:ext>
                </a:extLst>
              </p:cNvPr>
              <p:cNvSpPr>
                <a:spLocks noChangeAspect="1" noChangeShapeType="1"/>
              </p:cNvSpPr>
              <p:nvPr/>
            </p:nvSpPr>
            <p:spPr bwMode="auto">
              <a:xfrm flipV="1">
                <a:off x="4708" y="3000"/>
                <a:ext cx="439"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19" name="Line 1071">
                <a:extLst>
                  <a:ext uri="{FF2B5EF4-FFF2-40B4-BE49-F238E27FC236}">
                    <a16:creationId xmlns:a16="http://schemas.microsoft.com/office/drawing/2014/main" id="{EEA3B5E0-58C3-4091-BD49-28946815EE73}"/>
                  </a:ext>
                </a:extLst>
              </p:cNvPr>
              <p:cNvSpPr>
                <a:spLocks noChangeAspect="1" noChangeShapeType="1"/>
              </p:cNvSpPr>
              <p:nvPr/>
            </p:nvSpPr>
            <p:spPr bwMode="auto">
              <a:xfrm flipV="1">
                <a:off x="4918" y="3334"/>
                <a:ext cx="237"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20" name="Oval 1072">
                <a:extLst>
                  <a:ext uri="{FF2B5EF4-FFF2-40B4-BE49-F238E27FC236}">
                    <a16:creationId xmlns:a16="http://schemas.microsoft.com/office/drawing/2014/main" id="{33448522-18D5-F722-6FDE-8180EF002CB2}"/>
                  </a:ext>
                </a:extLst>
              </p:cNvPr>
              <p:cNvSpPr>
                <a:spLocks noChangeAspect="1" noChangeArrowheads="1"/>
              </p:cNvSpPr>
              <p:nvPr/>
            </p:nvSpPr>
            <p:spPr bwMode="auto">
              <a:xfrm>
                <a:off x="4458" y="3111"/>
                <a:ext cx="126" cy="13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21" name="Text Box 1073">
                <a:extLst>
                  <a:ext uri="{FF2B5EF4-FFF2-40B4-BE49-F238E27FC236}">
                    <a16:creationId xmlns:a16="http://schemas.microsoft.com/office/drawing/2014/main" id="{F0D33912-BE22-0872-F8A5-C77DD7713A92}"/>
                  </a:ext>
                </a:extLst>
              </p:cNvPr>
              <p:cNvSpPr txBox="1">
                <a:spLocks noChangeArrowheads="1"/>
              </p:cNvSpPr>
              <p:nvPr/>
            </p:nvSpPr>
            <p:spPr bwMode="auto">
              <a:xfrm>
                <a:off x="5153" y="247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D</a:t>
                </a:r>
                <a:endParaRPr lang="en-US" altLang="en-US" sz="2000" b="1"/>
              </a:p>
            </p:txBody>
          </p:sp>
          <p:sp>
            <p:nvSpPr>
              <p:cNvPr id="79922" name="Text Box 1074">
                <a:extLst>
                  <a:ext uri="{FF2B5EF4-FFF2-40B4-BE49-F238E27FC236}">
                    <a16:creationId xmlns:a16="http://schemas.microsoft.com/office/drawing/2014/main" id="{2C629213-35A3-40AA-3726-401187CCA3FA}"/>
                  </a:ext>
                </a:extLst>
              </p:cNvPr>
              <p:cNvSpPr txBox="1">
                <a:spLocks noChangeArrowheads="1"/>
              </p:cNvSpPr>
              <p:nvPr/>
            </p:nvSpPr>
            <p:spPr bwMode="auto">
              <a:xfrm>
                <a:off x="5153" y="2804"/>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79923" name="Text Box 1075">
                <a:extLst>
                  <a:ext uri="{FF2B5EF4-FFF2-40B4-BE49-F238E27FC236}">
                    <a16:creationId xmlns:a16="http://schemas.microsoft.com/office/drawing/2014/main" id="{C80C7EB7-AF80-C75A-38F8-1C0975F04A3D}"/>
                  </a:ext>
                </a:extLst>
              </p:cNvPr>
              <p:cNvSpPr txBox="1">
                <a:spLocks noChangeArrowheads="1"/>
              </p:cNvSpPr>
              <p:nvPr/>
            </p:nvSpPr>
            <p:spPr bwMode="auto">
              <a:xfrm>
                <a:off x="5153" y="3150"/>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79924" name="Text Box 1076">
                <a:extLst>
                  <a:ext uri="{FF2B5EF4-FFF2-40B4-BE49-F238E27FC236}">
                    <a16:creationId xmlns:a16="http://schemas.microsoft.com/office/drawing/2014/main" id="{E65EE1B0-AF99-CC9A-F6A2-213517A3D68F}"/>
                  </a:ext>
                </a:extLst>
              </p:cNvPr>
              <p:cNvSpPr txBox="1">
                <a:spLocks noChangeArrowheads="1"/>
              </p:cNvSpPr>
              <p:nvPr/>
            </p:nvSpPr>
            <p:spPr bwMode="auto">
              <a:xfrm>
                <a:off x="5153" y="3559"/>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grpSp>
        <p:sp>
          <p:nvSpPr>
            <p:cNvPr id="79935" name="Oval 1087">
              <a:extLst>
                <a:ext uri="{FF2B5EF4-FFF2-40B4-BE49-F238E27FC236}">
                  <a16:creationId xmlns:a16="http://schemas.microsoft.com/office/drawing/2014/main" id="{1F8CB181-6B68-58EE-9D74-CAC8CA229A2F}"/>
                </a:ext>
              </a:extLst>
            </p:cNvPr>
            <p:cNvSpPr>
              <a:spLocks noChangeArrowheads="1"/>
            </p:cNvSpPr>
            <p:nvPr/>
          </p:nvSpPr>
          <p:spPr bwMode="auto">
            <a:xfrm>
              <a:off x="3264" y="1536"/>
              <a:ext cx="96" cy="10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36" name="Text Box 1088">
              <a:extLst>
                <a:ext uri="{FF2B5EF4-FFF2-40B4-BE49-F238E27FC236}">
                  <a16:creationId xmlns:a16="http://schemas.microsoft.com/office/drawing/2014/main" id="{0DFD5B79-AB0E-900A-9D71-199F438A32BF}"/>
                </a:ext>
              </a:extLst>
            </p:cNvPr>
            <p:cNvSpPr txBox="1">
              <a:spLocks noChangeArrowheads="1"/>
            </p:cNvSpPr>
            <p:nvPr/>
          </p:nvSpPr>
          <p:spPr bwMode="auto">
            <a:xfrm>
              <a:off x="3552" y="1292"/>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5</a:t>
              </a:r>
              <a:endParaRPr lang="en-US" altLang="en-US"/>
            </a:p>
          </p:txBody>
        </p:sp>
        <p:sp>
          <p:nvSpPr>
            <p:cNvPr id="79947" name="Line 1099">
              <a:extLst>
                <a:ext uri="{FF2B5EF4-FFF2-40B4-BE49-F238E27FC236}">
                  <a16:creationId xmlns:a16="http://schemas.microsoft.com/office/drawing/2014/main" id="{DB1688EB-1B39-9BFA-7D67-EC950A9811C7}"/>
                </a:ext>
              </a:extLst>
            </p:cNvPr>
            <p:cNvSpPr>
              <a:spLocks noChangeShapeType="1"/>
            </p:cNvSpPr>
            <p:nvPr/>
          </p:nvSpPr>
          <p:spPr bwMode="auto">
            <a:xfrm flipV="1">
              <a:off x="3408" y="1448"/>
              <a:ext cx="133" cy="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79951" name="Group 1103">
            <a:extLst>
              <a:ext uri="{FF2B5EF4-FFF2-40B4-BE49-F238E27FC236}">
                <a16:creationId xmlns:a16="http://schemas.microsoft.com/office/drawing/2014/main" id="{EF71F574-F43B-F1DF-09F5-755B11A0B2B7}"/>
              </a:ext>
            </a:extLst>
          </p:cNvPr>
          <p:cNvGrpSpPr>
            <a:grpSpLocks/>
          </p:cNvGrpSpPr>
          <p:nvPr/>
        </p:nvGrpSpPr>
        <p:grpSpPr bwMode="auto">
          <a:xfrm>
            <a:off x="3622675" y="1230313"/>
            <a:ext cx="2465388" cy="4578350"/>
            <a:chOff x="1322" y="928"/>
            <a:chExt cx="1553" cy="2884"/>
          </a:xfrm>
        </p:grpSpPr>
        <p:sp>
          <p:nvSpPr>
            <p:cNvPr id="79885" name="Text Box 1037">
              <a:extLst>
                <a:ext uri="{FF2B5EF4-FFF2-40B4-BE49-F238E27FC236}">
                  <a16:creationId xmlns:a16="http://schemas.microsoft.com/office/drawing/2014/main" id="{9FFE4900-536B-AF8D-EFCA-A55CC0FF086F}"/>
                </a:ext>
              </a:extLst>
            </p:cNvPr>
            <p:cNvSpPr txBox="1">
              <a:spLocks noChangeArrowheads="1"/>
            </p:cNvSpPr>
            <p:nvPr/>
          </p:nvSpPr>
          <p:spPr bwMode="auto">
            <a:xfrm>
              <a:off x="1322" y="2251"/>
              <a:ext cx="91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Rooted tree 1b</a:t>
              </a:r>
            </a:p>
          </p:txBody>
        </p:sp>
        <p:grpSp>
          <p:nvGrpSpPr>
            <p:cNvPr id="79886" name="Group 1038">
              <a:extLst>
                <a:ext uri="{FF2B5EF4-FFF2-40B4-BE49-F238E27FC236}">
                  <a16:creationId xmlns:a16="http://schemas.microsoft.com/office/drawing/2014/main" id="{76439DB2-6454-FDFC-22D5-A3FB57632572}"/>
                </a:ext>
              </a:extLst>
            </p:cNvPr>
            <p:cNvGrpSpPr>
              <a:grpSpLocks/>
            </p:cNvGrpSpPr>
            <p:nvPr/>
          </p:nvGrpSpPr>
          <p:grpSpPr bwMode="auto">
            <a:xfrm>
              <a:off x="1326" y="2472"/>
              <a:ext cx="943" cy="1340"/>
              <a:chOff x="1326" y="2472"/>
              <a:chExt cx="943" cy="1340"/>
            </a:xfrm>
          </p:grpSpPr>
          <p:sp>
            <p:nvSpPr>
              <p:cNvPr id="79887" name="Freeform 1039">
                <a:extLst>
                  <a:ext uri="{FF2B5EF4-FFF2-40B4-BE49-F238E27FC236}">
                    <a16:creationId xmlns:a16="http://schemas.microsoft.com/office/drawing/2014/main" id="{9DCA5F6D-F2AB-3E61-825D-4F0950BB99C4}"/>
                  </a:ext>
                </a:extLst>
              </p:cNvPr>
              <p:cNvSpPr>
                <a:spLocks noChangeAspect="1"/>
              </p:cNvSpPr>
              <p:nvPr/>
            </p:nvSpPr>
            <p:spPr bwMode="auto">
              <a:xfrm>
                <a:off x="1389" y="2643"/>
                <a:ext cx="627" cy="1070"/>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88" name="Line 1040">
                <a:extLst>
                  <a:ext uri="{FF2B5EF4-FFF2-40B4-BE49-F238E27FC236}">
                    <a16:creationId xmlns:a16="http://schemas.microsoft.com/office/drawing/2014/main" id="{5DC10DD0-9AFB-1184-6856-511A28B7FF50}"/>
                  </a:ext>
                </a:extLst>
              </p:cNvPr>
              <p:cNvSpPr>
                <a:spLocks noChangeAspect="1" noChangeShapeType="1"/>
              </p:cNvSpPr>
              <p:nvPr/>
            </p:nvSpPr>
            <p:spPr bwMode="auto">
              <a:xfrm flipV="1">
                <a:off x="1576" y="3000"/>
                <a:ext cx="439"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89" name="Line 1041">
                <a:extLst>
                  <a:ext uri="{FF2B5EF4-FFF2-40B4-BE49-F238E27FC236}">
                    <a16:creationId xmlns:a16="http://schemas.microsoft.com/office/drawing/2014/main" id="{194BAA57-794A-3517-0CD7-2D6FF07553E8}"/>
                  </a:ext>
                </a:extLst>
              </p:cNvPr>
              <p:cNvSpPr>
                <a:spLocks noChangeAspect="1" noChangeShapeType="1"/>
              </p:cNvSpPr>
              <p:nvPr/>
            </p:nvSpPr>
            <p:spPr bwMode="auto">
              <a:xfrm flipV="1">
                <a:off x="1786" y="3334"/>
                <a:ext cx="237"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90" name="Oval 1042">
                <a:extLst>
                  <a:ext uri="{FF2B5EF4-FFF2-40B4-BE49-F238E27FC236}">
                    <a16:creationId xmlns:a16="http://schemas.microsoft.com/office/drawing/2014/main" id="{0D661689-8E04-8BBB-B937-D59C1F61C359}"/>
                  </a:ext>
                </a:extLst>
              </p:cNvPr>
              <p:cNvSpPr>
                <a:spLocks noChangeAspect="1" noChangeArrowheads="1"/>
              </p:cNvSpPr>
              <p:nvPr/>
            </p:nvSpPr>
            <p:spPr bwMode="auto">
              <a:xfrm>
                <a:off x="1326" y="3111"/>
                <a:ext cx="126" cy="13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91" name="Text Box 1043">
                <a:extLst>
                  <a:ext uri="{FF2B5EF4-FFF2-40B4-BE49-F238E27FC236}">
                    <a16:creationId xmlns:a16="http://schemas.microsoft.com/office/drawing/2014/main" id="{948E647D-6FBC-FA0E-7AD4-98075C54A19E}"/>
                  </a:ext>
                </a:extLst>
              </p:cNvPr>
              <p:cNvSpPr txBox="1">
                <a:spLocks noChangeArrowheads="1"/>
              </p:cNvSpPr>
              <p:nvPr/>
            </p:nvSpPr>
            <p:spPr bwMode="auto">
              <a:xfrm>
                <a:off x="2037" y="247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79892" name="Text Box 1044">
                <a:extLst>
                  <a:ext uri="{FF2B5EF4-FFF2-40B4-BE49-F238E27FC236}">
                    <a16:creationId xmlns:a16="http://schemas.microsoft.com/office/drawing/2014/main" id="{C8B4C4C5-45C1-FFB5-E3D6-21A2D61E5C5B}"/>
                  </a:ext>
                </a:extLst>
              </p:cNvPr>
              <p:cNvSpPr txBox="1">
                <a:spLocks noChangeArrowheads="1"/>
              </p:cNvSpPr>
              <p:nvPr/>
            </p:nvSpPr>
            <p:spPr bwMode="auto">
              <a:xfrm>
                <a:off x="2037" y="2804"/>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sp>
            <p:nvSpPr>
              <p:cNvPr id="79893" name="Text Box 1045">
                <a:extLst>
                  <a:ext uri="{FF2B5EF4-FFF2-40B4-BE49-F238E27FC236}">
                    <a16:creationId xmlns:a16="http://schemas.microsoft.com/office/drawing/2014/main" id="{7AF60E7B-6375-C2C4-F6D1-74B9117EC87C}"/>
                  </a:ext>
                </a:extLst>
              </p:cNvPr>
              <p:cNvSpPr txBox="1">
                <a:spLocks noChangeArrowheads="1"/>
              </p:cNvSpPr>
              <p:nvPr/>
            </p:nvSpPr>
            <p:spPr bwMode="auto">
              <a:xfrm>
                <a:off x="2037" y="3150"/>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79894" name="Text Box 1046">
                <a:extLst>
                  <a:ext uri="{FF2B5EF4-FFF2-40B4-BE49-F238E27FC236}">
                    <a16:creationId xmlns:a16="http://schemas.microsoft.com/office/drawing/2014/main" id="{3A0EAFB8-3C66-DFCB-224A-11DC5B111EB2}"/>
                  </a:ext>
                </a:extLst>
              </p:cNvPr>
              <p:cNvSpPr txBox="1">
                <a:spLocks noChangeArrowheads="1"/>
              </p:cNvSpPr>
              <p:nvPr/>
            </p:nvSpPr>
            <p:spPr bwMode="auto">
              <a:xfrm>
                <a:off x="2037" y="3560"/>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grpSp>
        <p:sp>
          <p:nvSpPr>
            <p:cNvPr id="79942" name="Oval 1094">
              <a:extLst>
                <a:ext uri="{FF2B5EF4-FFF2-40B4-BE49-F238E27FC236}">
                  <a16:creationId xmlns:a16="http://schemas.microsoft.com/office/drawing/2014/main" id="{391876ED-CD01-96CB-30F2-2EE16F71522D}"/>
                </a:ext>
              </a:extLst>
            </p:cNvPr>
            <p:cNvSpPr>
              <a:spLocks noChangeArrowheads="1"/>
            </p:cNvSpPr>
            <p:nvPr/>
          </p:nvSpPr>
          <p:spPr bwMode="auto">
            <a:xfrm>
              <a:off x="2496" y="1216"/>
              <a:ext cx="96" cy="10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3" name="Line 1095">
              <a:extLst>
                <a:ext uri="{FF2B5EF4-FFF2-40B4-BE49-F238E27FC236}">
                  <a16:creationId xmlns:a16="http://schemas.microsoft.com/office/drawing/2014/main" id="{7A4A8DAE-9315-80EF-0445-812364277131}"/>
                </a:ext>
              </a:extLst>
            </p:cNvPr>
            <p:cNvSpPr>
              <a:spLocks noChangeShapeType="1"/>
            </p:cNvSpPr>
            <p:nvPr/>
          </p:nvSpPr>
          <p:spPr bwMode="auto">
            <a:xfrm flipV="1">
              <a:off x="2603" y="1136"/>
              <a:ext cx="117" cy="8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8" name="Text Box 1100">
              <a:extLst>
                <a:ext uri="{FF2B5EF4-FFF2-40B4-BE49-F238E27FC236}">
                  <a16:creationId xmlns:a16="http://schemas.microsoft.com/office/drawing/2014/main" id="{C1E0284B-5B2E-DAB0-DD53-4DB18605717F}"/>
                </a:ext>
              </a:extLst>
            </p:cNvPr>
            <p:cNvSpPr txBox="1">
              <a:spLocks noChangeArrowheads="1"/>
            </p:cNvSpPr>
            <p:nvPr/>
          </p:nvSpPr>
          <p:spPr bwMode="auto">
            <a:xfrm>
              <a:off x="2688" y="928"/>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2</a:t>
              </a:r>
              <a:endParaRPr lang="en-US" altLang="en-US"/>
            </a:p>
          </p:txBody>
        </p:sp>
      </p:grpSp>
      <p:grpSp>
        <p:nvGrpSpPr>
          <p:cNvPr id="79952" name="Group 1104">
            <a:extLst>
              <a:ext uri="{FF2B5EF4-FFF2-40B4-BE49-F238E27FC236}">
                <a16:creationId xmlns:a16="http://schemas.microsoft.com/office/drawing/2014/main" id="{8F1ECC58-A053-98D4-B2A6-7B088857D0F2}"/>
              </a:ext>
            </a:extLst>
          </p:cNvPr>
          <p:cNvGrpSpPr>
            <a:grpSpLocks/>
          </p:cNvGrpSpPr>
          <p:nvPr/>
        </p:nvGrpSpPr>
        <p:grpSpPr bwMode="auto">
          <a:xfrm>
            <a:off x="1892300" y="1808163"/>
            <a:ext cx="3746500" cy="4000500"/>
            <a:chOff x="232" y="1292"/>
            <a:chExt cx="2360" cy="2520"/>
          </a:xfrm>
        </p:grpSpPr>
        <p:sp>
          <p:nvSpPr>
            <p:cNvPr id="79875" name="Text Box 1027">
              <a:extLst>
                <a:ext uri="{FF2B5EF4-FFF2-40B4-BE49-F238E27FC236}">
                  <a16:creationId xmlns:a16="http://schemas.microsoft.com/office/drawing/2014/main" id="{9950A628-01E5-1F97-991C-E376081AECD8}"/>
                </a:ext>
              </a:extLst>
            </p:cNvPr>
            <p:cNvSpPr txBox="1">
              <a:spLocks noChangeArrowheads="1"/>
            </p:cNvSpPr>
            <p:nvPr/>
          </p:nvSpPr>
          <p:spPr bwMode="auto">
            <a:xfrm>
              <a:off x="232" y="2251"/>
              <a:ext cx="91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Rooted tree 1a</a:t>
              </a:r>
            </a:p>
          </p:txBody>
        </p:sp>
        <p:grpSp>
          <p:nvGrpSpPr>
            <p:cNvPr id="79876" name="Group 1028">
              <a:extLst>
                <a:ext uri="{FF2B5EF4-FFF2-40B4-BE49-F238E27FC236}">
                  <a16:creationId xmlns:a16="http://schemas.microsoft.com/office/drawing/2014/main" id="{A3CCB0A4-AAC8-F5B7-B6A7-AF3DDEAAE076}"/>
                </a:ext>
              </a:extLst>
            </p:cNvPr>
            <p:cNvGrpSpPr>
              <a:grpSpLocks/>
            </p:cNvGrpSpPr>
            <p:nvPr/>
          </p:nvGrpSpPr>
          <p:grpSpPr bwMode="auto">
            <a:xfrm>
              <a:off x="282" y="2472"/>
              <a:ext cx="921" cy="1340"/>
              <a:chOff x="282" y="2472"/>
              <a:chExt cx="921" cy="1340"/>
            </a:xfrm>
          </p:grpSpPr>
          <p:sp>
            <p:nvSpPr>
              <p:cNvPr id="79877" name="Freeform 1029">
                <a:extLst>
                  <a:ext uri="{FF2B5EF4-FFF2-40B4-BE49-F238E27FC236}">
                    <a16:creationId xmlns:a16="http://schemas.microsoft.com/office/drawing/2014/main" id="{D06CD0A1-2722-3683-1184-8D9379CAA40B}"/>
                  </a:ext>
                </a:extLst>
              </p:cNvPr>
              <p:cNvSpPr>
                <a:spLocks noChangeAspect="1"/>
              </p:cNvSpPr>
              <p:nvPr/>
            </p:nvSpPr>
            <p:spPr bwMode="auto">
              <a:xfrm>
                <a:off x="345" y="2643"/>
                <a:ext cx="627" cy="1070"/>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78" name="Line 1030">
                <a:extLst>
                  <a:ext uri="{FF2B5EF4-FFF2-40B4-BE49-F238E27FC236}">
                    <a16:creationId xmlns:a16="http://schemas.microsoft.com/office/drawing/2014/main" id="{647FB532-14C2-5ABC-7146-B5D98BDA81F2}"/>
                  </a:ext>
                </a:extLst>
              </p:cNvPr>
              <p:cNvSpPr>
                <a:spLocks noChangeAspect="1" noChangeShapeType="1"/>
              </p:cNvSpPr>
              <p:nvPr/>
            </p:nvSpPr>
            <p:spPr bwMode="auto">
              <a:xfrm flipV="1">
                <a:off x="532" y="3000"/>
                <a:ext cx="439" cy="33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79" name="Line 1031">
                <a:extLst>
                  <a:ext uri="{FF2B5EF4-FFF2-40B4-BE49-F238E27FC236}">
                    <a16:creationId xmlns:a16="http://schemas.microsoft.com/office/drawing/2014/main" id="{ED34CB52-6F11-46A1-BDE5-33075EE525CA}"/>
                  </a:ext>
                </a:extLst>
              </p:cNvPr>
              <p:cNvSpPr>
                <a:spLocks noChangeAspect="1" noChangeShapeType="1"/>
              </p:cNvSpPr>
              <p:nvPr/>
            </p:nvSpPr>
            <p:spPr bwMode="auto">
              <a:xfrm flipV="1">
                <a:off x="742" y="3334"/>
                <a:ext cx="237" cy="1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80" name="Oval 1032">
                <a:extLst>
                  <a:ext uri="{FF2B5EF4-FFF2-40B4-BE49-F238E27FC236}">
                    <a16:creationId xmlns:a16="http://schemas.microsoft.com/office/drawing/2014/main" id="{25925E29-7D9D-60FE-DAFE-443A0238E1DC}"/>
                  </a:ext>
                </a:extLst>
              </p:cNvPr>
              <p:cNvSpPr>
                <a:spLocks noChangeAspect="1" noChangeArrowheads="1"/>
              </p:cNvSpPr>
              <p:nvPr/>
            </p:nvSpPr>
            <p:spPr bwMode="auto">
              <a:xfrm>
                <a:off x="282" y="3111"/>
                <a:ext cx="126" cy="13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881" name="Text Box 1033">
                <a:extLst>
                  <a:ext uri="{FF2B5EF4-FFF2-40B4-BE49-F238E27FC236}">
                    <a16:creationId xmlns:a16="http://schemas.microsoft.com/office/drawing/2014/main" id="{F91A341C-821E-1C90-C3A6-D0ADC5B1D026}"/>
                  </a:ext>
                </a:extLst>
              </p:cNvPr>
              <p:cNvSpPr txBox="1">
                <a:spLocks noChangeArrowheads="1"/>
              </p:cNvSpPr>
              <p:nvPr/>
            </p:nvSpPr>
            <p:spPr bwMode="auto">
              <a:xfrm>
                <a:off x="971" y="247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79882" name="Text Box 1034">
                <a:extLst>
                  <a:ext uri="{FF2B5EF4-FFF2-40B4-BE49-F238E27FC236}">
                    <a16:creationId xmlns:a16="http://schemas.microsoft.com/office/drawing/2014/main" id="{3811663D-F3FE-A065-BF80-D64A03A7FC0E}"/>
                  </a:ext>
                </a:extLst>
              </p:cNvPr>
              <p:cNvSpPr txBox="1">
                <a:spLocks noChangeArrowheads="1"/>
              </p:cNvSpPr>
              <p:nvPr/>
            </p:nvSpPr>
            <p:spPr bwMode="auto">
              <a:xfrm>
                <a:off x="971" y="2804"/>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79883" name="Text Box 1035">
                <a:extLst>
                  <a:ext uri="{FF2B5EF4-FFF2-40B4-BE49-F238E27FC236}">
                    <a16:creationId xmlns:a16="http://schemas.microsoft.com/office/drawing/2014/main" id="{81C3BFC5-FF79-9936-3268-CE283B322334}"/>
                  </a:ext>
                </a:extLst>
              </p:cNvPr>
              <p:cNvSpPr txBox="1">
                <a:spLocks noChangeArrowheads="1"/>
              </p:cNvSpPr>
              <p:nvPr/>
            </p:nvSpPr>
            <p:spPr bwMode="auto">
              <a:xfrm>
                <a:off x="971" y="3150"/>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79884" name="Text Box 1036">
                <a:extLst>
                  <a:ext uri="{FF2B5EF4-FFF2-40B4-BE49-F238E27FC236}">
                    <a16:creationId xmlns:a16="http://schemas.microsoft.com/office/drawing/2014/main" id="{14927E65-6C38-393C-F803-31A2C87319A0}"/>
                  </a:ext>
                </a:extLst>
              </p:cNvPr>
              <p:cNvSpPr txBox="1">
                <a:spLocks noChangeArrowheads="1"/>
              </p:cNvSpPr>
              <p:nvPr/>
            </p:nvSpPr>
            <p:spPr bwMode="auto">
              <a:xfrm>
                <a:off x="971" y="3560"/>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grpSp>
        <p:sp>
          <p:nvSpPr>
            <p:cNvPr id="79937" name="Text Box 1089">
              <a:extLst>
                <a:ext uri="{FF2B5EF4-FFF2-40B4-BE49-F238E27FC236}">
                  <a16:creationId xmlns:a16="http://schemas.microsoft.com/office/drawing/2014/main" id="{301D5A3C-BCB4-F0CF-F2CD-1C9C3D6CE7D7}"/>
                </a:ext>
              </a:extLst>
            </p:cNvPr>
            <p:cNvSpPr txBox="1">
              <a:spLocks noChangeArrowheads="1"/>
            </p:cNvSpPr>
            <p:nvPr/>
          </p:nvSpPr>
          <p:spPr bwMode="auto">
            <a:xfrm>
              <a:off x="2208" y="1292"/>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t>1</a:t>
              </a:r>
              <a:endParaRPr lang="en-US" altLang="en-US"/>
            </a:p>
          </p:txBody>
        </p:sp>
        <p:sp>
          <p:nvSpPr>
            <p:cNvPr id="79938" name="Line 1090">
              <a:extLst>
                <a:ext uri="{FF2B5EF4-FFF2-40B4-BE49-F238E27FC236}">
                  <a16:creationId xmlns:a16="http://schemas.microsoft.com/office/drawing/2014/main" id="{0C9BB3D3-6FFD-1DCE-875F-78AC7AA371B6}"/>
                </a:ext>
              </a:extLst>
            </p:cNvPr>
            <p:cNvSpPr>
              <a:spLocks noChangeShapeType="1"/>
            </p:cNvSpPr>
            <p:nvPr/>
          </p:nvSpPr>
          <p:spPr bwMode="auto">
            <a:xfrm>
              <a:off x="2352" y="1432"/>
              <a:ext cx="117" cy="7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9949" name="Oval 1101">
              <a:extLst>
                <a:ext uri="{FF2B5EF4-FFF2-40B4-BE49-F238E27FC236}">
                  <a16:creationId xmlns:a16="http://schemas.microsoft.com/office/drawing/2014/main" id="{C052D9D3-2CA7-1C21-E29B-E84D88FB35D6}"/>
                </a:ext>
              </a:extLst>
            </p:cNvPr>
            <p:cNvSpPr>
              <a:spLocks noChangeArrowheads="1"/>
            </p:cNvSpPr>
            <p:nvPr/>
          </p:nvSpPr>
          <p:spPr bwMode="auto">
            <a:xfrm>
              <a:off x="2496" y="1536"/>
              <a:ext cx="96" cy="10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9956" name="Text Box 1108">
            <a:extLst>
              <a:ext uri="{FF2B5EF4-FFF2-40B4-BE49-F238E27FC236}">
                <a16:creationId xmlns:a16="http://schemas.microsoft.com/office/drawing/2014/main" id="{5C4D5B04-F5D2-4777-6F04-099D02DE3420}"/>
              </a:ext>
            </a:extLst>
          </p:cNvPr>
          <p:cNvSpPr txBox="1">
            <a:spLocks noChangeArrowheads="1"/>
          </p:cNvSpPr>
          <p:nvPr/>
        </p:nvSpPr>
        <p:spPr bwMode="auto">
          <a:xfrm>
            <a:off x="1928813" y="5834063"/>
            <a:ext cx="831691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i="1">
                <a:solidFill>
                  <a:srgbClr val="CC0000"/>
                </a:solidFill>
              </a:rPr>
              <a:t>These trees show</a:t>
            </a:r>
            <a:r>
              <a:rPr lang="en-US" altLang="en-US" b="1">
                <a:solidFill>
                  <a:srgbClr val="CC0000"/>
                </a:solidFill>
              </a:rPr>
              <a:t> </a:t>
            </a:r>
            <a:r>
              <a:rPr lang="en-US" altLang="en-US" b="1" i="1">
                <a:solidFill>
                  <a:srgbClr val="CC0000"/>
                </a:solidFill>
              </a:rPr>
              <a:t>five different evolutionary relationships among the taxa!</a:t>
            </a:r>
          </a:p>
        </p:txBody>
      </p:sp>
      <p:sp>
        <p:nvSpPr>
          <p:cNvPr id="4" name="Title 1">
            <a:extLst>
              <a:ext uri="{FF2B5EF4-FFF2-40B4-BE49-F238E27FC236}">
                <a16:creationId xmlns:a16="http://schemas.microsoft.com/office/drawing/2014/main" id="{B9952C54-E484-D12E-B66F-76725FA2ADF6}"/>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5607276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1500"/>
                                  </p:stCondLst>
                                  <p:childTnLst>
                                    <p:set>
                                      <p:cBhvr>
                                        <p:cTn id="6" dur="1" fill="hold">
                                          <p:stCondLst>
                                            <p:cond delay="499"/>
                                          </p:stCondLst>
                                        </p:cTn>
                                        <p:tgtEl>
                                          <p:spTgt spid="799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9951"/>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1500"/>
                                  </p:stCondLst>
                                  <p:childTnLst>
                                    <p:set>
                                      <p:cBhvr>
                                        <p:cTn id="13" dur="1" fill="hold">
                                          <p:stCondLst>
                                            <p:cond delay="499"/>
                                          </p:stCondLst>
                                        </p:cTn>
                                        <p:tgtEl>
                                          <p:spTgt spid="79953"/>
                                        </p:tgtEl>
                                        <p:attrNameLst>
                                          <p:attrName>style.visibility</p:attrName>
                                        </p:attrNameLst>
                                      </p:cBhvr>
                                      <p:to>
                                        <p:strVal val="visible"/>
                                      </p:to>
                                    </p:set>
                                  </p:childTnLst>
                                </p:cTn>
                              </p:par>
                            </p:childTnLst>
                          </p:cTn>
                        </p:par>
                        <p:par>
                          <p:cTn id="14" fill="hold" nodeType="afterGroup">
                            <p:stCondLst>
                              <p:cond delay="2500"/>
                            </p:stCondLst>
                            <p:childTnLst>
                              <p:par>
                                <p:cTn id="15" presetID="1" presetClass="entr" presetSubtype="0" fill="hold" nodeType="afterEffect">
                                  <p:stCondLst>
                                    <p:cond delay="1500"/>
                                  </p:stCondLst>
                                  <p:childTnLst>
                                    <p:set>
                                      <p:cBhvr>
                                        <p:cTn id="16" dur="1" fill="hold">
                                          <p:stCondLst>
                                            <p:cond delay="499"/>
                                          </p:stCondLst>
                                        </p:cTn>
                                        <p:tgtEl>
                                          <p:spTgt spid="79954"/>
                                        </p:tgtEl>
                                        <p:attrNameLst>
                                          <p:attrName>style.visibility</p:attrName>
                                        </p:attrNameLst>
                                      </p:cBhvr>
                                      <p:to>
                                        <p:strVal val="visible"/>
                                      </p:to>
                                    </p:set>
                                  </p:childTnLst>
                                </p:cTn>
                              </p:par>
                            </p:childTnLst>
                          </p:cTn>
                        </p:par>
                        <p:par>
                          <p:cTn id="17" fill="hold" nodeType="afterGroup">
                            <p:stCondLst>
                              <p:cond delay="4500"/>
                            </p:stCondLst>
                            <p:childTnLst>
                              <p:par>
                                <p:cTn id="18" presetID="1" presetClass="entr" presetSubtype="0" fill="hold" nodeType="afterEffect">
                                  <p:stCondLst>
                                    <p:cond delay="1500"/>
                                  </p:stCondLst>
                                  <p:childTnLst>
                                    <p:set>
                                      <p:cBhvr>
                                        <p:cTn id="19" dur="1" fill="hold">
                                          <p:stCondLst>
                                            <p:cond delay="499"/>
                                          </p:stCondLst>
                                        </p:cTn>
                                        <p:tgtEl>
                                          <p:spTgt spid="79955"/>
                                        </p:tgtEl>
                                        <p:attrNameLst>
                                          <p:attrName>style.visibility</p:attrName>
                                        </p:attrNameLst>
                                      </p:cBhvr>
                                      <p:to>
                                        <p:strVal val="visible"/>
                                      </p:to>
                                    </p:set>
                                  </p:childTnLst>
                                </p:cTn>
                              </p:par>
                            </p:childTnLst>
                          </p:cTn>
                        </p:par>
                        <p:par>
                          <p:cTn id="20" fill="hold" nodeType="afterGroup">
                            <p:stCondLst>
                              <p:cond delay="6500"/>
                            </p:stCondLst>
                            <p:childTnLst>
                              <p:par>
                                <p:cTn id="21" presetID="1" presetClass="entr" presetSubtype="0" fill="hold" nodeType="afterEffect">
                                  <p:stCondLst>
                                    <p:cond delay="0"/>
                                  </p:stCondLst>
                                  <p:childTnLst>
                                    <p:set>
                                      <p:cBhvr>
                                        <p:cTn id="22" dur="1" fill="hold">
                                          <p:stCondLst>
                                            <p:cond delay="499"/>
                                          </p:stCondLst>
                                        </p:cTn>
                                        <p:tgtEl>
                                          <p:spTgt spid="799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Genome wide association studies (GWAS)</a:t>
            </a:r>
          </a:p>
          <a:p>
            <a:pPr marL="342900" indent="-342900" algn="l">
              <a:buFontTx/>
              <a:buChar char="-"/>
            </a:pPr>
            <a:r>
              <a:rPr lang="en-CA" sz="1800" dirty="0"/>
              <a:t>One of the most powerful tools in comparative genomics -&gt; Associate mutations with traits</a:t>
            </a:r>
          </a:p>
          <a:p>
            <a:pPr marL="342900" indent="-342900" algn="l">
              <a:buFontTx/>
              <a:buChar char="-"/>
            </a:pPr>
            <a:r>
              <a:rPr lang="en-CA" sz="1800" dirty="0"/>
              <a:t>Often used for human disease traits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Can be used for aiding plant breeding, bee behavior (Dr. </a:t>
            </a:r>
            <a:r>
              <a:rPr lang="en-CA" sz="1800" dirty="0" err="1"/>
              <a:t>Amro</a:t>
            </a:r>
            <a:r>
              <a:rPr lang="en-CA" sz="1800" dirty="0"/>
              <a:t> Zayed at York)</a:t>
            </a:r>
          </a:p>
        </p:txBody>
      </p:sp>
      <p:pic>
        <p:nvPicPr>
          <p:cNvPr id="8" name="Picture 7">
            <a:extLst>
              <a:ext uri="{FF2B5EF4-FFF2-40B4-BE49-F238E27FC236}">
                <a16:creationId xmlns:a16="http://schemas.microsoft.com/office/drawing/2014/main" id="{37271994-FD15-4C44-961C-9842F20D8091}"/>
              </a:ext>
            </a:extLst>
          </p:cNvPr>
          <p:cNvPicPr>
            <a:picLocks noChangeAspect="1"/>
          </p:cNvPicPr>
          <p:nvPr/>
        </p:nvPicPr>
        <p:blipFill>
          <a:blip r:embed="rId3"/>
          <a:stretch>
            <a:fillRect/>
          </a:stretch>
        </p:blipFill>
        <p:spPr>
          <a:xfrm>
            <a:off x="1737045" y="1906263"/>
            <a:ext cx="3323047" cy="4078097"/>
          </a:xfrm>
          <a:prstGeom prst="rect">
            <a:avLst/>
          </a:prstGeom>
        </p:spPr>
      </p:pic>
      <p:pic>
        <p:nvPicPr>
          <p:cNvPr id="9" name="Picture 8">
            <a:extLst>
              <a:ext uri="{FF2B5EF4-FFF2-40B4-BE49-F238E27FC236}">
                <a16:creationId xmlns:a16="http://schemas.microsoft.com/office/drawing/2014/main" id="{1A260E65-6C51-469B-A3DC-D1804C02717F}"/>
              </a:ext>
            </a:extLst>
          </p:cNvPr>
          <p:cNvPicPr>
            <a:picLocks noChangeAspect="1"/>
          </p:cNvPicPr>
          <p:nvPr/>
        </p:nvPicPr>
        <p:blipFill rotWithShape="1">
          <a:blip r:embed="rId4"/>
          <a:srcRect t="21717"/>
          <a:stretch/>
        </p:blipFill>
        <p:spPr>
          <a:xfrm>
            <a:off x="5550238" y="2984122"/>
            <a:ext cx="6092432" cy="3192465"/>
          </a:xfrm>
          <a:prstGeom prst="rect">
            <a:avLst/>
          </a:prstGeom>
        </p:spPr>
      </p:pic>
      <p:pic>
        <p:nvPicPr>
          <p:cNvPr id="10" name="Picture 9">
            <a:extLst>
              <a:ext uri="{FF2B5EF4-FFF2-40B4-BE49-F238E27FC236}">
                <a16:creationId xmlns:a16="http://schemas.microsoft.com/office/drawing/2014/main" id="{E3CAA70F-ABAF-4F65-B8B8-7B237BA4CE24}"/>
              </a:ext>
            </a:extLst>
          </p:cNvPr>
          <p:cNvPicPr>
            <a:picLocks noChangeAspect="1"/>
          </p:cNvPicPr>
          <p:nvPr/>
        </p:nvPicPr>
        <p:blipFill>
          <a:blip r:embed="rId5"/>
          <a:stretch>
            <a:fillRect/>
          </a:stretch>
        </p:blipFill>
        <p:spPr>
          <a:xfrm>
            <a:off x="6095998" y="1849600"/>
            <a:ext cx="5259704" cy="1038646"/>
          </a:xfrm>
          <a:prstGeom prst="rect">
            <a:avLst/>
          </a:prstGeom>
        </p:spPr>
      </p:pic>
    </p:spTree>
    <p:extLst>
      <p:ext uri="{BB962C8B-B14F-4D97-AF65-F5344CB8AC3E}">
        <p14:creationId xmlns:p14="http://schemas.microsoft.com/office/powerpoint/2010/main" val="1097009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A25CD960-45CE-D657-C5E0-2B109AD78B9F}"/>
              </a:ext>
            </a:extLst>
          </p:cNvPr>
          <p:cNvSpPr>
            <a:spLocks noGrp="1"/>
          </p:cNvSpPr>
          <p:nvPr>
            <p:ph type="ftr" sz="quarter" idx="11"/>
          </p:nvPr>
        </p:nvSpPr>
        <p:spPr/>
        <p:txBody>
          <a:bodyPr/>
          <a:lstStyle/>
          <a:p>
            <a:r>
              <a:rPr lang="en-US" altLang="en-US"/>
              <a:t>C-B Stewart, NHGRI lecture, 12/5/00</a:t>
            </a:r>
          </a:p>
        </p:txBody>
      </p:sp>
      <p:sp>
        <p:nvSpPr>
          <p:cNvPr id="39938" name="Text Box 2">
            <a:extLst>
              <a:ext uri="{FF2B5EF4-FFF2-40B4-BE49-F238E27FC236}">
                <a16:creationId xmlns:a16="http://schemas.microsoft.com/office/drawing/2014/main" id="{DE32B68C-245E-1F26-DB73-58865F00C8F9}"/>
              </a:ext>
            </a:extLst>
          </p:cNvPr>
          <p:cNvSpPr txBox="1">
            <a:spLocks noChangeArrowheads="1"/>
          </p:cNvSpPr>
          <p:nvPr/>
        </p:nvSpPr>
        <p:spPr bwMode="auto">
          <a:xfrm>
            <a:off x="356461" y="604615"/>
            <a:ext cx="115152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All of these rearrangements show the same evolutionary relationships between the taxa</a:t>
            </a:r>
          </a:p>
        </p:txBody>
      </p:sp>
      <p:grpSp>
        <p:nvGrpSpPr>
          <p:cNvPr id="39939" name="Group 3">
            <a:extLst>
              <a:ext uri="{FF2B5EF4-FFF2-40B4-BE49-F238E27FC236}">
                <a16:creationId xmlns:a16="http://schemas.microsoft.com/office/drawing/2014/main" id="{DB18A9D6-CDEF-57C5-7BFE-5FFBC466C6D6}"/>
              </a:ext>
            </a:extLst>
          </p:cNvPr>
          <p:cNvGrpSpPr>
            <a:grpSpLocks/>
          </p:cNvGrpSpPr>
          <p:nvPr/>
        </p:nvGrpSpPr>
        <p:grpSpPr bwMode="auto">
          <a:xfrm>
            <a:off x="2019301" y="2209801"/>
            <a:ext cx="2163763" cy="2712089"/>
            <a:chOff x="192" y="1488"/>
            <a:chExt cx="1133" cy="1422"/>
          </a:xfrm>
        </p:grpSpPr>
        <p:sp>
          <p:nvSpPr>
            <p:cNvPr id="39940" name="Text Box 4">
              <a:extLst>
                <a:ext uri="{FF2B5EF4-FFF2-40B4-BE49-F238E27FC236}">
                  <a16:creationId xmlns:a16="http://schemas.microsoft.com/office/drawing/2014/main" id="{887F05BC-1A22-87FE-6A4D-D8165CCD3ECC}"/>
                </a:ext>
              </a:extLst>
            </p:cNvPr>
            <p:cNvSpPr txBox="1">
              <a:spLocks noChangeArrowheads="1"/>
            </p:cNvSpPr>
            <p:nvPr/>
          </p:nvSpPr>
          <p:spPr bwMode="auto">
            <a:xfrm>
              <a:off x="192" y="1488"/>
              <a:ext cx="96"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000" b="1"/>
            </a:p>
          </p:txBody>
        </p:sp>
        <p:grpSp>
          <p:nvGrpSpPr>
            <p:cNvPr id="39941" name="Group 5">
              <a:extLst>
                <a:ext uri="{FF2B5EF4-FFF2-40B4-BE49-F238E27FC236}">
                  <a16:creationId xmlns:a16="http://schemas.microsoft.com/office/drawing/2014/main" id="{F73FF37E-60B1-9F6F-A8E9-5019C356E157}"/>
                </a:ext>
              </a:extLst>
            </p:cNvPr>
            <p:cNvGrpSpPr>
              <a:grpSpLocks/>
            </p:cNvGrpSpPr>
            <p:nvPr/>
          </p:nvGrpSpPr>
          <p:grpSpPr bwMode="auto">
            <a:xfrm>
              <a:off x="298" y="1680"/>
              <a:ext cx="1027" cy="1230"/>
              <a:chOff x="336" y="1284"/>
              <a:chExt cx="1027" cy="1230"/>
            </a:xfrm>
          </p:grpSpPr>
          <p:grpSp>
            <p:nvGrpSpPr>
              <p:cNvPr id="39942" name="Group 6">
                <a:extLst>
                  <a:ext uri="{FF2B5EF4-FFF2-40B4-BE49-F238E27FC236}">
                    <a16:creationId xmlns:a16="http://schemas.microsoft.com/office/drawing/2014/main" id="{8B0DDDB0-10E0-B134-E398-A8569FC44202}"/>
                  </a:ext>
                </a:extLst>
              </p:cNvPr>
              <p:cNvGrpSpPr>
                <a:grpSpLocks noChangeAspect="1"/>
              </p:cNvGrpSpPr>
              <p:nvPr/>
            </p:nvGrpSpPr>
            <p:grpSpPr bwMode="auto">
              <a:xfrm>
                <a:off x="442" y="1444"/>
                <a:ext cx="697" cy="1004"/>
                <a:chOff x="336" y="2256"/>
                <a:chExt cx="533" cy="768"/>
              </a:xfrm>
            </p:grpSpPr>
            <p:sp>
              <p:nvSpPr>
                <p:cNvPr id="39943" name="Freeform 7">
                  <a:extLst>
                    <a:ext uri="{FF2B5EF4-FFF2-40B4-BE49-F238E27FC236}">
                      <a16:creationId xmlns:a16="http://schemas.microsoft.com/office/drawing/2014/main" id="{E3AD1773-8EB9-A481-AA9E-8621DFCE9E8B}"/>
                    </a:ext>
                  </a:extLst>
                </p:cNvPr>
                <p:cNvSpPr>
                  <a:spLocks noChangeAspect="1"/>
                </p:cNvSpPr>
                <p:nvPr/>
              </p:nvSpPr>
              <p:spPr bwMode="auto">
                <a:xfrm>
                  <a:off x="384" y="2256"/>
                  <a:ext cx="480" cy="768"/>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44" name="Line 8">
                  <a:extLst>
                    <a:ext uri="{FF2B5EF4-FFF2-40B4-BE49-F238E27FC236}">
                      <a16:creationId xmlns:a16="http://schemas.microsoft.com/office/drawing/2014/main" id="{4BC9FA44-FFB4-F43E-345E-0854791F6EBA}"/>
                    </a:ext>
                  </a:extLst>
                </p:cNvPr>
                <p:cNvSpPr>
                  <a:spLocks noChangeAspect="1" noChangeShapeType="1"/>
                </p:cNvSpPr>
                <p:nvPr/>
              </p:nvSpPr>
              <p:spPr bwMode="auto">
                <a:xfrm flipV="1">
                  <a:off x="527" y="2512"/>
                  <a:ext cx="336" cy="24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45" name="Line 9">
                  <a:extLst>
                    <a:ext uri="{FF2B5EF4-FFF2-40B4-BE49-F238E27FC236}">
                      <a16:creationId xmlns:a16="http://schemas.microsoft.com/office/drawing/2014/main" id="{03828DDF-20BE-9E96-631B-2D200E6DF5A7}"/>
                    </a:ext>
                  </a:extLst>
                </p:cNvPr>
                <p:cNvSpPr>
                  <a:spLocks noChangeAspect="1" noChangeShapeType="1"/>
                </p:cNvSpPr>
                <p:nvPr/>
              </p:nvSpPr>
              <p:spPr bwMode="auto">
                <a:xfrm flipV="1">
                  <a:off x="688" y="2752"/>
                  <a:ext cx="181" cy="13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46" name="Oval 10">
                  <a:extLst>
                    <a:ext uri="{FF2B5EF4-FFF2-40B4-BE49-F238E27FC236}">
                      <a16:creationId xmlns:a16="http://schemas.microsoft.com/office/drawing/2014/main" id="{69739687-3506-B5AF-B27F-F5C30A7C364E}"/>
                    </a:ext>
                  </a:extLst>
                </p:cNvPr>
                <p:cNvSpPr>
                  <a:spLocks noChangeAspect="1" noChangeArrowheads="1"/>
                </p:cNvSpPr>
                <p:nvPr/>
              </p:nvSpPr>
              <p:spPr bwMode="auto">
                <a:xfrm>
                  <a:off x="336" y="2592"/>
                  <a:ext cx="96" cy="9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39947" name="Text Box 11">
                <a:extLst>
                  <a:ext uri="{FF2B5EF4-FFF2-40B4-BE49-F238E27FC236}">
                    <a16:creationId xmlns:a16="http://schemas.microsoft.com/office/drawing/2014/main" id="{62372299-DE46-06CE-4406-83687904731C}"/>
                  </a:ext>
                </a:extLst>
              </p:cNvPr>
              <p:cNvSpPr txBox="1">
                <a:spLocks noChangeArrowheads="1"/>
              </p:cNvSpPr>
              <p:nvPr/>
            </p:nvSpPr>
            <p:spPr bwMode="auto">
              <a:xfrm>
                <a:off x="1131" y="1284"/>
                <a:ext cx="23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39948" name="Text Box 12">
                <a:extLst>
                  <a:ext uri="{FF2B5EF4-FFF2-40B4-BE49-F238E27FC236}">
                    <a16:creationId xmlns:a16="http://schemas.microsoft.com/office/drawing/2014/main" id="{547F6664-12EC-CE5F-4C7C-9614DBB98D01}"/>
                  </a:ext>
                </a:extLst>
              </p:cNvPr>
              <p:cNvSpPr txBox="1">
                <a:spLocks noChangeArrowheads="1"/>
              </p:cNvSpPr>
              <p:nvPr/>
            </p:nvSpPr>
            <p:spPr bwMode="auto">
              <a:xfrm>
                <a:off x="1131" y="1596"/>
                <a:ext cx="17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39949" name="Text Box 13">
                <a:extLst>
                  <a:ext uri="{FF2B5EF4-FFF2-40B4-BE49-F238E27FC236}">
                    <a16:creationId xmlns:a16="http://schemas.microsoft.com/office/drawing/2014/main" id="{C6DB0145-32BB-EAA2-9CA9-87053D8D06E5}"/>
                  </a:ext>
                </a:extLst>
              </p:cNvPr>
              <p:cNvSpPr txBox="1">
                <a:spLocks noChangeArrowheads="1"/>
              </p:cNvSpPr>
              <p:nvPr/>
            </p:nvSpPr>
            <p:spPr bwMode="auto">
              <a:xfrm>
                <a:off x="1131" y="1920"/>
                <a:ext cx="168"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39950" name="Text Box 14">
                <a:extLst>
                  <a:ext uri="{FF2B5EF4-FFF2-40B4-BE49-F238E27FC236}">
                    <a16:creationId xmlns:a16="http://schemas.microsoft.com/office/drawing/2014/main" id="{312976B2-68CF-65E3-BEAC-E776DCDEED67}"/>
                  </a:ext>
                </a:extLst>
              </p:cNvPr>
              <p:cNvSpPr txBox="1">
                <a:spLocks noChangeArrowheads="1"/>
              </p:cNvSpPr>
              <p:nvPr/>
            </p:nvSpPr>
            <p:spPr bwMode="auto">
              <a:xfrm>
                <a:off x="1131" y="2304"/>
                <a:ext cx="18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39951" name="Line 15">
                <a:extLst>
                  <a:ext uri="{FF2B5EF4-FFF2-40B4-BE49-F238E27FC236}">
                    <a16:creationId xmlns:a16="http://schemas.microsoft.com/office/drawing/2014/main" id="{82DF23CC-9D6D-166A-46E0-B8D311302576}"/>
                  </a:ext>
                </a:extLst>
              </p:cNvPr>
              <p:cNvSpPr>
                <a:spLocks noChangeShapeType="1"/>
              </p:cNvSpPr>
              <p:nvPr/>
            </p:nvSpPr>
            <p:spPr bwMode="auto">
              <a:xfrm>
                <a:off x="336" y="1945"/>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grpSp>
        <p:nvGrpSpPr>
          <p:cNvPr id="39956" name="Group 20">
            <a:extLst>
              <a:ext uri="{FF2B5EF4-FFF2-40B4-BE49-F238E27FC236}">
                <a16:creationId xmlns:a16="http://schemas.microsoft.com/office/drawing/2014/main" id="{63ABFD6F-F291-C7A5-B7C1-2252D4111277}"/>
              </a:ext>
            </a:extLst>
          </p:cNvPr>
          <p:cNvGrpSpPr>
            <a:grpSpLocks/>
          </p:cNvGrpSpPr>
          <p:nvPr/>
        </p:nvGrpSpPr>
        <p:grpSpPr bwMode="auto">
          <a:xfrm>
            <a:off x="5295903" y="4648200"/>
            <a:ext cx="1325563" cy="1697038"/>
            <a:chOff x="2576" y="1800"/>
            <a:chExt cx="835" cy="1069"/>
          </a:xfrm>
        </p:grpSpPr>
        <p:grpSp>
          <p:nvGrpSpPr>
            <p:cNvPr id="39957" name="Group 21">
              <a:extLst>
                <a:ext uri="{FF2B5EF4-FFF2-40B4-BE49-F238E27FC236}">
                  <a16:creationId xmlns:a16="http://schemas.microsoft.com/office/drawing/2014/main" id="{88E48C25-2C23-54C9-B457-FA8BA60964B3}"/>
                </a:ext>
              </a:extLst>
            </p:cNvPr>
            <p:cNvGrpSpPr>
              <a:grpSpLocks/>
            </p:cNvGrpSpPr>
            <p:nvPr/>
          </p:nvGrpSpPr>
          <p:grpSpPr bwMode="auto">
            <a:xfrm>
              <a:off x="2576" y="1957"/>
              <a:ext cx="597" cy="754"/>
              <a:chOff x="3120" y="1536"/>
              <a:chExt cx="796" cy="1004"/>
            </a:xfrm>
          </p:grpSpPr>
          <p:sp>
            <p:nvSpPr>
              <p:cNvPr id="39958" name="Oval 22">
                <a:extLst>
                  <a:ext uri="{FF2B5EF4-FFF2-40B4-BE49-F238E27FC236}">
                    <a16:creationId xmlns:a16="http://schemas.microsoft.com/office/drawing/2014/main" id="{F6CB7567-CECD-3BA9-1605-72B01278B228}"/>
                  </a:ext>
                </a:extLst>
              </p:cNvPr>
              <p:cNvSpPr>
                <a:spLocks noChangeAspect="1" noChangeArrowheads="1"/>
              </p:cNvSpPr>
              <p:nvPr/>
            </p:nvSpPr>
            <p:spPr bwMode="auto">
              <a:xfrm flipV="1">
                <a:off x="3226" y="1975"/>
                <a:ext cx="126"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39959" name="Group 23">
                <a:extLst>
                  <a:ext uri="{FF2B5EF4-FFF2-40B4-BE49-F238E27FC236}">
                    <a16:creationId xmlns:a16="http://schemas.microsoft.com/office/drawing/2014/main" id="{A76FEF09-B3CE-92C4-DAEF-B088388392E6}"/>
                  </a:ext>
                </a:extLst>
              </p:cNvPr>
              <p:cNvGrpSpPr>
                <a:grpSpLocks/>
              </p:cNvGrpSpPr>
              <p:nvPr/>
            </p:nvGrpSpPr>
            <p:grpSpPr bwMode="auto">
              <a:xfrm>
                <a:off x="3120" y="1536"/>
                <a:ext cx="796" cy="1004"/>
                <a:chOff x="3120" y="1536"/>
                <a:chExt cx="796" cy="1004"/>
              </a:xfrm>
            </p:grpSpPr>
            <p:sp>
              <p:nvSpPr>
                <p:cNvPr id="39960" name="Freeform 24">
                  <a:extLst>
                    <a:ext uri="{FF2B5EF4-FFF2-40B4-BE49-F238E27FC236}">
                      <a16:creationId xmlns:a16="http://schemas.microsoft.com/office/drawing/2014/main" id="{A4BA0647-DBD8-BFE1-B956-C1A2B6F50C81}"/>
                    </a:ext>
                  </a:extLst>
                </p:cNvPr>
                <p:cNvSpPr>
                  <a:spLocks noChangeAspect="1"/>
                </p:cNvSpPr>
                <p:nvPr/>
              </p:nvSpPr>
              <p:spPr bwMode="auto">
                <a:xfrm flipV="1">
                  <a:off x="3289" y="1536"/>
                  <a:ext cx="627" cy="100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61" name="Line 25">
                  <a:extLst>
                    <a:ext uri="{FF2B5EF4-FFF2-40B4-BE49-F238E27FC236}">
                      <a16:creationId xmlns:a16="http://schemas.microsoft.com/office/drawing/2014/main" id="{0370C5DF-9C3E-ADC5-90BE-9FD4373213A0}"/>
                    </a:ext>
                  </a:extLst>
                </p:cNvPr>
                <p:cNvSpPr>
                  <a:spLocks noChangeShapeType="1"/>
                </p:cNvSpPr>
                <p:nvPr/>
              </p:nvSpPr>
              <p:spPr bwMode="auto">
                <a:xfrm flipV="1">
                  <a:off x="3120" y="2039"/>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39962" name="Text Box 26">
              <a:extLst>
                <a:ext uri="{FF2B5EF4-FFF2-40B4-BE49-F238E27FC236}">
                  <a16:creationId xmlns:a16="http://schemas.microsoft.com/office/drawing/2014/main" id="{912D4E4A-DC17-ADAE-E076-88C2FBB4906E}"/>
                </a:ext>
              </a:extLst>
            </p:cNvPr>
            <p:cNvSpPr txBox="1">
              <a:spLocks noChangeArrowheads="1"/>
            </p:cNvSpPr>
            <p:nvPr/>
          </p:nvSpPr>
          <p:spPr bwMode="auto">
            <a:xfrm>
              <a:off x="3179" y="2619"/>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39963" name="Text Box 27">
              <a:extLst>
                <a:ext uri="{FF2B5EF4-FFF2-40B4-BE49-F238E27FC236}">
                  <a16:creationId xmlns:a16="http://schemas.microsoft.com/office/drawing/2014/main" id="{0D93EC9B-B5F0-DC3E-2EAD-44148DDA58DA}"/>
                </a:ext>
              </a:extLst>
            </p:cNvPr>
            <p:cNvSpPr txBox="1">
              <a:spLocks noChangeArrowheads="1"/>
            </p:cNvSpPr>
            <p:nvPr/>
          </p:nvSpPr>
          <p:spPr bwMode="auto">
            <a:xfrm>
              <a:off x="3179" y="1800"/>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sp>
          <p:nvSpPr>
            <p:cNvPr id="39964" name="Text Box 28">
              <a:extLst>
                <a:ext uri="{FF2B5EF4-FFF2-40B4-BE49-F238E27FC236}">
                  <a16:creationId xmlns:a16="http://schemas.microsoft.com/office/drawing/2014/main" id="{0E019DD0-D5B1-EF57-742A-B81DEFE94993}"/>
                </a:ext>
              </a:extLst>
            </p:cNvPr>
            <p:cNvSpPr txBox="1">
              <a:spLocks noChangeArrowheads="1"/>
            </p:cNvSpPr>
            <p:nvPr/>
          </p:nvSpPr>
          <p:spPr bwMode="auto">
            <a:xfrm>
              <a:off x="3179" y="2391"/>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39965" name="Text Box 29">
              <a:extLst>
                <a:ext uri="{FF2B5EF4-FFF2-40B4-BE49-F238E27FC236}">
                  <a16:creationId xmlns:a16="http://schemas.microsoft.com/office/drawing/2014/main" id="{7E79D366-CD46-E75C-70D8-8CBB14DC21AE}"/>
                </a:ext>
              </a:extLst>
            </p:cNvPr>
            <p:cNvSpPr txBox="1">
              <a:spLocks noChangeArrowheads="1"/>
            </p:cNvSpPr>
            <p:nvPr/>
          </p:nvSpPr>
          <p:spPr bwMode="auto">
            <a:xfrm>
              <a:off x="3180" y="2072"/>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39966" name="AutoShape 30">
              <a:extLst>
                <a:ext uri="{FF2B5EF4-FFF2-40B4-BE49-F238E27FC236}">
                  <a16:creationId xmlns:a16="http://schemas.microsoft.com/office/drawing/2014/main" id="{864285A1-C385-E48D-2EEB-09586F4224F3}"/>
                </a:ext>
              </a:extLst>
            </p:cNvPr>
            <p:cNvSpPr>
              <a:spLocks noChangeArrowheads="1"/>
            </p:cNvSpPr>
            <p:nvPr/>
          </p:nvSpPr>
          <p:spPr bwMode="auto">
            <a:xfrm rot="-5400000">
              <a:off x="2765" y="2409"/>
              <a:ext cx="248" cy="155"/>
            </a:xfrm>
            <a:custGeom>
              <a:avLst/>
              <a:gdLst>
                <a:gd name="G0" fmla="+- 4011550 0 0"/>
                <a:gd name="G1" fmla="+- 11476673 0 0"/>
                <a:gd name="G2" fmla="+- 4011550 0 11476673"/>
                <a:gd name="G3" fmla="+- 10800 0 0"/>
                <a:gd name="G4" fmla="+- 0 0 4011550"/>
                <a:gd name="T0" fmla="*/ 360 256 1"/>
                <a:gd name="T1" fmla="*/ 0 256 1"/>
                <a:gd name="G5" fmla="+- G2 T0 T1"/>
                <a:gd name="G6" fmla="?: G2 G2 G5"/>
                <a:gd name="G7" fmla="+- 0 0 G6"/>
                <a:gd name="G8" fmla="+- 6673 0 0"/>
                <a:gd name="G9" fmla="+- 0 0 11476673"/>
                <a:gd name="G10" fmla="+- 6673 0 2700"/>
                <a:gd name="G11" fmla="cos G10 4011550"/>
                <a:gd name="G12" fmla="sin G10 4011550"/>
                <a:gd name="G13" fmla="cos 13500 4011550"/>
                <a:gd name="G14" fmla="sin 13500 4011550"/>
                <a:gd name="G15" fmla="+- G11 10800 0"/>
                <a:gd name="G16" fmla="+- G12 10800 0"/>
                <a:gd name="G17" fmla="+- G13 10800 0"/>
                <a:gd name="G18" fmla="+- G14 10800 0"/>
                <a:gd name="G19" fmla="*/ 6673 1 2"/>
                <a:gd name="G20" fmla="+- G19 5400 0"/>
                <a:gd name="G21" fmla="cos G20 4011550"/>
                <a:gd name="G22" fmla="sin G20 4011550"/>
                <a:gd name="G23" fmla="+- G21 10800 0"/>
                <a:gd name="G24" fmla="+- G12 G23 G22"/>
                <a:gd name="G25" fmla="+- G22 G23 G11"/>
                <a:gd name="G26" fmla="cos 10800 4011550"/>
                <a:gd name="G27" fmla="sin 10800 4011550"/>
                <a:gd name="G28" fmla="cos 6673 4011550"/>
                <a:gd name="G29" fmla="sin 6673 4011550"/>
                <a:gd name="G30" fmla="+- G26 10800 0"/>
                <a:gd name="G31" fmla="+- G27 10800 0"/>
                <a:gd name="G32" fmla="+- G28 10800 0"/>
                <a:gd name="G33" fmla="+- G29 10800 0"/>
                <a:gd name="G34" fmla="+- G19 5400 0"/>
                <a:gd name="G35" fmla="cos G34 11476673"/>
                <a:gd name="G36" fmla="sin G34 11476673"/>
                <a:gd name="G37" fmla="+/ 11476673 4011550 2"/>
                <a:gd name="T2" fmla="*/ 180 256 1"/>
                <a:gd name="T3" fmla="*/ 0 256 1"/>
                <a:gd name="G38" fmla="+- G37 T2 T3"/>
                <a:gd name="G39" fmla="?: G2 G37 G38"/>
                <a:gd name="G40" fmla="cos 10800 G39"/>
                <a:gd name="G41" fmla="sin 10800 G39"/>
                <a:gd name="G42" fmla="cos 6673 G39"/>
                <a:gd name="G43" fmla="sin 6673 G39"/>
                <a:gd name="G44" fmla="+- G40 10800 0"/>
                <a:gd name="G45" fmla="+- G41 10800 0"/>
                <a:gd name="G46" fmla="+- G42 10800 0"/>
                <a:gd name="G47" fmla="+- G43 10800 0"/>
                <a:gd name="G48" fmla="+- G35 10800 0"/>
                <a:gd name="G49" fmla="+- G36 10800 0"/>
                <a:gd name="T4" fmla="*/ 15897 w 21600"/>
                <a:gd name="T5" fmla="*/ 1278 h 21600"/>
                <a:gd name="T6" fmla="*/ 2094 w 21600"/>
                <a:gd name="T7" fmla="*/ 11543 h 21600"/>
                <a:gd name="T8" fmla="*/ 13949 w 21600"/>
                <a:gd name="T9" fmla="*/ 4917 h 21600"/>
                <a:gd name="T10" fmla="*/ 17301 w 21600"/>
                <a:gd name="T11" fmla="*/ 22631 h 21600"/>
                <a:gd name="T12" fmla="*/ 10831 w 21600"/>
                <a:gd name="T13" fmla="*/ 20751 h 21600"/>
                <a:gd name="T14" fmla="*/ 12713 w 21600"/>
                <a:gd name="T15" fmla="*/ 1428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013" y="16648"/>
                  </a:moveTo>
                  <a:cubicBezTo>
                    <a:pt x="16147" y="15475"/>
                    <a:pt x="17473" y="13234"/>
                    <a:pt x="17473" y="10800"/>
                  </a:cubicBezTo>
                  <a:cubicBezTo>
                    <a:pt x="17473" y="7114"/>
                    <a:pt x="14485" y="4127"/>
                    <a:pt x="10800" y="4127"/>
                  </a:cubicBezTo>
                  <a:cubicBezTo>
                    <a:pt x="7114" y="4127"/>
                    <a:pt x="4127" y="7114"/>
                    <a:pt x="4127" y="10800"/>
                  </a:cubicBezTo>
                  <a:cubicBezTo>
                    <a:pt x="4127" y="10989"/>
                    <a:pt x="4135" y="11178"/>
                    <a:pt x="4151" y="11367"/>
                  </a:cubicBezTo>
                  <a:lnTo>
                    <a:pt x="39" y="11718"/>
                  </a:lnTo>
                  <a:cubicBezTo>
                    <a:pt x="13" y="11413"/>
                    <a:pt x="0" y="11106"/>
                    <a:pt x="0" y="10800"/>
                  </a:cubicBezTo>
                  <a:cubicBezTo>
                    <a:pt x="0" y="4835"/>
                    <a:pt x="4835" y="0"/>
                    <a:pt x="10800" y="0"/>
                  </a:cubicBezTo>
                  <a:cubicBezTo>
                    <a:pt x="16764" y="0"/>
                    <a:pt x="21600" y="4835"/>
                    <a:pt x="21600" y="10800"/>
                  </a:cubicBezTo>
                  <a:cubicBezTo>
                    <a:pt x="21600" y="14740"/>
                    <a:pt x="19454" y="18367"/>
                    <a:pt x="16001" y="20265"/>
                  </a:cubicBezTo>
                  <a:lnTo>
                    <a:pt x="17301" y="22631"/>
                  </a:lnTo>
                  <a:lnTo>
                    <a:pt x="10831" y="20751"/>
                  </a:lnTo>
                  <a:lnTo>
                    <a:pt x="12713" y="14281"/>
                  </a:lnTo>
                  <a:lnTo>
                    <a:pt x="14013" y="1664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39967" name="Group 31">
              <a:extLst>
                <a:ext uri="{FF2B5EF4-FFF2-40B4-BE49-F238E27FC236}">
                  <a16:creationId xmlns:a16="http://schemas.microsoft.com/office/drawing/2014/main" id="{591204F8-5910-8F04-2833-28DE831AA9E6}"/>
                </a:ext>
              </a:extLst>
            </p:cNvPr>
            <p:cNvGrpSpPr>
              <a:grpSpLocks/>
            </p:cNvGrpSpPr>
            <p:nvPr/>
          </p:nvGrpSpPr>
          <p:grpSpPr bwMode="auto">
            <a:xfrm flipV="1">
              <a:off x="2848" y="2226"/>
              <a:ext cx="330" cy="286"/>
              <a:chOff x="2086" y="3124"/>
              <a:chExt cx="439" cy="381"/>
            </a:xfrm>
          </p:grpSpPr>
          <p:sp>
            <p:nvSpPr>
              <p:cNvPr id="39968" name="Line 32">
                <a:extLst>
                  <a:ext uri="{FF2B5EF4-FFF2-40B4-BE49-F238E27FC236}">
                    <a16:creationId xmlns:a16="http://schemas.microsoft.com/office/drawing/2014/main" id="{E25A08D2-22AE-EAB1-FF5E-1C76822AFB36}"/>
                  </a:ext>
                </a:extLst>
              </p:cNvPr>
              <p:cNvSpPr>
                <a:spLocks noChangeAspect="1" noChangeShapeType="1"/>
              </p:cNvSpPr>
              <p:nvPr/>
            </p:nvSpPr>
            <p:spPr bwMode="auto">
              <a:xfrm>
                <a:off x="2086" y="3190"/>
                <a:ext cx="439"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69" name="Line 33">
                <a:extLst>
                  <a:ext uri="{FF2B5EF4-FFF2-40B4-BE49-F238E27FC236}">
                    <a16:creationId xmlns:a16="http://schemas.microsoft.com/office/drawing/2014/main" id="{408B45FC-D3E7-8ACC-915A-EFCFCB0EDE3A}"/>
                  </a:ext>
                </a:extLst>
              </p:cNvPr>
              <p:cNvSpPr>
                <a:spLocks noChangeAspect="1" noChangeShapeType="1"/>
              </p:cNvSpPr>
              <p:nvPr/>
            </p:nvSpPr>
            <p:spPr bwMode="auto">
              <a:xfrm flipV="1">
                <a:off x="2256" y="3124"/>
                <a:ext cx="237" cy="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grpSp>
        <p:nvGrpSpPr>
          <p:cNvPr id="39973" name="Group 37">
            <a:extLst>
              <a:ext uri="{FF2B5EF4-FFF2-40B4-BE49-F238E27FC236}">
                <a16:creationId xmlns:a16="http://schemas.microsoft.com/office/drawing/2014/main" id="{D1C8F868-7A41-06C3-3556-B4FFBE88BDBC}"/>
              </a:ext>
            </a:extLst>
          </p:cNvPr>
          <p:cNvGrpSpPr>
            <a:grpSpLocks/>
          </p:cNvGrpSpPr>
          <p:nvPr/>
        </p:nvGrpSpPr>
        <p:grpSpPr bwMode="auto">
          <a:xfrm>
            <a:off x="5291141" y="2895600"/>
            <a:ext cx="1331913" cy="1697038"/>
            <a:chOff x="2571" y="2867"/>
            <a:chExt cx="839" cy="1069"/>
          </a:xfrm>
        </p:grpSpPr>
        <p:sp>
          <p:nvSpPr>
            <p:cNvPr id="39974" name="Freeform 38">
              <a:extLst>
                <a:ext uri="{FF2B5EF4-FFF2-40B4-BE49-F238E27FC236}">
                  <a16:creationId xmlns:a16="http://schemas.microsoft.com/office/drawing/2014/main" id="{C4E817AB-12CC-1ADB-6C2A-97FDE267D12E}"/>
                </a:ext>
              </a:extLst>
            </p:cNvPr>
            <p:cNvSpPr>
              <a:spLocks noChangeAspect="1"/>
            </p:cNvSpPr>
            <p:nvPr/>
          </p:nvSpPr>
          <p:spPr bwMode="auto">
            <a:xfrm flipV="1">
              <a:off x="2697" y="3024"/>
              <a:ext cx="471" cy="75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75" name="Line 39">
              <a:extLst>
                <a:ext uri="{FF2B5EF4-FFF2-40B4-BE49-F238E27FC236}">
                  <a16:creationId xmlns:a16="http://schemas.microsoft.com/office/drawing/2014/main" id="{85B94BA5-7D82-3C2F-883D-13837939390F}"/>
                </a:ext>
              </a:extLst>
            </p:cNvPr>
            <p:cNvSpPr>
              <a:spLocks noChangeAspect="1" noChangeShapeType="1"/>
            </p:cNvSpPr>
            <p:nvPr/>
          </p:nvSpPr>
          <p:spPr bwMode="auto">
            <a:xfrm>
              <a:off x="2837" y="3290"/>
              <a:ext cx="330" cy="2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76" name="Line 40">
              <a:extLst>
                <a:ext uri="{FF2B5EF4-FFF2-40B4-BE49-F238E27FC236}">
                  <a16:creationId xmlns:a16="http://schemas.microsoft.com/office/drawing/2014/main" id="{1B5920B0-AD95-D4E9-1018-5216D4279E69}"/>
                </a:ext>
              </a:extLst>
            </p:cNvPr>
            <p:cNvSpPr>
              <a:spLocks noChangeAspect="1" noChangeShapeType="1"/>
            </p:cNvSpPr>
            <p:nvPr/>
          </p:nvSpPr>
          <p:spPr bwMode="auto">
            <a:xfrm>
              <a:off x="2995" y="3159"/>
              <a:ext cx="178"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77" name="Oval 41">
              <a:extLst>
                <a:ext uri="{FF2B5EF4-FFF2-40B4-BE49-F238E27FC236}">
                  <a16:creationId xmlns:a16="http://schemas.microsoft.com/office/drawing/2014/main" id="{2984F809-5299-D2D4-9069-8ACC346E2842}"/>
                </a:ext>
              </a:extLst>
            </p:cNvPr>
            <p:cNvSpPr>
              <a:spLocks noChangeAspect="1" noChangeArrowheads="1"/>
            </p:cNvSpPr>
            <p:nvPr/>
          </p:nvSpPr>
          <p:spPr bwMode="auto">
            <a:xfrm flipV="1">
              <a:off x="2650" y="3354"/>
              <a:ext cx="94" cy="9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78" name="Line 42">
              <a:extLst>
                <a:ext uri="{FF2B5EF4-FFF2-40B4-BE49-F238E27FC236}">
                  <a16:creationId xmlns:a16="http://schemas.microsoft.com/office/drawing/2014/main" id="{906122EB-D5F9-CE58-521F-79075B935E0D}"/>
                </a:ext>
              </a:extLst>
            </p:cNvPr>
            <p:cNvSpPr>
              <a:spLocks noChangeShapeType="1"/>
            </p:cNvSpPr>
            <p:nvPr/>
          </p:nvSpPr>
          <p:spPr bwMode="auto">
            <a:xfrm flipV="1">
              <a:off x="2571" y="3402"/>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79" name="Text Box 43">
              <a:extLst>
                <a:ext uri="{FF2B5EF4-FFF2-40B4-BE49-F238E27FC236}">
                  <a16:creationId xmlns:a16="http://schemas.microsoft.com/office/drawing/2014/main" id="{0803F94F-2388-609F-C35C-1BF26CFE55B2}"/>
                </a:ext>
              </a:extLst>
            </p:cNvPr>
            <p:cNvSpPr txBox="1">
              <a:spLocks noChangeArrowheads="1"/>
            </p:cNvSpPr>
            <p:nvPr/>
          </p:nvSpPr>
          <p:spPr bwMode="auto">
            <a:xfrm>
              <a:off x="3178" y="368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39980" name="Text Box 44">
              <a:extLst>
                <a:ext uri="{FF2B5EF4-FFF2-40B4-BE49-F238E27FC236}">
                  <a16:creationId xmlns:a16="http://schemas.microsoft.com/office/drawing/2014/main" id="{9E8CF9B2-2A42-024F-B5CF-A2074968C1E9}"/>
                </a:ext>
              </a:extLst>
            </p:cNvPr>
            <p:cNvSpPr txBox="1">
              <a:spLocks noChangeArrowheads="1"/>
            </p:cNvSpPr>
            <p:nvPr/>
          </p:nvSpPr>
          <p:spPr bwMode="auto">
            <a:xfrm>
              <a:off x="3178" y="2867"/>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39981" name="Text Box 45">
              <a:extLst>
                <a:ext uri="{FF2B5EF4-FFF2-40B4-BE49-F238E27FC236}">
                  <a16:creationId xmlns:a16="http://schemas.microsoft.com/office/drawing/2014/main" id="{044AA62B-04FD-DF6C-EF55-DB84270AF0F1}"/>
                </a:ext>
              </a:extLst>
            </p:cNvPr>
            <p:cNvSpPr txBox="1">
              <a:spLocks noChangeArrowheads="1"/>
            </p:cNvSpPr>
            <p:nvPr/>
          </p:nvSpPr>
          <p:spPr bwMode="auto">
            <a:xfrm>
              <a:off x="3178" y="3436"/>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39982" name="Text Box 46">
              <a:extLst>
                <a:ext uri="{FF2B5EF4-FFF2-40B4-BE49-F238E27FC236}">
                  <a16:creationId xmlns:a16="http://schemas.microsoft.com/office/drawing/2014/main" id="{47D53163-326D-8284-8B6C-8CFCEE1D7A25}"/>
                </a:ext>
              </a:extLst>
            </p:cNvPr>
            <p:cNvSpPr txBox="1">
              <a:spLocks noChangeArrowheads="1"/>
            </p:cNvSpPr>
            <p:nvPr/>
          </p:nvSpPr>
          <p:spPr bwMode="auto">
            <a:xfrm>
              <a:off x="3179" y="3161"/>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39983" name="AutoShape 47">
              <a:extLst>
                <a:ext uri="{FF2B5EF4-FFF2-40B4-BE49-F238E27FC236}">
                  <a16:creationId xmlns:a16="http://schemas.microsoft.com/office/drawing/2014/main" id="{D3AF5898-BFE3-1368-914F-3A1EF40843E3}"/>
                </a:ext>
              </a:extLst>
            </p:cNvPr>
            <p:cNvSpPr>
              <a:spLocks noChangeArrowheads="1"/>
            </p:cNvSpPr>
            <p:nvPr/>
          </p:nvSpPr>
          <p:spPr bwMode="auto">
            <a:xfrm rot="-5400000">
              <a:off x="2743" y="3241"/>
              <a:ext cx="248" cy="155"/>
            </a:xfrm>
            <a:custGeom>
              <a:avLst/>
              <a:gdLst>
                <a:gd name="G0" fmla="+- 4011550 0 0"/>
                <a:gd name="G1" fmla="+- 11476673 0 0"/>
                <a:gd name="G2" fmla="+- 4011550 0 11476673"/>
                <a:gd name="G3" fmla="+- 10800 0 0"/>
                <a:gd name="G4" fmla="+- 0 0 4011550"/>
                <a:gd name="T0" fmla="*/ 360 256 1"/>
                <a:gd name="T1" fmla="*/ 0 256 1"/>
                <a:gd name="G5" fmla="+- G2 T0 T1"/>
                <a:gd name="G6" fmla="?: G2 G2 G5"/>
                <a:gd name="G7" fmla="+- 0 0 G6"/>
                <a:gd name="G8" fmla="+- 6673 0 0"/>
                <a:gd name="G9" fmla="+- 0 0 11476673"/>
                <a:gd name="G10" fmla="+- 6673 0 2700"/>
                <a:gd name="G11" fmla="cos G10 4011550"/>
                <a:gd name="G12" fmla="sin G10 4011550"/>
                <a:gd name="G13" fmla="cos 13500 4011550"/>
                <a:gd name="G14" fmla="sin 13500 4011550"/>
                <a:gd name="G15" fmla="+- G11 10800 0"/>
                <a:gd name="G16" fmla="+- G12 10800 0"/>
                <a:gd name="G17" fmla="+- G13 10800 0"/>
                <a:gd name="G18" fmla="+- G14 10800 0"/>
                <a:gd name="G19" fmla="*/ 6673 1 2"/>
                <a:gd name="G20" fmla="+- G19 5400 0"/>
                <a:gd name="G21" fmla="cos G20 4011550"/>
                <a:gd name="G22" fmla="sin G20 4011550"/>
                <a:gd name="G23" fmla="+- G21 10800 0"/>
                <a:gd name="G24" fmla="+- G12 G23 G22"/>
                <a:gd name="G25" fmla="+- G22 G23 G11"/>
                <a:gd name="G26" fmla="cos 10800 4011550"/>
                <a:gd name="G27" fmla="sin 10800 4011550"/>
                <a:gd name="G28" fmla="cos 6673 4011550"/>
                <a:gd name="G29" fmla="sin 6673 4011550"/>
                <a:gd name="G30" fmla="+- G26 10800 0"/>
                <a:gd name="G31" fmla="+- G27 10800 0"/>
                <a:gd name="G32" fmla="+- G28 10800 0"/>
                <a:gd name="G33" fmla="+- G29 10800 0"/>
                <a:gd name="G34" fmla="+- G19 5400 0"/>
                <a:gd name="G35" fmla="cos G34 11476673"/>
                <a:gd name="G36" fmla="sin G34 11476673"/>
                <a:gd name="G37" fmla="+/ 11476673 4011550 2"/>
                <a:gd name="T2" fmla="*/ 180 256 1"/>
                <a:gd name="T3" fmla="*/ 0 256 1"/>
                <a:gd name="G38" fmla="+- G37 T2 T3"/>
                <a:gd name="G39" fmla="?: G2 G37 G38"/>
                <a:gd name="G40" fmla="cos 10800 G39"/>
                <a:gd name="G41" fmla="sin 10800 G39"/>
                <a:gd name="G42" fmla="cos 6673 G39"/>
                <a:gd name="G43" fmla="sin 6673 G39"/>
                <a:gd name="G44" fmla="+- G40 10800 0"/>
                <a:gd name="G45" fmla="+- G41 10800 0"/>
                <a:gd name="G46" fmla="+- G42 10800 0"/>
                <a:gd name="G47" fmla="+- G43 10800 0"/>
                <a:gd name="G48" fmla="+- G35 10800 0"/>
                <a:gd name="G49" fmla="+- G36 10800 0"/>
                <a:gd name="T4" fmla="*/ 15897 w 21600"/>
                <a:gd name="T5" fmla="*/ 1278 h 21600"/>
                <a:gd name="T6" fmla="*/ 2094 w 21600"/>
                <a:gd name="T7" fmla="*/ 11543 h 21600"/>
                <a:gd name="T8" fmla="*/ 13949 w 21600"/>
                <a:gd name="T9" fmla="*/ 4917 h 21600"/>
                <a:gd name="T10" fmla="*/ 17301 w 21600"/>
                <a:gd name="T11" fmla="*/ 22631 h 21600"/>
                <a:gd name="T12" fmla="*/ 10831 w 21600"/>
                <a:gd name="T13" fmla="*/ 20751 h 21600"/>
                <a:gd name="T14" fmla="*/ 12713 w 21600"/>
                <a:gd name="T15" fmla="*/ 1428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013" y="16648"/>
                  </a:moveTo>
                  <a:cubicBezTo>
                    <a:pt x="16147" y="15475"/>
                    <a:pt x="17473" y="13234"/>
                    <a:pt x="17473" y="10800"/>
                  </a:cubicBezTo>
                  <a:cubicBezTo>
                    <a:pt x="17473" y="7114"/>
                    <a:pt x="14485" y="4127"/>
                    <a:pt x="10800" y="4127"/>
                  </a:cubicBezTo>
                  <a:cubicBezTo>
                    <a:pt x="7114" y="4127"/>
                    <a:pt x="4127" y="7114"/>
                    <a:pt x="4127" y="10800"/>
                  </a:cubicBezTo>
                  <a:cubicBezTo>
                    <a:pt x="4127" y="10989"/>
                    <a:pt x="4135" y="11178"/>
                    <a:pt x="4151" y="11367"/>
                  </a:cubicBezTo>
                  <a:lnTo>
                    <a:pt x="39" y="11718"/>
                  </a:lnTo>
                  <a:cubicBezTo>
                    <a:pt x="13" y="11413"/>
                    <a:pt x="0" y="11106"/>
                    <a:pt x="0" y="10800"/>
                  </a:cubicBezTo>
                  <a:cubicBezTo>
                    <a:pt x="0" y="4835"/>
                    <a:pt x="4835" y="0"/>
                    <a:pt x="10800" y="0"/>
                  </a:cubicBezTo>
                  <a:cubicBezTo>
                    <a:pt x="16764" y="0"/>
                    <a:pt x="21600" y="4835"/>
                    <a:pt x="21600" y="10800"/>
                  </a:cubicBezTo>
                  <a:cubicBezTo>
                    <a:pt x="21600" y="14740"/>
                    <a:pt x="19454" y="18367"/>
                    <a:pt x="16001" y="20265"/>
                  </a:cubicBezTo>
                  <a:lnTo>
                    <a:pt x="17301" y="22631"/>
                  </a:lnTo>
                  <a:lnTo>
                    <a:pt x="10831" y="20751"/>
                  </a:lnTo>
                  <a:lnTo>
                    <a:pt x="12713" y="14281"/>
                  </a:lnTo>
                  <a:lnTo>
                    <a:pt x="14013" y="1664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84" name="Line 48">
              <a:extLst>
                <a:ext uri="{FF2B5EF4-FFF2-40B4-BE49-F238E27FC236}">
                  <a16:creationId xmlns:a16="http://schemas.microsoft.com/office/drawing/2014/main" id="{DF9727BF-5E39-1F7C-F541-04FDFFF94D12}"/>
                </a:ext>
              </a:extLst>
            </p:cNvPr>
            <p:cNvSpPr>
              <a:spLocks noChangeShapeType="1"/>
            </p:cNvSpPr>
            <p:nvPr/>
          </p:nvSpPr>
          <p:spPr bwMode="auto">
            <a:xfrm flipV="1">
              <a:off x="2864" y="3212"/>
              <a:ext cx="80" cy="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39986" name="Group 50">
            <a:extLst>
              <a:ext uri="{FF2B5EF4-FFF2-40B4-BE49-F238E27FC236}">
                <a16:creationId xmlns:a16="http://schemas.microsoft.com/office/drawing/2014/main" id="{FC3668A8-4731-7D50-BD2A-E2C0CF4BF04B}"/>
              </a:ext>
            </a:extLst>
          </p:cNvPr>
          <p:cNvGrpSpPr>
            <a:grpSpLocks/>
          </p:cNvGrpSpPr>
          <p:nvPr/>
        </p:nvGrpSpPr>
        <p:grpSpPr bwMode="auto">
          <a:xfrm>
            <a:off x="7505701" y="3127376"/>
            <a:ext cx="955675" cy="1196975"/>
            <a:chOff x="3120" y="1536"/>
            <a:chExt cx="803" cy="1004"/>
          </a:xfrm>
        </p:grpSpPr>
        <p:sp>
          <p:nvSpPr>
            <p:cNvPr id="39987" name="Line 51">
              <a:extLst>
                <a:ext uri="{FF2B5EF4-FFF2-40B4-BE49-F238E27FC236}">
                  <a16:creationId xmlns:a16="http://schemas.microsoft.com/office/drawing/2014/main" id="{9A6F5B7A-03AD-2C48-8723-53F9E373D148}"/>
                </a:ext>
              </a:extLst>
            </p:cNvPr>
            <p:cNvSpPr>
              <a:spLocks noChangeAspect="1" noChangeShapeType="1"/>
            </p:cNvSpPr>
            <p:nvPr/>
          </p:nvSpPr>
          <p:spPr bwMode="auto">
            <a:xfrm>
              <a:off x="3476" y="1890"/>
              <a:ext cx="439" cy="31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88" name="Line 52">
              <a:extLst>
                <a:ext uri="{FF2B5EF4-FFF2-40B4-BE49-F238E27FC236}">
                  <a16:creationId xmlns:a16="http://schemas.microsoft.com/office/drawing/2014/main" id="{64387B2E-D40C-ECCA-9AF2-963649CF0C84}"/>
                </a:ext>
              </a:extLst>
            </p:cNvPr>
            <p:cNvSpPr>
              <a:spLocks noChangeAspect="1" noChangeShapeType="1"/>
            </p:cNvSpPr>
            <p:nvPr/>
          </p:nvSpPr>
          <p:spPr bwMode="auto">
            <a:xfrm>
              <a:off x="3686" y="1716"/>
              <a:ext cx="237" cy="17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39989" name="Group 53">
              <a:extLst>
                <a:ext uri="{FF2B5EF4-FFF2-40B4-BE49-F238E27FC236}">
                  <a16:creationId xmlns:a16="http://schemas.microsoft.com/office/drawing/2014/main" id="{90A49915-DE47-4687-36FF-7992F743C24B}"/>
                </a:ext>
              </a:extLst>
            </p:cNvPr>
            <p:cNvGrpSpPr>
              <a:grpSpLocks/>
            </p:cNvGrpSpPr>
            <p:nvPr/>
          </p:nvGrpSpPr>
          <p:grpSpPr bwMode="auto">
            <a:xfrm>
              <a:off x="3120" y="1536"/>
              <a:ext cx="796" cy="1004"/>
              <a:chOff x="3120" y="1536"/>
              <a:chExt cx="796" cy="1004"/>
            </a:xfrm>
          </p:grpSpPr>
          <p:sp>
            <p:nvSpPr>
              <p:cNvPr id="39990" name="Oval 54">
                <a:extLst>
                  <a:ext uri="{FF2B5EF4-FFF2-40B4-BE49-F238E27FC236}">
                    <a16:creationId xmlns:a16="http://schemas.microsoft.com/office/drawing/2014/main" id="{0374DBB1-BE9D-5C37-565A-FDDE1BCAC268}"/>
                  </a:ext>
                </a:extLst>
              </p:cNvPr>
              <p:cNvSpPr>
                <a:spLocks noChangeAspect="1" noChangeArrowheads="1"/>
              </p:cNvSpPr>
              <p:nvPr/>
            </p:nvSpPr>
            <p:spPr bwMode="auto">
              <a:xfrm flipV="1">
                <a:off x="3226" y="1975"/>
                <a:ext cx="126"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39991" name="Group 55">
                <a:extLst>
                  <a:ext uri="{FF2B5EF4-FFF2-40B4-BE49-F238E27FC236}">
                    <a16:creationId xmlns:a16="http://schemas.microsoft.com/office/drawing/2014/main" id="{DBF270D3-CB58-F5C6-2C8D-C11A40F3AC01}"/>
                  </a:ext>
                </a:extLst>
              </p:cNvPr>
              <p:cNvGrpSpPr>
                <a:grpSpLocks/>
              </p:cNvGrpSpPr>
              <p:nvPr/>
            </p:nvGrpSpPr>
            <p:grpSpPr bwMode="auto">
              <a:xfrm>
                <a:off x="3120" y="1536"/>
                <a:ext cx="796" cy="1004"/>
                <a:chOff x="3120" y="1536"/>
                <a:chExt cx="796" cy="1004"/>
              </a:xfrm>
            </p:grpSpPr>
            <p:sp>
              <p:nvSpPr>
                <p:cNvPr id="39992" name="Freeform 56">
                  <a:extLst>
                    <a:ext uri="{FF2B5EF4-FFF2-40B4-BE49-F238E27FC236}">
                      <a16:creationId xmlns:a16="http://schemas.microsoft.com/office/drawing/2014/main" id="{8781706A-DD24-22F9-87D3-2AEA8D998A93}"/>
                    </a:ext>
                  </a:extLst>
                </p:cNvPr>
                <p:cNvSpPr>
                  <a:spLocks noChangeAspect="1"/>
                </p:cNvSpPr>
                <p:nvPr/>
              </p:nvSpPr>
              <p:spPr bwMode="auto">
                <a:xfrm flipV="1">
                  <a:off x="3289" y="1536"/>
                  <a:ext cx="627" cy="100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93" name="Line 57">
                  <a:extLst>
                    <a:ext uri="{FF2B5EF4-FFF2-40B4-BE49-F238E27FC236}">
                      <a16:creationId xmlns:a16="http://schemas.microsoft.com/office/drawing/2014/main" id="{19B2CC13-F4A1-093D-32B6-8DFFC5159570}"/>
                    </a:ext>
                  </a:extLst>
                </p:cNvPr>
                <p:cNvSpPr>
                  <a:spLocks noChangeShapeType="1"/>
                </p:cNvSpPr>
                <p:nvPr/>
              </p:nvSpPr>
              <p:spPr bwMode="auto">
                <a:xfrm flipV="1">
                  <a:off x="3120" y="2039"/>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grpSp>
      <p:sp>
        <p:nvSpPr>
          <p:cNvPr id="39994" name="Text Box 58">
            <a:extLst>
              <a:ext uri="{FF2B5EF4-FFF2-40B4-BE49-F238E27FC236}">
                <a16:creationId xmlns:a16="http://schemas.microsoft.com/office/drawing/2014/main" id="{984002F8-0669-AEF5-3860-BF771F513EFB}"/>
              </a:ext>
            </a:extLst>
          </p:cNvPr>
          <p:cNvSpPr txBox="1">
            <a:spLocks noChangeArrowheads="1"/>
          </p:cNvSpPr>
          <p:nvPr/>
        </p:nvSpPr>
        <p:spPr bwMode="auto">
          <a:xfrm>
            <a:off x="8428038" y="4195764"/>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39995" name="Text Box 59">
            <a:extLst>
              <a:ext uri="{FF2B5EF4-FFF2-40B4-BE49-F238E27FC236}">
                <a16:creationId xmlns:a16="http://schemas.microsoft.com/office/drawing/2014/main" id="{E9C69D81-C7AF-F65D-7E5F-48E6B873BE0D}"/>
              </a:ext>
            </a:extLst>
          </p:cNvPr>
          <p:cNvSpPr txBox="1">
            <a:spLocks noChangeArrowheads="1"/>
          </p:cNvSpPr>
          <p:nvPr/>
        </p:nvSpPr>
        <p:spPr bwMode="auto">
          <a:xfrm>
            <a:off x="8428038" y="2895600"/>
            <a:ext cx="3465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39996" name="Text Box 60">
            <a:extLst>
              <a:ext uri="{FF2B5EF4-FFF2-40B4-BE49-F238E27FC236}">
                <a16:creationId xmlns:a16="http://schemas.microsoft.com/office/drawing/2014/main" id="{683C19D8-70A5-0127-CEC1-87F958A465B7}"/>
              </a:ext>
            </a:extLst>
          </p:cNvPr>
          <p:cNvSpPr txBox="1">
            <a:spLocks noChangeArrowheads="1"/>
          </p:cNvSpPr>
          <p:nvPr/>
        </p:nvSpPr>
        <p:spPr bwMode="auto">
          <a:xfrm>
            <a:off x="8428038" y="3798888"/>
            <a:ext cx="3401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39997" name="Text Box 61">
            <a:extLst>
              <a:ext uri="{FF2B5EF4-FFF2-40B4-BE49-F238E27FC236}">
                <a16:creationId xmlns:a16="http://schemas.microsoft.com/office/drawing/2014/main" id="{59EAD290-3339-0C98-3A81-CCA08A4AF5B1}"/>
              </a:ext>
            </a:extLst>
          </p:cNvPr>
          <p:cNvSpPr txBox="1">
            <a:spLocks noChangeArrowheads="1"/>
          </p:cNvSpPr>
          <p:nvPr/>
        </p:nvSpPr>
        <p:spPr bwMode="auto">
          <a:xfrm>
            <a:off x="8429625" y="3362325"/>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39998" name="AutoShape 62">
            <a:extLst>
              <a:ext uri="{FF2B5EF4-FFF2-40B4-BE49-F238E27FC236}">
                <a16:creationId xmlns:a16="http://schemas.microsoft.com/office/drawing/2014/main" id="{3BD13744-5DBB-D140-92AA-E2CB7620DA10}"/>
              </a:ext>
            </a:extLst>
          </p:cNvPr>
          <p:cNvSpPr>
            <a:spLocks noChangeArrowheads="1"/>
          </p:cNvSpPr>
          <p:nvPr/>
        </p:nvSpPr>
        <p:spPr bwMode="auto">
          <a:xfrm rot="16200000">
            <a:off x="8024019" y="3261519"/>
            <a:ext cx="393700" cy="246062"/>
          </a:xfrm>
          <a:custGeom>
            <a:avLst/>
            <a:gdLst>
              <a:gd name="G0" fmla="+- 4443906 0 0"/>
              <a:gd name="G1" fmla="+- 11476673 0 0"/>
              <a:gd name="G2" fmla="+- 4443906 0 11476673"/>
              <a:gd name="G3" fmla="+- 10800 0 0"/>
              <a:gd name="G4" fmla="+- 0 0 4443906"/>
              <a:gd name="T0" fmla="*/ 360 256 1"/>
              <a:gd name="T1" fmla="*/ 0 256 1"/>
              <a:gd name="G5" fmla="+- G2 T0 T1"/>
              <a:gd name="G6" fmla="?: G2 G2 G5"/>
              <a:gd name="G7" fmla="+- 0 0 G6"/>
              <a:gd name="G8" fmla="+- 7148 0 0"/>
              <a:gd name="G9" fmla="+- 0 0 11476673"/>
              <a:gd name="G10" fmla="+- 7148 0 2700"/>
              <a:gd name="G11" fmla="cos G10 4443906"/>
              <a:gd name="G12" fmla="sin G10 4443906"/>
              <a:gd name="G13" fmla="cos 13500 4443906"/>
              <a:gd name="G14" fmla="sin 13500 4443906"/>
              <a:gd name="G15" fmla="+- G11 10800 0"/>
              <a:gd name="G16" fmla="+- G12 10800 0"/>
              <a:gd name="G17" fmla="+- G13 10800 0"/>
              <a:gd name="G18" fmla="+- G14 10800 0"/>
              <a:gd name="G19" fmla="*/ 7148 1 2"/>
              <a:gd name="G20" fmla="+- G19 5400 0"/>
              <a:gd name="G21" fmla="cos G20 4443906"/>
              <a:gd name="G22" fmla="sin G20 4443906"/>
              <a:gd name="G23" fmla="+- G21 10800 0"/>
              <a:gd name="G24" fmla="+- G12 G23 G22"/>
              <a:gd name="G25" fmla="+- G22 G23 G11"/>
              <a:gd name="G26" fmla="cos 10800 4443906"/>
              <a:gd name="G27" fmla="sin 10800 4443906"/>
              <a:gd name="G28" fmla="cos 7148 4443906"/>
              <a:gd name="G29" fmla="sin 7148 4443906"/>
              <a:gd name="G30" fmla="+- G26 10800 0"/>
              <a:gd name="G31" fmla="+- G27 10800 0"/>
              <a:gd name="G32" fmla="+- G28 10800 0"/>
              <a:gd name="G33" fmla="+- G29 10800 0"/>
              <a:gd name="G34" fmla="+- G19 5400 0"/>
              <a:gd name="G35" fmla="cos G34 11476673"/>
              <a:gd name="G36" fmla="sin G34 11476673"/>
              <a:gd name="G37" fmla="+/ 11476673 4443906 2"/>
              <a:gd name="T2" fmla="*/ 180 256 1"/>
              <a:gd name="T3" fmla="*/ 0 256 1"/>
              <a:gd name="G38" fmla="+- G37 T2 T3"/>
              <a:gd name="G39" fmla="?: G2 G37 G38"/>
              <a:gd name="G40" fmla="cos 10800 G39"/>
              <a:gd name="G41" fmla="sin 10800 G39"/>
              <a:gd name="G42" fmla="cos 7148 G39"/>
              <a:gd name="G43" fmla="sin 7148 G39"/>
              <a:gd name="G44" fmla="+- G40 10800 0"/>
              <a:gd name="G45" fmla="+- G41 10800 0"/>
              <a:gd name="G46" fmla="+- G42 10800 0"/>
              <a:gd name="G47" fmla="+- G43 10800 0"/>
              <a:gd name="G48" fmla="+- G35 10800 0"/>
              <a:gd name="G49" fmla="+- G36 10800 0"/>
              <a:gd name="T4" fmla="*/ 16437 w 21600"/>
              <a:gd name="T5" fmla="*/ 1587 h 21600"/>
              <a:gd name="T6" fmla="*/ 1858 w 21600"/>
              <a:gd name="T7" fmla="*/ 11563 h 21600"/>
              <a:gd name="T8" fmla="*/ 14531 w 21600"/>
              <a:gd name="T9" fmla="*/ 4703 h 21600"/>
              <a:gd name="T10" fmla="*/ 15898 w 21600"/>
              <a:gd name="T11" fmla="*/ 23300 h 21600"/>
              <a:gd name="T12" fmla="*/ 9998 w 21600"/>
              <a:gd name="T13" fmla="*/ 20818 h 21600"/>
              <a:gd name="T14" fmla="*/ 12480 w 21600"/>
              <a:gd name="T15" fmla="*/ 1491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3499" y="17418"/>
                </a:moveTo>
                <a:cubicBezTo>
                  <a:pt x="16189" y="16321"/>
                  <a:pt x="17948" y="13705"/>
                  <a:pt x="17948" y="10800"/>
                </a:cubicBezTo>
                <a:cubicBezTo>
                  <a:pt x="17948" y="6852"/>
                  <a:pt x="14747" y="3652"/>
                  <a:pt x="10800" y="3652"/>
                </a:cubicBezTo>
                <a:cubicBezTo>
                  <a:pt x="6852" y="3652"/>
                  <a:pt x="3652" y="6852"/>
                  <a:pt x="3652" y="10800"/>
                </a:cubicBezTo>
                <a:cubicBezTo>
                  <a:pt x="3652" y="11002"/>
                  <a:pt x="3660" y="11205"/>
                  <a:pt x="3677" y="11408"/>
                </a:cubicBezTo>
                <a:lnTo>
                  <a:pt x="39" y="11718"/>
                </a:lnTo>
                <a:cubicBezTo>
                  <a:pt x="13" y="11413"/>
                  <a:pt x="0" y="11106"/>
                  <a:pt x="0" y="10800"/>
                </a:cubicBezTo>
                <a:cubicBezTo>
                  <a:pt x="0" y="4835"/>
                  <a:pt x="4835" y="0"/>
                  <a:pt x="10800" y="0"/>
                </a:cubicBezTo>
                <a:cubicBezTo>
                  <a:pt x="16764" y="0"/>
                  <a:pt x="21600" y="4835"/>
                  <a:pt x="21600" y="10800"/>
                </a:cubicBezTo>
                <a:cubicBezTo>
                  <a:pt x="21600" y="15189"/>
                  <a:pt x="18943" y="19142"/>
                  <a:pt x="14879" y="20800"/>
                </a:cubicBezTo>
                <a:lnTo>
                  <a:pt x="15898" y="23300"/>
                </a:lnTo>
                <a:lnTo>
                  <a:pt x="9998" y="20818"/>
                </a:lnTo>
                <a:lnTo>
                  <a:pt x="12480" y="14918"/>
                </a:lnTo>
                <a:lnTo>
                  <a:pt x="13499" y="1741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39999" name="Line 63">
            <a:extLst>
              <a:ext uri="{FF2B5EF4-FFF2-40B4-BE49-F238E27FC236}">
                <a16:creationId xmlns:a16="http://schemas.microsoft.com/office/drawing/2014/main" id="{73FE4135-4FA2-BBA3-10C8-A1D9F8DF672E}"/>
              </a:ext>
            </a:extLst>
          </p:cNvPr>
          <p:cNvSpPr>
            <a:spLocks noChangeShapeType="1"/>
          </p:cNvSpPr>
          <p:nvPr/>
        </p:nvSpPr>
        <p:spPr bwMode="auto">
          <a:xfrm flipV="1">
            <a:off x="8226425" y="3221039"/>
            <a:ext cx="127000" cy="920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0045" name="Group 109">
            <a:extLst>
              <a:ext uri="{FF2B5EF4-FFF2-40B4-BE49-F238E27FC236}">
                <a16:creationId xmlns:a16="http://schemas.microsoft.com/office/drawing/2014/main" id="{51E09988-10BF-B1A9-42B7-468421CCEED3}"/>
              </a:ext>
            </a:extLst>
          </p:cNvPr>
          <p:cNvGrpSpPr>
            <a:grpSpLocks/>
          </p:cNvGrpSpPr>
          <p:nvPr/>
        </p:nvGrpSpPr>
        <p:grpSpPr bwMode="auto">
          <a:xfrm>
            <a:off x="5219701" y="1066800"/>
            <a:ext cx="1312863" cy="1684338"/>
            <a:chOff x="2352" y="768"/>
            <a:chExt cx="827" cy="1061"/>
          </a:xfrm>
        </p:grpSpPr>
        <p:grpSp>
          <p:nvGrpSpPr>
            <p:cNvPr id="40000" name="Group 64">
              <a:extLst>
                <a:ext uri="{FF2B5EF4-FFF2-40B4-BE49-F238E27FC236}">
                  <a16:creationId xmlns:a16="http://schemas.microsoft.com/office/drawing/2014/main" id="{900B3CCB-395A-4FBD-C859-7130E105B8D2}"/>
                </a:ext>
              </a:extLst>
            </p:cNvPr>
            <p:cNvGrpSpPr>
              <a:grpSpLocks/>
            </p:cNvGrpSpPr>
            <p:nvPr/>
          </p:nvGrpSpPr>
          <p:grpSpPr bwMode="auto">
            <a:xfrm>
              <a:off x="2352" y="768"/>
              <a:ext cx="827" cy="1061"/>
              <a:chOff x="2352" y="768"/>
              <a:chExt cx="827" cy="1061"/>
            </a:xfrm>
          </p:grpSpPr>
          <p:grpSp>
            <p:nvGrpSpPr>
              <p:cNvPr id="40001" name="Group 65">
                <a:extLst>
                  <a:ext uri="{FF2B5EF4-FFF2-40B4-BE49-F238E27FC236}">
                    <a16:creationId xmlns:a16="http://schemas.microsoft.com/office/drawing/2014/main" id="{CF545DB3-5F1B-2068-D69C-BFCD7AAADD3F}"/>
                  </a:ext>
                </a:extLst>
              </p:cNvPr>
              <p:cNvGrpSpPr>
                <a:grpSpLocks/>
              </p:cNvGrpSpPr>
              <p:nvPr/>
            </p:nvGrpSpPr>
            <p:grpSpPr bwMode="auto">
              <a:xfrm>
                <a:off x="2352" y="768"/>
                <a:ext cx="827" cy="1061"/>
                <a:chOff x="2592" y="747"/>
                <a:chExt cx="827" cy="1061"/>
              </a:xfrm>
            </p:grpSpPr>
            <p:sp>
              <p:nvSpPr>
                <p:cNvPr id="40002" name="Text Box 66">
                  <a:extLst>
                    <a:ext uri="{FF2B5EF4-FFF2-40B4-BE49-F238E27FC236}">
                      <a16:creationId xmlns:a16="http://schemas.microsoft.com/office/drawing/2014/main" id="{B3CE4DD7-AAE3-4045-9B62-C84A4F14395C}"/>
                    </a:ext>
                  </a:extLst>
                </p:cNvPr>
                <p:cNvSpPr txBox="1">
                  <a:spLocks noChangeArrowheads="1"/>
                </p:cNvSpPr>
                <p:nvPr/>
              </p:nvSpPr>
              <p:spPr bwMode="auto">
                <a:xfrm>
                  <a:off x="3187" y="1558"/>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40003" name="Text Box 67">
                  <a:extLst>
                    <a:ext uri="{FF2B5EF4-FFF2-40B4-BE49-F238E27FC236}">
                      <a16:creationId xmlns:a16="http://schemas.microsoft.com/office/drawing/2014/main" id="{C0A1EDC7-F556-7E35-A2B0-15244861F293}"/>
                    </a:ext>
                  </a:extLst>
                </p:cNvPr>
                <p:cNvSpPr txBox="1">
                  <a:spLocks noChangeArrowheads="1"/>
                </p:cNvSpPr>
                <p:nvPr/>
              </p:nvSpPr>
              <p:spPr bwMode="auto">
                <a:xfrm>
                  <a:off x="3187" y="747"/>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40004" name="Text Box 68">
                  <a:extLst>
                    <a:ext uri="{FF2B5EF4-FFF2-40B4-BE49-F238E27FC236}">
                      <a16:creationId xmlns:a16="http://schemas.microsoft.com/office/drawing/2014/main" id="{7C16D1B8-E6AE-9880-A15E-7923E156624B}"/>
                    </a:ext>
                  </a:extLst>
                </p:cNvPr>
                <p:cNvSpPr txBox="1">
                  <a:spLocks noChangeArrowheads="1"/>
                </p:cNvSpPr>
                <p:nvPr/>
              </p:nvSpPr>
              <p:spPr bwMode="auto">
                <a:xfrm>
                  <a:off x="3187" y="961"/>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40005" name="Text Box 69">
                  <a:extLst>
                    <a:ext uri="{FF2B5EF4-FFF2-40B4-BE49-F238E27FC236}">
                      <a16:creationId xmlns:a16="http://schemas.microsoft.com/office/drawing/2014/main" id="{3272DE04-782A-26AF-C5B6-95A10C1AA64C}"/>
                    </a:ext>
                  </a:extLst>
                </p:cNvPr>
                <p:cNvSpPr txBox="1">
                  <a:spLocks noChangeArrowheads="1"/>
                </p:cNvSpPr>
                <p:nvPr/>
              </p:nvSpPr>
              <p:spPr bwMode="auto">
                <a:xfrm>
                  <a:off x="3187" y="1228"/>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grpSp>
              <p:nvGrpSpPr>
                <p:cNvPr id="40006" name="Group 70">
                  <a:extLst>
                    <a:ext uri="{FF2B5EF4-FFF2-40B4-BE49-F238E27FC236}">
                      <a16:creationId xmlns:a16="http://schemas.microsoft.com/office/drawing/2014/main" id="{9E4F2B40-49F7-504C-09EF-6E3E74E36331}"/>
                    </a:ext>
                  </a:extLst>
                </p:cNvPr>
                <p:cNvGrpSpPr>
                  <a:grpSpLocks/>
                </p:cNvGrpSpPr>
                <p:nvPr/>
              </p:nvGrpSpPr>
              <p:grpSpPr bwMode="auto">
                <a:xfrm>
                  <a:off x="2592" y="912"/>
                  <a:ext cx="597" cy="754"/>
                  <a:chOff x="3120" y="1536"/>
                  <a:chExt cx="796" cy="1004"/>
                </a:xfrm>
              </p:grpSpPr>
              <p:sp>
                <p:nvSpPr>
                  <p:cNvPr id="40007" name="Oval 71">
                    <a:extLst>
                      <a:ext uri="{FF2B5EF4-FFF2-40B4-BE49-F238E27FC236}">
                        <a16:creationId xmlns:a16="http://schemas.microsoft.com/office/drawing/2014/main" id="{2B981160-2163-1651-302A-175E7B145430}"/>
                      </a:ext>
                    </a:extLst>
                  </p:cNvPr>
                  <p:cNvSpPr>
                    <a:spLocks noChangeAspect="1" noChangeArrowheads="1"/>
                  </p:cNvSpPr>
                  <p:nvPr/>
                </p:nvSpPr>
                <p:spPr bwMode="auto">
                  <a:xfrm flipV="1">
                    <a:off x="3226" y="1975"/>
                    <a:ext cx="126"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0008" name="Group 72">
                    <a:extLst>
                      <a:ext uri="{FF2B5EF4-FFF2-40B4-BE49-F238E27FC236}">
                        <a16:creationId xmlns:a16="http://schemas.microsoft.com/office/drawing/2014/main" id="{65AFD6C0-DA27-69A8-810C-D666DDF1276F}"/>
                      </a:ext>
                    </a:extLst>
                  </p:cNvPr>
                  <p:cNvGrpSpPr>
                    <a:grpSpLocks/>
                  </p:cNvGrpSpPr>
                  <p:nvPr/>
                </p:nvGrpSpPr>
                <p:grpSpPr bwMode="auto">
                  <a:xfrm>
                    <a:off x="3120" y="1536"/>
                    <a:ext cx="796" cy="1004"/>
                    <a:chOff x="3120" y="1536"/>
                    <a:chExt cx="796" cy="1004"/>
                  </a:xfrm>
                </p:grpSpPr>
                <p:sp>
                  <p:nvSpPr>
                    <p:cNvPr id="40009" name="Freeform 73">
                      <a:extLst>
                        <a:ext uri="{FF2B5EF4-FFF2-40B4-BE49-F238E27FC236}">
                          <a16:creationId xmlns:a16="http://schemas.microsoft.com/office/drawing/2014/main" id="{82E17974-9237-505D-36E0-74B2FE5E3AE1}"/>
                        </a:ext>
                      </a:extLst>
                    </p:cNvPr>
                    <p:cNvSpPr>
                      <a:spLocks noChangeAspect="1"/>
                    </p:cNvSpPr>
                    <p:nvPr/>
                  </p:nvSpPr>
                  <p:spPr bwMode="auto">
                    <a:xfrm flipV="1">
                      <a:off x="3289" y="1536"/>
                      <a:ext cx="627" cy="100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10" name="Line 74">
                      <a:extLst>
                        <a:ext uri="{FF2B5EF4-FFF2-40B4-BE49-F238E27FC236}">
                          <a16:creationId xmlns:a16="http://schemas.microsoft.com/office/drawing/2014/main" id="{8CE0ABC9-0E79-8D8E-C23D-C92B8F5D5472}"/>
                        </a:ext>
                      </a:extLst>
                    </p:cNvPr>
                    <p:cNvSpPr>
                      <a:spLocks noChangeShapeType="1"/>
                    </p:cNvSpPr>
                    <p:nvPr/>
                  </p:nvSpPr>
                  <p:spPr bwMode="auto">
                    <a:xfrm flipV="1">
                      <a:off x="3120" y="2039"/>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40011" name="Line 75">
                  <a:extLst>
                    <a:ext uri="{FF2B5EF4-FFF2-40B4-BE49-F238E27FC236}">
                      <a16:creationId xmlns:a16="http://schemas.microsoft.com/office/drawing/2014/main" id="{33482915-AA1C-9722-86A6-BE4B3947E407}"/>
                    </a:ext>
                  </a:extLst>
                </p:cNvPr>
                <p:cNvSpPr>
                  <a:spLocks noChangeAspect="1" noChangeShapeType="1"/>
                </p:cNvSpPr>
                <p:nvPr/>
              </p:nvSpPr>
              <p:spPr bwMode="auto">
                <a:xfrm>
                  <a:off x="2897" y="1145"/>
                  <a:ext cx="277" cy="1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12" name="Line 76">
                  <a:extLst>
                    <a:ext uri="{FF2B5EF4-FFF2-40B4-BE49-F238E27FC236}">
                      <a16:creationId xmlns:a16="http://schemas.microsoft.com/office/drawing/2014/main" id="{387F50C2-C0A3-9B67-8B30-61BE256EDE58}"/>
                    </a:ext>
                  </a:extLst>
                </p:cNvPr>
                <p:cNvSpPr>
                  <a:spLocks noChangeAspect="1" noChangeShapeType="1"/>
                </p:cNvSpPr>
                <p:nvPr/>
              </p:nvSpPr>
              <p:spPr bwMode="auto">
                <a:xfrm flipV="1">
                  <a:off x="3024" y="1095"/>
                  <a:ext cx="178"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40013" name="AutoShape 77">
                <a:extLst>
                  <a:ext uri="{FF2B5EF4-FFF2-40B4-BE49-F238E27FC236}">
                    <a16:creationId xmlns:a16="http://schemas.microsoft.com/office/drawing/2014/main" id="{6A1729F7-27EA-7521-CA49-7A0F5558E0FD}"/>
                  </a:ext>
                </a:extLst>
              </p:cNvPr>
              <p:cNvSpPr>
                <a:spLocks noChangeArrowheads="1"/>
              </p:cNvSpPr>
              <p:nvPr/>
            </p:nvSpPr>
            <p:spPr bwMode="auto">
              <a:xfrm rot="-5400000">
                <a:off x="2402" y="1246"/>
                <a:ext cx="248" cy="155"/>
              </a:xfrm>
              <a:custGeom>
                <a:avLst/>
                <a:gdLst>
                  <a:gd name="G0" fmla="+- 4011550 0 0"/>
                  <a:gd name="G1" fmla="+- 11476673 0 0"/>
                  <a:gd name="G2" fmla="+- 4011550 0 11476673"/>
                  <a:gd name="G3" fmla="+- 10800 0 0"/>
                  <a:gd name="G4" fmla="+- 0 0 4011550"/>
                  <a:gd name="T0" fmla="*/ 360 256 1"/>
                  <a:gd name="T1" fmla="*/ 0 256 1"/>
                  <a:gd name="G5" fmla="+- G2 T0 T1"/>
                  <a:gd name="G6" fmla="?: G2 G2 G5"/>
                  <a:gd name="G7" fmla="+- 0 0 G6"/>
                  <a:gd name="G8" fmla="+- 6673 0 0"/>
                  <a:gd name="G9" fmla="+- 0 0 11476673"/>
                  <a:gd name="G10" fmla="+- 6673 0 2700"/>
                  <a:gd name="G11" fmla="cos G10 4011550"/>
                  <a:gd name="G12" fmla="sin G10 4011550"/>
                  <a:gd name="G13" fmla="cos 13500 4011550"/>
                  <a:gd name="G14" fmla="sin 13500 4011550"/>
                  <a:gd name="G15" fmla="+- G11 10800 0"/>
                  <a:gd name="G16" fmla="+- G12 10800 0"/>
                  <a:gd name="G17" fmla="+- G13 10800 0"/>
                  <a:gd name="G18" fmla="+- G14 10800 0"/>
                  <a:gd name="G19" fmla="*/ 6673 1 2"/>
                  <a:gd name="G20" fmla="+- G19 5400 0"/>
                  <a:gd name="G21" fmla="cos G20 4011550"/>
                  <a:gd name="G22" fmla="sin G20 4011550"/>
                  <a:gd name="G23" fmla="+- G21 10800 0"/>
                  <a:gd name="G24" fmla="+- G12 G23 G22"/>
                  <a:gd name="G25" fmla="+- G22 G23 G11"/>
                  <a:gd name="G26" fmla="cos 10800 4011550"/>
                  <a:gd name="G27" fmla="sin 10800 4011550"/>
                  <a:gd name="G28" fmla="cos 6673 4011550"/>
                  <a:gd name="G29" fmla="sin 6673 4011550"/>
                  <a:gd name="G30" fmla="+- G26 10800 0"/>
                  <a:gd name="G31" fmla="+- G27 10800 0"/>
                  <a:gd name="G32" fmla="+- G28 10800 0"/>
                  <a:gd name="G33" fmla="+- G29 10800 0"/>
                  <a:gd name="G34" fmla="+- G19 5400 0"/>
                  <a:gd name="G35" fmla="cos G34 11476673"/>
                  <a:gd name="G36" fmla="sin G34 11476673"/>
                  <a:gd name="G37" fmla="+/ 11476673 4011550 2"/>
                  <a:gd name="T2" fmla="*/ 180 256 1"/>
                  <a:gd name="T3" fmla="*/ 0 256 1"/>
                  <a:gd name="G38" fmla="+- G37 T2 T3"/>
                  <a:gd name="G39" fmla="?: G2 G37 G38"/>
                  <a:gd name="G40" fmla="cos 10800 G39"/>
                  <a:gd name="G41" fmla="sin 10800 G39"/>
                  <a:gd name="G42" fmla="cos 6673 G39"/>
                  <a:gd name="G43" fmla="sin 6673 G39"/>
                  <a:gd name="G44" fmla="+- G40 10800 0"/>
                  <a:gd name="G45" fmla="+- G41 10800 0"/>
                  <a:gd name="G46" fmla="+- G42 10800 0"/>
                  <a:gd name="G47" fmla="+- G43 10800 0"/>
                  <a:gd name="G48" fmla="+- G35 10800 0"/>
                  <a:gd name="G49" fmla="+- G36 10800 0"/>
                  <a:gd name="T4" fmla="*/ 15897 w 21600"/>
                  <a:gd name="T5" fmla="*/ 1278 h 21600"/>
                  <a:gd name="T6" fmla="*/ 2094 w 21600"/>
                  <a:gd name="T7" fmla="*/ 11543 h 21600"/>
                  <a:gd name="T8" fmla="*/ 13949 w 21600"/>
                  <a:gd name="T9" fmla="*/ 4917 h 21600"/>
                  <a:gd name="T10" fmla="*/ 17301 w 21600"/>
                  <a:gd name="T11" fmla="*/ 22631 h 21600"/>
                  <a:gd name="T12" fmla="*/ 10831 w 21600"/>
                  <a:gd name="T13" fmla="*/ 20751 h 21600"/>
                  <a:gd name="T14" fmla="*/ 12713 w 21600"/>
                  <a:gd name="T15" fmla="*/ 1428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013" y="16648"/>
                    </a:moveTo>
                    <a:cubicBezTo>
                      <a:pt x="16147" y="15475"/>
                      <a:pt x="17473" y="13234"/>
                      <a:pt x="17473" y="10800"/>
                    </a:cubicBezTo>
                    <a:cubicBezTo>
                      <a:pt x="17473" y="7114"/>
                      <a:pt x="14485" y="4127"/>
                      <a:pt x="10800" y="4127"/>
                    </a:cubicBezTo>
                    <a:cubicBezTo>
                      <a:pt x="7114" y="4127"/>
                      <a:pt x="4127" y="7114"/>
                      <a:pt x="4127" y="10800"/>
                    </a:cubicBezTo>
                    <a:cubicBezTo>
                      <a:pt x="4127" y="10989"/>
                      <a:pt x="4135" y="11178"/>
                      <a:pt x="4151" y="11367"/>
                    </a:cubicBezTo>
                    <a:lnTo>
                      <a:pt x="39" y="11718"/>
                    </a:lnTo>
                    <a:cubicBezTo>
                      <a:pt x="13" y="11413"/>
                      <a:pt x="0" y="11106"/>
                      <a:pt x="0" y="10800"/>
                    </a:cubicBezTo>
                    <a:cubicBezTo>
                      <a:pt x="0" y="4835"/>
                      <a:pt x="4835" y="0"/>
                      <a:pt x="10800" y="0"/>
                    </a:cubicBezTo>
                    <a:cubicBezTo>
                      <a:pt x="16764" y="0"/>
                      <a:pt x="21600" y="4835"/>
                      <a:pt x="21600" y="10800"/>
                    </a:cubicBezTo>
                    <a:cubicBezTo>
                      <a:pt x="21600" y="14740"/>
                      <a:pt x="19454" y="18367"/>
                      <a:pt x="16001" y="20265"/>
                    </a:cubicBezTo>
                    <a:lnTo>
                      <a:pt x="17301" y="22631"/>
                    </a:lnTo>
                    <a:lnTo>
                      <a:pt x="10831" y="20751"/>
                    </a:lnTo>
                    <a:lnTo>
                      <a:pt x="12713" y="14281"/>
                    </a:lnTo>
                    <a:lnTo>
                      <a:pt x="14013" y="1664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40014" name="Line 78">
              <a:extLst>
                <a:ext uri="{FF2B5EF4-FFF2-40B4-BE49-F238E27FC236}">
                  <a16:creationId xmlns:a16="http://schemas.microsoft.com/office/drawing/2014/main" id="{8D2D2B5D-31D8-179E-C307-776CB355E064}"/>
                </a:ext>
              </a:extLst>
            </p:cNvPr>
            <p:cNvSpPr>
              <a:spLocks noChangeShapeType="1"/>
            </p:cNvSpPr>
            <p:nvPr/>
          </p:nvSpPr>
          <p:spPr bwMode="auto">
            <a:xfrm flipV="1">
              <a:off x="2505" y="1226"/>
              <a:ext cx="80" cy="5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40016" name="Text Box 80">
            <a:extLst>
              <a:ext uri="{FF2B5EF4-FFF2-40B4-BE49-F238E27FC236}">
                <a16:creationId xmlns:a16="http://schemas.microsoft.com/office/drawing/2014/main" id="{2C1DC286-8C34-4EE0-64D0-A113CE3C79DC}"/>
              </a:ext>
            </a:extLst>
          </p:cNvPr>
          <p:cNvSpPr txBox="1">
            <a:spLocks noChangeArrowheads="1"/>
          </p:cNvSpPr>
          <p:nvPr/>
        </p:nvSpPr>
        <p:spPr bwMode="auto">
          <a:xfrm>
            <a:off x="1943101" y="2133601"/>
            <a:ext cx="20288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t>Rooted tree 1a</a:t>
            </a:r>
            <a:endParaRPr lang="en-US" altLang="en-US" sz="2400"/>
          </a:p>
        </p:txBody>
      </p:sp>
      <p:grpSp>
        <p:nvGrpSpPr>
          <p:cNvPr id="40044" name="Group 108">
            <a:extLst>
              <a:ext uri="{FF2B5EF4-FFF2-40B4-BE49-F238E27FC236}">
                <a16:creationId xmlns:a16="http://schemas.microsoft.com/office/drawing/2014/main" id="{555C3557-7BFA-C12B-0896-D49EF51B3D7E}"/>
              </a:ext>
            </a:extLst>
          </p:cNvPr>
          <p:cNvGrpSpPr>
            <a:grpSpLocks/>
          </p:cNvGrpSpPr>
          <p:nvPr/>
        </p:nvGrpSpPr>
        <p:grpSpPr bwMode="auto">
          <a:xfrm>
            <a:off x="7505702" y="1066800"/>
            <a:ext cx="1309688" cy="1663700"/>
            <a:chOff x="3552" y="768"/>
            <a:chExt cx="825" cy="1048"/>
          </a:xfrm>
        </p:grpSpPr>
        <p:sp>
          <p:nvSpPr>
            <p:cNvPr id="40018" name="Line 82">
              <a:extLst>
                <a:ext uri="{FF2B5EF4-FFF2-40B4-BE49-F238E27FC236}">
                  <a16:creationId xmlns:a16="http://schemas.microsoft.com/office/drawing/2014/main" id="{DDAC566C-4D4D-9155-A8DF-853FB504DEA3}"/>
                </a:ext>
              </a:extLst>
            </p:cNvPr>
            <p:cNvSpPr>
              <a:spLocks noChangeAspect="1" noChangeShapeType="1"/>
            </p:cNvSpPr>
            <p:nvPr/>
          </p:nvSpPr>
          <p:spPr bwMode="auto">
            <a:xfrm flipV="1">
              <a:off x="3980" y="1129"/>
              <a:ext cx="178"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19" name="Text Box 83">
              <a:extLst>
                <a:ext uri="{FF2B5EF4-FFF2-40B4-BE49-F238E27FC236}">
                  <a16:creationId xmlns:a16="http://schemas.microsoft.com/office/drawing/2014/main" id="{552CCB03-D664-4221-D26B-2CD22E51916D}"/>
                </a:ext>
              </a:extLst>
            </p:cNvPr>
            <p:cNvSpPr txBox="1">
              <a:spLocks noChangeArrowheads="1"/>
            </p:cNvSpPr>
            <p:nvPr/>
          </p:nvSpPr>
          <p:spPr bwMode="auto">
            <a:xfrm>
              <a:off x="4145" y="156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40020" name="Text Box 84">
              <a:extLst>
                <a:ext uri="{FF2B5EF4-FFF2-40B4-BE49-F238E27FC236}">
                  <a16:creationId xmlns:a16="http://schemas.microsoft.com/office/drawing/2014/main" id="{EF4C5724-096F-FCED-C23B-5C976BCE2072}"/>
                </a:ext>
              </a:extLst>
            </p:cNvPr>
            <p:cNvSpPr txBox="1">
              <a:spLocks noChangeArrowheads="1"/>
            </p:cNvSpPr>
            <p:nvPr/>
          </p:nvSpPr>
          <p:spPr bwMode="auto">
            <a:xfrm>
              <a:off x="4146" y="768"/>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400" b="1">
                <a:solidFill>
                  <a:srgbClr val="00CC00"/>
                </a:solidFill>
              </a:endParaRPr>
            </a:p>
          </p:txBody>
        </p:sp>
        <p:sp>
          <p:nvSpPr>
            <p:cNvPr id="40021" name="Text Box 85">
              <a:extLst>
                <a:ext uri="{FF2B5EF4-FFF2-40B4-BE49-F238E27FC236}">
                  <a16:creationId xmlns:a16="http://schemas.microsoft.com/office/drawing/2014/main" id="{D6EA2979-9767-F041-7BF3-1003C9267BAA}"/>
                </a:ext>
              </a:extLst>
            </p:cNvPr>
            <p:cNvSpPr txBox="1">
              <a:spLocks noChangeArrowheads="1"/>
            </p:cNvSpPr>
            <p:nvPr/>
          </p:nvSpPr>
          <p:spPr bwMode="auto">
            <a:xfrm>
              <a:off x="4146" y="1295"/>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40022" name="Text Box 86">
              <a:extLst>
                <a:ext uri="{FF2B5EF4-FFF2-40B4-BE49-F238E27FC236}">
                  <a16:creationId xmlns:a16="http://schemas.microsoft.com/office/drawing/2014/main" id="{6377B532-A11F-254D-DA40-D98939F44173}"/>
                </a:ext>
              </a:extLst>
            </p:cNvPr>
            <p:cNvSpPr txBox="1">
              <a:spLocks noChangeArrowheads="1"/>
            </p:cNvSpPr>
            <p:nvPr/>
          </p:nvSpPr>
          <p:spPr bwMode="auto">
            <a:xfrm>
              <a:off x="4146" y="997"/>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grpSp>
          <p:nvGrpSpPr>
            <p:cNvPr id="40023" name="Group 87">
              <a:extLst>
                <a:ext uri="{FF2B5EF4-FFF2-40B4-BE49-F238E27FC236}">
                  <a16:creationId xmlns:a16="http://schemas.microsoft.com/office/drawing/2014/main" id="{9B73FFBB-355F-06BD-C5E9-2D7175CF66C8}"/>
                </a:ext>
              </a:extLst>
            </p:cNvPr>
            <p:cNvGrpSpPr>
              <a:grpSpLocks/>
            </p:cNvGrpSpPr>
            <p:nvPr/>
          </p:nvGrpSpPr>
          <p:grpSpPr bwMode="auto">
            <a:xfrm>
              <a:off x="3552" y="942"/>
              <a:ext cx="597" cy="754"/>
              <a:chOff x="3120" y="1536"/>
              <a:chExt cx="796" cy="1004"/>
            </a:xfrm>
          </p:grpSpPr>
          <p:sp>
            <p:nvSpPr>
              <p:cNvPr id="40024" name="Oval 88">
                <a:extLst>
                  <a:ext uri="{FF2B5EF4-FFF2-40B4-BE49-F238E27FC236}">
                    <a16:creationId xmlns:a16="http://schemas.microsoft.com/office/drawing/2014/main" id="{612500FE-AC9C-67A1-53B7-3EBEE1090C45}"/>
                  </a:ext>
                </a:extLst>
              </p:cNvPr>
              <p:cNvSpPr>
                <a:spLocks noChangeAspect="1" noChangeArrowheads="1"/>
              </p:cNvSpPr>
              <p:nvPr/>
            </p:nvSpPr>
            <p:spPr bwMode="auto">
              <a:xfrm flipV="1">
                <a:off x="3226" y="1975"/>
                <a:ext cx="126"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0025" name="Group 89">
                <a:extLst>
                  <a:ext uri="{FF2B5EF4-FFF2-40B4-BE49-F238E27FC236}">
                    <a16:creationId xmlns:a16="http://schemas.microsoft.com/office/drawing/2014/main" id="{5D0DF2B6-A59D-3903-88BE-0A08E223D848}"/>
                  </a:ext>
                </a:extLst>
              </p:cNvPr>
              <p:cNvGrpSpPr>
                <a:grpSpLocks/>
              </p:cNvGrpSpPr>
              <p:nvPr/>
            </p:nvGrpSpPr>
            <p:grpSpPr bwMode="auto">
              <a:xfrm>
                <a:off x="3120" y="1536"/>
                <a:ext cx="796" cy="1004"/>
                <a:chOff x="3120" y="1536"/>
                <a:chExt cx="796" cy="1004"/>
              </a:xfrm>
            </p:grpSpPr>
            <p:sp>
              <p:nvSpPr>
                <p:cNvPr id="40026" name="Freeform 90">
                  <a:extLst>
                    <a:ext uri="{FF2B5EF4-FFF2-40B4-BE49-F238E27FC236}">
                      <a16:creationId xmlns:a16="http://schemas.microsoft.com/office/drawing/2014/main" id="{431D735B-FDC0-C4B1-714E-85CDA31ED1DE}"/>
                    </a:ext>
                  </a:extLst>
                </p:cNvPr>
                <p:cNvSpPr>
                  <a:spLocks noChangeAspect="1"/>
                </p:cNvSpPr>
                <p:nvPr/>
              </p:nvSpPr>
              <p:spPr bwMode="auto">
                <a:xfrm flipV="1">
                  <a:off x="3289" y="1536"/>
                  <a:ext cx="627" cy="100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27" name="Line 91">
                  <a:extLst>
                    <a:ext uri="{FF2B5EF4-FFF2-40B4-BE49-F238E27FC236}">
                      <a16:creationId xmlns:a16="http://schemas.microsoft.com/office/drawing/2014/main" id="{FC8CFE0F-5043-0AAA-EB11-9CBD375156F7}"/>
                    </a:ext>
                  </a:extLst>
                </p:cNvPr>
                <p:cNvSpPr>
                  <a:spLocks noChangeShapeType="1"/>
                </p:cNvSpPr>
                <p:nvPr/>
              </p:nvSpPr>
              <p:spPr bwMode="auto">
                <a:xfrm flipV="1">
                  <a:off x="3120" y="2039"/>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40028" name="Line 92">
              <a:extLst>
                <a:ext uri="{FF2B5EF4-FFF2-40B4-BE49-F238E27FC236}">
                  <a16:creationId xmlns:a16="http://schemas.microsoft.com/office/drawing/2014/main" id="{00130FA1-120D-2416-B711-2EEC0CCB451E}"/>
                </a:ext>
              </a:extLst>
            </p:cNvPr>
            <p:cNvSpPr>
              <a:spLocks noChangeAspect="1" noChangeShapeType="1"/>
            </p:cNvSpPr>
            <p:nvPr/>
          </p:nvSpPr>
          <p:spPr bwMode="auto">
            <a:xfrm>
              <a:off x="3857" y="1175"/>
              <a:ext cx="91" cy="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29" name="AutoShape 93">
              <a:extLst>
                <a:ext uri="{FF2B5EF4-FFF2-40B4-BE49-F238E27FC236}">
                  <a16:creationId xmlns:a16="http://schemas.microsoft.com/office/drawing/2014/main" id="{1725F58A-2E84-3296-24E7-EDB826F355F8}"/>
                </a:ext>
              </a:extLst>
            </p:cNvPr>
            <p:cNvSpPr>
              <a:spLocks noChangeArrowheads="1"/>
            </p:cNvSpPr>
            <p:nvPr/>
          </p:nvSpPr>
          <p:spPr bwMode="auto">
            <a:xfrm rot="-5400000">
              <a:off x="3890" y="1198"/>
              <a:ext cx="248" cy="155"/>
            </a:xfrm>
            <a:custGeom>
              <a:avLst/>
              <a:gdLst>
                <a:gd name="G0" fmla="+- 4011550 0 0"/>
                <a:gd name="G1" fmla="+- 11476673 0 0"/>
                <a:gd name="G2" fmla="+- 4011550 0 11476673"/>
                <a:gd name="G3" fmla="+- 10800 0 0"/>
                <a:gd name="G4" fmla="+- 0 0 4011550"/>
                <a:gd name="T0" fmla="*/ 360 256 1"/>
                <a:gd name="T1" fmla="*/ 0 256 1"/>
                <a:gd name="G5" fmla="+- G2 T0 T1"/>
                <a:gd name="G6" fmla="?: G2 G2 G5"/>
                <a:gd name="G7" fmla="+- 0 0 G6"/>
                <a:gd name="G8" fmla="+- 6673 0 0"/>
                <a:gd name="G9" fmla="+- 0 0 11476673"/>
                <a:gd name="G10" fmla="+- 6673 0 2700"/>
                <a:gd name="G11" fmla="cos G10 4011550"/>
                <a:gd name="G12" fmla="sin G10 4011550"/>
                <a:gd name="G13" fmla="cos 13500 4011550"/>
                <a:gd name="G14" fmla="sin 13500 4011550"/>
                <a:gd name="G15" fmla="+- G11 10800 0"/>
                <a:gd name="G16" fmla="+- G12 10800 0"/>
                <a:gd name="G17" fmla="+- G13 10800 0"/>
                <a:gd name="G18" fmla="+- G14 10800 0"/>
                <a:gd name="G19" fmla="*/ 6673 1 2"/>
                <a:gd name="G20" fmla="+- G19 5400 0"/>
                <a:gd name="G21" fmla="cos G20 4011550"/>
                <a:gd name="G22" fmla="sin G20 4011550"/>
                <a:gd name="G23" fmla="+- G21 10800 0"/>
                <a:gd name="G24" fmla="+- G12 G23 G22"/>
                <a:gd name="G25" fmla="+- G22 G23 G11"/>
                <a:gd name="G26" fmla="cos 10800 4011550"/>
                <a:gd name="G27" fmla="sin 10800 4011550"/>
                <a:gd name="G28" fmla="cos 6673 4011550"/>
                <a:gd name="G29" fmla="sin 6673 4011550"/>
                <a:gd name="G30" fmla="+- G26 10800 0"/>
                <a:gd name="G31" fmla="+- G27 10800 0"/>
                <a:gd name="G32" fmla="+- G28 10800 0"/>
                <a:gd name="G33" fmla="+- G29 10800 0"/>
                <a:gd name="G34" fmla="+- G19 5400 0"/>
                <a:gd name="G35" fmla="cos G34 11476673"/>
                <a:gd name="G36" fmla="sin G34 11476673"/>
                <a:gd name="G37" fmla="+/ 11476673 4011550 2"/>
                <a:gd name="T2" fmla="*/ 180 256 1"/>
                <a:gd name="T3" fmla="*/ 0 256 1"/>
                <a:gd name="G38" fmla="+- G37 T2 T3"/>
                <a:gd name="G39" fmla="?: G2 G37 G38"/>
                <a:gd name="G40" fmla="cos 10800 G39"/>
                <a:gd name="G41" fmla="sin 10800 G39"/>
                <a:gd name="G42" fmla="cos 6673 G39"/>
                <a:gd name="G43" fmla="sin 6673 G39"/>
                <a:gd name="G44" fmla="+- G40 10800 0"/>
                <a:gd name="G45" fmla="+- G41 10800 0"/>
                <a:gd name="G46" fmla="+- G42 10800 0"/>
                <a:gd name="G47" fmla="+- G43 10800 0"/>
                <a:gd name="G48" fmla="+- G35 10800 0"/>
                <a:gd name="G49" fmla="+- G36 10800 0"/>
                <a:gd name="T4" fmla="*/ 15897 w 21600"/>
                <a:gd name="T5" fmla="*/ 1278 h 21600"/>
                <a:gd name="T6" fmla="*/ 2094 w 21600"/>
                <a:gd name="T7" fmla="*/ 11543 h 21600"/>
                <a:gd name="T8" fmla="*/ 13949 w 21600"/>
                <a:gd name="T9" fmla="*/ 4917 h 21600"/>
                <a:gd name="T10" fmla="*/ 17301 w 21600"/>
                <a:gd name="T11" fmla="*/ 22631 h 21600"/>
                <a:gd name="T12" fmla="*/ 10831 w 21600"/>
                <a:gd name="T13" fmla="*/ 20751 h 21600"/>
                <a:gd name="T14" fmla="*/ 12713 w 21600"/>
                <a:gd name="T15" fmla="*/ 1428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013" y="16648"/>
                  </a:moveTo>
                  <a:cubicBezTo>
                    <a:pt x="16147" y="15475"/>
                    <a:pt x="17473" y="13234"/>
                    <a:pt x="17473" y="10800"/>
                  </a:cubicBezTo>
                  <a:cubicBezTo>
                    <a:pt x="17473" y="7114"/>
                    <a:pt x="14485" y="4127"/>
                    <a:pt x="10800" y="4127"/>
                  </a:cubicBezTo>
                  <a:cubicBezTo>
                    <a:pt x="7114" y="4127"/>
                    <a:pt x="4127" y="7114"/>
                    <a:pt x="4127" y="10800"/>
                  </a:cubicBezTo>
                  <a:cubicBezTo>
                    <a:pt x="4127" y="10989"/>
                    <a:pt x="4135" y="11178"/>
                    <a:pt x="4151" y="11367"/>
                  </a:cubicBezTo>
                  <a:lnTo>
                    <a:pt x="39" y="11718"/>
                  </a:lnTo>
                  <a:cubicBezTo>
                    <a:pt x="13" y="11413"/>
                    <a:pt x="0" y="11106"/>
                    <a:pt x="0" y="10800"/>
                  </a:cubicBezTo>
                  <a:cubicBezTo>
                    <a:pt x="0" y="4835"/>
                    <a:pt x="4835" y="0"/>
                    <a:pt x="10800" y="0"/>
                  </a:cubicBezTo>
                  <a:cubicBezTo>
                    <a:pt x="16764" y="0"/>
                    <a:pt x="21600" y="4835"/>
                    <a:pt x="21600" y="10800"/>
                  </a:cubicBezTo>
                  <a:cubicBezTo>
                    <a:pt x="21600" y="14740"/>
                    <a:pt x="19454" y="18367"/>
                    <a:pt x="16001" y="20265"/>
                  </a:cubicBezTo>
                  <a:lnTo>
                    <a:pt x="17301" y="22631"/>
                  </a:lnTo>
                  <a:lnTo>
                    <a:pt x="10831" y="20751"/>
                  </a:lnTo>
                  <a:lnTo>
                    <a:pt x="12713" y="14281"/>
                  </a:lnTo>
                  <a:lnTo>
                    <a:pt x="14013" y="1664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30" name="Line 94">
              <a:extLst>
                <a:ext uri="{FF2B5EF4-FFF2-40B4-BE49-F238E27FC236}">
                  <a16:creationId xmlns:a16="http://schemas.microsoft.com/office/drawing/2014/main" id="{8A0B27FB-C378-0081-CDF7-F9DAB26A6081}"/>
                </a:ext>
              </a:extLst>
            </p:cNvPr>
            <p:cNvSpPr>
              <a:spLocks noChangeAspect="1" noChangeShapeType="1"/>
            </p:cNvSpPr>
            <p:nvPr/>
          </p:nvSpPr>
          <p:spPr bwMode="auto">
            <a:xfrm>
              <a:off x="3958" y="1248"/>
              <a:ext cx="192" cy="1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40046" name="Group 110">
            <a:extLst>
              <a:ext uri="{FF2B5EF4-FFF2-40B4-BE49-F238E27FC236}">
                <a16:creationId xmlns:a16="http://schemas.microsoft.com/office/drawing/2014/main" id="{36C2F049-9470-7DAB-4DCE-68010756ABED}"/>
              </a:ext>
            </a:extLst>
          </p:cNvPr>
          <p:cNvGrpSpPr>
            <a:grpSpLocks/>
          </p:cNvGrpSpPr>
          <p:nvPr/>
        </p:nvGrpSpPr>
        <p:grpSpPr bwMode="auto">
          <a:xfrm>
            <a:off x="7429503" y="4648200"/>
            <a:ext cx="1325563" cy="1697038"/>
            <a:chOff x="3600" y="2976"/>
            <a:chExt cx="835" cy="1069"/>
          </a:xfrm>
        </p:grpSpPr>
        <p:sp>
          <p:nvSpPr>
            <p:cNvPr id="40017" name="Line 81">
              <a:extLst>
                <a:ext uri="{FF2B5EF4-FFF2-40B4-BE49-F238E27FC236}">
                  <a16:creationId xmlns:a16="http://schemas.microsoft.com/office/drawing/2014/main" id="{BF55D1A1-C734-D020-911F-94385C22756B}"/>
                </a:ext>
              </a:extLst>
            </p:cNvPr>
            <p:cNvSpPr>
              <a:spLocks noChangeAspect="1" noChangeShapeType="1"/>
            </p:cNvSpPr>
            <p:nvPr/>
          </p:nvSpPr>
          <p:spPr bwMode="auto">
            <a:xfrm flipV="1">
              <a:off x="3984" y="3408"/>
              <a:ext cx="213" cy="1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0031" name="Group 95">
              <a:extLst>
                <a:ext uri="{FF2B5EF4-FFF2-40B4-BE49-F238E27FC236}">
                  <a16:creationId xmlns:a16="http://schemas.microsoft.com/office/drawing/2014/main" id="{275624C0-CBF1-4FEA-6DCB-01BE6124F01C}"/>
                </a:ext>
              </a:extLst>
            </p:cNvPr>
            <p:cNvGrpSpPr>
              <a:grpSpLocks/>
            </p:cNvGrpSpPr>
            <p:nvPr/>
          </p:nvGrpSpPr>
          <p:grpSpPr bwMode="auto">
            <a:xfrm>
              <a:off x="3600" y="3120"/>
              <a:ext cx="597" cy="754"/>
              <a:chOff x="3120" y="1536"/>
              <a:chExt cx="796" cy="1004"/>
            </a:xfrm>
          </p:grpSpPr>
          <p:sp>
            <p:nvSpPr>
              <p:cNvPr id="40032" name="Oval 96">
                <a:extLst>
                  <a:ext uri="{FF2B5EF4-FFF2-40B4-BE49-F238E27FC236}">
                    <a16:creationId xmlns:a16="http://schemas.microsoft.com/office/drawing/2014/main" id="{1C68AF0E-43BE-BF98-C5AD-8106E39097EA}"/>
                  </a:ext>
                </a:extLst>
              </p:cNvPr>
              <p:cNvSpPr>
                <a:spLocks noChangeAspect="1" noChangeArrowheads="1"/>
              </p:cNvSpPr>
              <p:nvPr/>
            </p:nvSpPr>
            <p:spPr bwMode="auto">
              <a:xfrm flipV="1">
                <a:off x="3226" y="1975"/>
                <a:ext cx="126" cy="126"/>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0033" name="Group 97">
                <a:extLst>
                  <a:ext uri="{FF2B5EF4-FFF2-40B4-BE49-F238E27FC236}">
                    <a16:creationId xmlns:a16="http://schemas.microsoft.com/office/drawing/2014/main" id="{E1C023F5-1913-6932-CE77-A2E7E293ADC6}"/>
                  </a:ext>
                </a:extLst>
              </p:cNvPr>
              <p:cNvGrpSpPr>
                <a:grpSpLocks/>
              </p:cNvGrpSpPr>
              <p:nvPr/>
            </p:nvGrpSpPr>
            <p:grpSpPr bwMode="auto">
              <a:xfrm>
                <a:off x="3120" y="1536"/>
                <a:ext cx="796" cy="1004"/>
                <a:chOff x="3120" y="1536"/>
                <a:chExt cx="796" cy="1004"/>
              </a:xfrm>
            </p:grpSpPr>
            <p:sp>
              <p:nvSpPr>
                <p:cNvPr id="40034" name="Freeform 98">
                  <a:extLst>
                    <a:ext uri="{FF2B5EF4-FFF2-40B4-BE49-F238E27FC236}">
                      <a16:creationId xmlns:a16="http://schemas.microsoft.com/office/drawing/2014/main" id="{EF512243-8B34-7EBE-D179-3338B5EF5367}"/>
                    </a:ext>
                  </a:extLst>
                </p:cNvPr>
                <p:cNvSpPr>
                  <a:spLocks noChangeAspect="1"/>
                </p:cNvSpPr>
                <p:nvPr/>
              </p:nvSpPr>
              <p:spPr bwMode="auto">
                <a:xfrm flipV="1">
                  <a:off x="3289" y="1536"/>
                  <a:ext cx="627" cy="1004"/>
                </a:xfrm>
                <a:custGeom>
                  <a:avLst/>
                  <a:gdLst>
                    <a:gd name="T0" fmla="*/ 384 w 384"/>
                    <a:gd name="T1" fmla="*/ 0 h 768"/>
                    <a:gd name="T2" fmla="*/ 0 w 384"/>
                    <a:gd name="T3" fmla="*/ 384 h 768"/>
                    <a:gd name="T4" fmla="*/ 384 w 384"/>
                    <a:gd name="T5" fmla="*/ 768 h 768"/>
                  </a:gdLst>
                  <a:ahLst/>
                  <a:cxnLst>
                    <a:cxn ang="0">
                      <a:pos x="T0" y="T1"/>
                    </a:cxn>
                    <a:cxn ang="0">
                      <a:pos x="T2" y="T3"/>
                    </a:cxn>
                    <a:cxn ang="0">
                      <a:pos x="T4" y="T5"/>
                    </a:cxn>
                  </a:cxnLst>
                  <a:rect l="0" t="0" r="r" b="b"/>
                  <a:pathLst>
                    <a:path w="384" h="768">
                      <a:moveTo>
                        <a:pt x="384" y="0"/>
                      </a:moveTo>
                      <a:lnTo>
                        <a:pt x="0" y="384"/>
                      </a:lnTo>
                      <a:lnTo>
                        <a:pt x="384" y="768"/>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35" name="Line 99">
                  <a:extLst>
                    <a:ext uri="{FF2B5EF4-FFF2-40B4-BE49-F238E27FC236}">
                      <a16:creationId xmlns:a16="http://schemas.microsoft.com/office/drawing/2014/main" id="{FAAFEC0A-8EFA-86C0-4199-04D0E0AB5F61}"/>
                    </a:ext>
                  </a:extLst>
                </p:cNvPr>
                <p:cNvSpPr>
                  <a:spLocks noChangeShapeType="1"/>
                </p:cNvSpPr>
                <p:nvPr/>
              </p:nvSpPr>
              <p:spPr bwMode="auto">
                <a:xfrm flipV="1">
                  <a:off x="3120" y="2039"/>
                  <a:ext cx="1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40036" name="Line 100">
              <a:extLst>
                <a:ext uri="{FF2B5EF4-FFF2-40B4-BE49-F238E27FC236}">
                  <a16:creationId xmlns:a16="http://schemas.microsoft.com/office/drawing/2014/main" id="{F92FC4C2-1C4C-C043-60FA-8A4035BD235F}"/>
                </a:ext>
              </a:extLst>
            </p:cNvPr>
            <p:cNvSpPr>
              <a:spLocks noChangeAspect="1" noChangeShapeType="1"/>
            </p:cNvSpPr>
            <p:nvPr/>
          </p:nvSpPr>
          <p:spPr bwMode="auto">
            <a:xfrm>
              <a:off x="4001" y="3556"/>
              <a:ext cx="178" cy="1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37" name="Text Box 101">
              <a:extLst>
                <a:ext uri="{FF2B5EF4-FFF2-40B4-BE49-F238E27FC236}">
                  <a16:creationId xmlns:a16="http://schemas.microsoft.com/office/drawing/2014/main" id="{4FABCA7A-F816-F5EB-F45B-0686BAE1D97E}"/>
                </a:ext>
              </a:extLst>
            </p:cNvPr>
            <p:cNvSpPr txBox="1">
              <a:spLocks noChangeArrowheads="1"/>
            </p:cNvSpPr>
            <p:nvPr/>
          </p:nvSpPr>
          <p:spPr bwMode="auto">
            <a:xfrm>
              <a:off x="4203" y="3795"/>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40038" name="Text Box 102">
              <a:extLst>
                <a:ext uri="{FF2B5EF4-FFF2-40B4-BE49-F238E27FC236}">
                  <a16:creationId xmlns:a16="http://schemas.microsoft.com/office/drawing/2014/main" id="{C7C13E64-F618-946A-712D-19B29DD99394}"/>
                </a:ext>
              </a:extLst>
            </p:cNvPr>
            <p:cNvSpPr txBox="1">
              <a:spLocks noChangeArrowheads="1"/>
            </p:cNvSpPr>
            <p:nvPr/>
          </p:nvSpPr>
          <p:spPr bwMode="auto">
            <a:xfrm>
              <a:off x="4203" y="2976"/>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400" b="1">
                <a:solidFill>
                  <a:srgbClr val="00CC00"/>
                </a:solidFill>
              </a:endParaRPr>
            </a:p>
          </p:txBody>
        </p:sp>
        <p:sp>
          <p:nvSpPr>
            <p:cNvPr id="40039" name="Text Box 103">
              <a:extLst>
                <a:ext uri="{FF2B5EF4-FFF2-40B4-BE49-F238E27FC236}">
                  <a16:creationId xmlns:a16="http://schemas.microsoft.com/office/drawing/2014/main" id="{6038A462-93A1-F1F8-0E7B-9170F3891EC6}"/>
                </a:ext>
              </a:extLst>
            </p:cNvPr>
            <p:cNvSpPr txBox="1">
              <a:spLocks noChangeArrowheads="1"/>
            </p:cNvSpPr>
            <p:nvPr/>
          </p:nvSpPr>
          <p:spPr bwMode="auto">
            <a:xfrm>
              <a:off x="4203" y="3567"/>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400" b="1">
                <a:solidFill>
                  <a:srgbClr val="00CC00"/>
                </a:solidFill>
              </a:endParaRPr>
            </a:p>
          </p:txBody>
        </p:sp>
        <p:sp>
          <p:nvSpPr>
            <p:cNvPr id="40040" name="Text Box 104">
              <a:extLst>
                <a:ext uri="{FF2B5EF4-FFF2-40B4-BE49-F238E27FC236}">
                  <a16:creationId xmlns:a16="http://schemas.microsoft.com/office/drawing/2014/main" id="{E253483E-ED84-4294-442A-FEEFCD405CB7}"/>
                </a:ext>
              </a:extLst>
            </p:cNvPr>
            <p:cNvSpPr txBox="1">
              <a:spLocks noChangeArrowheads="1"/>
            </p:cNvSpPr>
            <p:nvPr/>
          </p:nvSpPr>
          <p:spPr bwMode="auto">
            <a:xfrm>
              <a:off x="4204" y="3248"/>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400" b="1">
                <a:solidFill>
                  <a:srgbClr val="00CC00"/>
                </a:solidFill>
              </a:endParaRPr>
            </a:p>
          </p:txBody>
        </p:sp>
        <p:sp>
          <p:nvSpPr>
            <p:cNvPr id="40041" name="AutoShape 105">
              <a:extLst>
                <a:ext uri="{FF2B5EF4-FFF2-40B4-BE49-F238E27FC236}">
                  <a16:creationId xmlns:a16="http://schemas.microsoft.com/office/drawing/2014/main" id="{2E58C946-5C59-E411-3A78-4C02173C459B}"/>
                </a:ext>
              </a:extLst>
            </p:cNvPr>
            <p:cNvSpPr>
              <a:spLocks noChangeArrowheads="1"/>
            </p:cNvSpPr>
            <p:nvPr/>
          </p:nvSpPr>
          <p:spPr bwMode="auto">
            <a:xfrm rot="-5400000">
              <a:off x="3901" y="3500"/>
              <a:ext cx="248" cy="155"/>
            </a:xfrm>
            <a:custGeom>
              <a:avLst/>
              <a:gdLst>
                <a:gd name="G0" fmla="+- 4011550 0 0"/>
                <a:gd name="G1" fmla="+- 11476673 0 0"/>
                <a:gd name="G2" fmla="+- 4011550 0 11476673"/>
                <a:gd name="G3" fmla="+- 10800 0 0"/>
                <a:gd name="G4" fmla="+- 0 0 4011550"/>
                <a:gd name="T0" fmla="*/ 360 256 1"/>
                <a:gd name="T1" fmla="*/ 0 256 1"/>
                <a:gd name="G5" fmla="+- G2 T0 T1"/>
                <a:gd name="G6" fmla="?: G2 G2 G5"/>
                <a:gd name="G7" fmla="+- 0 0 G6"/>
                <a:gd name="G8" fmla="+- 6673 0 0"/>
                <a:gd name="G9" fmla="+- 0 0 11476673"/>
                <a:gd name="G10" fmla="+- 6673 0 2700"/>
                <a:gd name="G11" fmla="cos G10 4011550"/>
                <a:gd name="G12" fmla="sin G10 4011550"/>
                <a:gd name="G13" fmla="cos 13500 4011550"/>
                <a:gd name="G14" fmla="sin 13500 4011550"/>
                <a:gd name="G15" fmla="+- G11 10800 0"/>
                <a:gd name="G16" fmla="+- G12 10800 0"/>
                <a:gd name="G17" fmla="+- G13 10800 0"/>
                <a:gd name="G18" fmla="+- G14 10800 0"/>
                <a:gd name="G19" fmla="*/ 6673 1 2"/>
                <a:gd name="G20" fmla="+- G19 5400 0"/>
                <a:gd name="G21" fmla="cos G20 4011550"/>
                <a:gd name="G22" fmla="sin G20 4011550"/>
                <a:gd name="G23" fmla="+- G21 10800 0"/>
                <a:gd name="G24" fmla="+- G12 G23 G22"/>
                <a:gd name="G25" fmla="+- G22 G23 G11"/>
                <a:gd name="G26" fmla="cos 10800 4011550"/>
                <a:gd name="G27" fmla="sin 10800 4011550"/>
                <a:gd name="G28" fmla="cos 6673 4011550"/>
                <a:gd name="G29" fmla="sin 6673 4011550"/>
                <a:gd name="G30" fmla="+- G26 10800 0"/>
                <a:gd name="G31" fmla="+- G27 10800 0"/>
                <a:gd name="G32" fmla="+- G28 10800 0"/>
                <a:gd name="G33" fmla="+- G29 10800 0"/>
                <a:gd name="G34" fmla="+- G19 5400 0"/>
                <a:gd name="G35" fmla="cos G34 11476673"/>
                <a:gd name="G36" fmla="sin G34 11476673"/>
                <a:gd name="G37" fmla="+/ 11476673 4011550 2"/>
                <a:gd name="T2" fmla="*/ 180 256 1"/>
                <a:gd name="T3" fmla="*/ 0 256 1"/>
                <a:gd name="G38" fmla="+- G37 T2 T3"/>
                <a:gd name="G39" fmla="?: G2 G37 G38"/>
                <a:gd name="G40" fmla="cos 10800 G39"/>
                <a:gd name="G41" fmla="sin 10800 G39"/>
                <a:gd name="G42" fmla="cos 6673 G39"/>
                <a:gd name="G43" fmla="sin 6673 G39"/>
                <a:gd name="G44" fmla="+- G40 10800 0"/>
                <a:gd name="G45" fmla="+- G41 10800 0"/>
                <a:gd name="G46" fmla="+- G42 10800 0"/>
                <a:gd name="G47" fmla="+- G43 10800 0"/>
                <a:gd name="G48" fmla="+- G35 10800 0"/>
                <a:gd name="G49" fmla="+- G36 10800 0"/>
                <a:gd name="T4" fmla="*/ 15897 w 21600"/>
                <a:gd name="T5" fmla="*/ 1278 h 21600"/>
                <a:gd name="T6" fmla="*/ 2094 w 21600"/>
                <a:gd name="T7" fmla="*/ 11543 h 21600"/>
                <a:gd name="T8" fmla="*/ 13949 w 21600"/>
                <a:gd name="T9" fmla="*/ 4917 h 21600"/>
                <a:gd name="T10" fmla="*/ 17301 w 21600"/>
                <a:gd name="T11" fmla="*/ 22631 h 21600"/>
                <a:gd name="T12" fmla="*/ 10831 w 21600"/>
                <a:gd name="T13" fmla="*/ 20751 h 21600"/>
                <a:gd name="T14" fmla="*/ 12713 w 21600"/>
                <a:gd name="T15" fmla="*/ 1428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4013" y="16648"/>
                  </a:moveTo>
                  <a:cubicBezTo>
                    <a:pt x="16147" y="15475"/>
                    <a:pt x="17473" y="13234"/>
                    <a:pt x="17473" y="10800"/>
                  </a:cubicBezTo>
                  <a:cubicBezTo>
                    <a:pt x="17473" y="7114"/>
                    <a:pt x="14485" y="4127"/>
                    <a:pt x="10800" y="4127"/>
                  </a:cubicBezTo>
                  <a:cubicBezTo>
                    <a:pt x="7114" y="4127"/>
                    <a:pt x="4127" y="7114"/>
                    <a:pt x="4127" y="10800"/>
                  </a:cubicBezTo>
                  <a:cubicBezTo>
                    <a:pt x="4127" y="10989"/>
                    <a:pt x="4135" y="11178"/>
                    <a:pt x="4151" y="11367"/>
                  </a:cubicBezTo>
                  <a:lnTo>
                    <a:pt x="39" y="11718"/>
                  </a:lnTo>
                  <a:cubicBezTo>
                    <a:pt x="13" y="11413"/>
                    <a:pt x="0" y="11106"/>
                    <a:pt x="0" y="10800"/>
                  </a:cubicBezTo>
                  <a:cubicBezTo>
                    <a:pt x="0" y="4835"/>
                    <a:pt x="4835" y="0"/>
                    <a:pt x="10800" y="0"/>
                  </a:cubicBezTo>
                  <a:cubicBezTo>
                    <a:pt x="16764" y="0"/>
                    <a:pt x="21600" y="4835"/>
                    <a:pt x="21600" y="10800"/>
                  </a:cubicBezTo>
                  <a:cubicBezTo>
                    <a:pt x="21600" y="14740"/>
                    <a:pt x="19454" y="18367"/>
                    <a:pt x="16001" y="20265"/>
                  </a:cubicBezTo>
                  <a:lnTo>
                    <a:pt x="17301" y="22631"/>
                  </a:lnTo>
                  <a:lnTo>
                    <a:pt x="10831" y="20751"/>
                  </a:lnTo>
                  <a:lnTo>
                    <a:pt x="12713" y="14281"/>
                  </a:lnTo>
                  <a:lnTo>
                    <a:pt x="14013" y="16648"/>
                  </a:lnTo>
                  <a:close/>
                </a:path>
              </a:pathLst>
            </a:cu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0042" name="Line 106">
              <a:extLst>
                <a:ext uri="{FF2B5EF4-FFF2-40B4-BE49-F238E27FC236}">
                  <a16:creationId xmlns:a16="http://schemas.microsoft.com/office/drawing/2014/main" id="{CD57E90F-6536-0598-053C-9880E03AFDDA}"/>
                </a:ext>
              </a:extLst>
            </p:cNvPr>
            <p:cNvSpPr>
              <a:spLocks noChangeAspect="1" noChangeShapeType="1"/>
            </p:cNvSpPr>
            <p:nvPr/>
          </p:nvSpPr>
          <p:spPr bwMode="auto">
            <a:xfrm flipV="1">
              <a:off x="3888" y="3552"/>
              <a:ext cx="93" cy="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40043" name="AutoShape 107">
            <a:extLst>
              <a:ext uri="{FF2B5EF4-FFF2-40B4-BE49-F238E27FC236}">
                <a16:creationId xmlns:a16="http://schemas.microsoft.com/office/drawing/2014/main" id="{784FDFE7-6F40-E425-391C-A1936B0DD653}"/>
              </a:ext>
            </a:extLst>
          </p:cNvPr>
          <p:cNvSpPr>
            <a:spLocks noChangeArrowheads="1"/>
          </p:cNvSpPr>
          <p:nvPr/>
        </p:nvSpPr>
        <p:spPr bwMode="auto">
          <a:xfrm>
            <a:off x="6781800" y="18288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40047" name="AutoShape 111">
            <a:extLst>
              <a:ext uri="{FF2B5EF4-FFF2-40B4-BE49-F238E27FC236}">
                <a16:creationId xmlns:a16="http://schemas.microsoft.com/office/drawing/2014/main" id="{03EC0DAC-D572-B60D-88C9-9D0FA202140C}"/>
              </a:ext>
            </a:extLst>
          </p:cNvPr>
          <p:cNvSpPr>
            <a:spLocks noChangeArrowheads="1"/>
          </p:cNvSpPr>
          <p:nvPr/>
        </p:nvSpPr>
        <p:spPr bwMode="auto">
          <a:xfrm>
            <a:off x="6781800" y="36576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40048" name="AutoShape 112">
            <a:extLst>
              <a:ext uri="{FF2B5EF4-FFF2-40B4-BE49-F238E27FC236}">
                <a16:creationId xmlns:a16="http://schemas.microsoft.com/office/drawing/2014/main" id="{FC6E335F-E4CB-4BC4-2625-D856C609AA09}"/>
              </a:ext>
            </a:extLst>
          </p:cNvPr>
          <p:cNvSpPr>
            <a:spLocks noChangeArrowheads="1"/>
          </p:cNvSpPr>
          <p:nvPr/>
        </p:nvSpPr>
        <p:spPr bwMode="auto">
          <a:xfrm>
            <a:off x="6781800" y="54102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40049" name="AutoShape 113">
            <a:extLst>
              <a:ext uri="{FF2B5EF4-FFF2-40B4-BE49-F238E27FC236}">
                <a16:creationId xmlns:a16="http://schemas.microsoft.com/office/drawing/2014/main" id="{B6F7F87E-9F77-2674-06EB-2CCBA2071878}"/>
              </a:ext>
            </a:extLst>
          </p:cNvPr>
          <p:cNvSpPr>
            <a:spLocks noChangeArrowheads="1"/>
          </p:cNvSpPr>
          <p:nvPr/>
        </p:nvSpPr>
        <p:spPr bwMode="auto">
          <a:xfrm rot="1746830">
            <a:off x="4381500" y="51054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40050" name="AutoShape 114">
            <a:extLst>
              <a:ext uri="{FF2B5EF4-FFF2-40B4-BE49-F238E27FC236}">
                <a16:creationId xmlns:a16="http://schemas.microsoft.com/office/drawing/2014/main" id="{82024334-9368-5783-9357-A4E4308C5F73}"/>
              </a:ext>
            </a:extLst>
          </p:cNvPr>
          <p:cNvSpPr>
            <a:spLocks noChangeArrowheads="1"/>
          </p:cNvSpPr>
          <p:nvPr/>
        </p:nvSpPr>
        <p:spPr bwMode="auto">
          <a:xfrm rot="19944444">
            <a:off x="4457700" y="22860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40051" name="AutoShape 115">
            <a:extLst>
              <a:ext uri="{FF2B5EF4-FFF2-40B4-BE49-F238E27FC236}">
                <a16:creationId xmlns:a16="http://schemas.microsoft.com/office/drawing/2014/main" id="{14415862-E9E3-C3CB-AC98-94665424CA63}"/>
              </a:ext>
            </a:extLst>
          </p:cNvPr>
          <p:cNvSpPr>
            <a:spLocks noChangeArrowheads="1"/>
          </p:cNvSpPr>
          <p:nvPr/>
        </p:nvSpPr>
        <p:spPr bwMode="auto">
          <a:xfrm rot="16200000">
            <a:off x="5524500" y="2895600"/>
            <a:ext cx="304800" cy="152400"/>
          </a:xfrm>
          <a:prstGeom prst="leftRightArrow">
            <a:avLst>
              <a:gd name="adj1" fmla="val 50000"/>
              <a:gd name="adj2" fmla="val 400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a:endParaRPr lang="en-US" altLang="en-US" sz="2400"/>
          </a:p>
        </p:txBody>
      </p:sp>
      <p:sp>
        <p:nvSpPr>
          <p:cNvPr id="4" name="Title 1">
            <a:extLst>
              <a:ext uri="{FF2B5EF4-FFF2-40B4-BE49-F238E27FC236}">
                <a16:creationId xmlns:a16="http://schemas.microsoft.com/office/drawing/2014/main" id="{ADFD7E19-35F3-901A-A3C8-4991F7C7FDC6}"/>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4072601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1026">
            <a:extLst>
              <a:ext uri="{FF2B5EF4-FFF2-40B4-BE49-F238E27FC236}">
                <a16:creationId xmlns:a16="http://schemas.microsoft.com/office/drawing/2014/main" id="{4F5EB1BF-6C00-550E-8E97-F474045B1DAA}"/>
              </a:ext>
            </a:extLst>
          </p:cNvPr>
          <p:cNvSpPr txBox="1">
            <a:spLocks noChangeArrowheads="1"/>
          </p:cNvSpPr>
          <p:nvPr/>
        </p:nvSpPr>
        <p:spPr bwMode="auto">
          <a:xfrm>
            <a:off x="795100" y="1205076"/>
            <a:ext cx="5199300"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Times" pitchFamily="18" charset="0"/>
              </a:defRPr>
            </a:lvl1pPr>
            <a:lvl2pPr marL="698500">
              <a:defRPr sz="2400">
                <a:solidFill>
                  <a:schemeClr val="tx1"/>
                </a:solidFill>
                <a:latin typeface="Times" pitchFamily="18" charset="0"/>
              </a:defRPr>
            </a:lvl2pPr>
            <a:lvl3pPr>
              <a:defRPr sz="2400">
                <a:solidFill>
                  <a:schemeClr val="tx1"/>
                </a:solidFill>
                <a:latin typeface="Times" pitchFamily="18" charset="0"/>
              </a:defRPr>
            </a:lvl3pPr>
            <a:lvl4pPr>
              <a:defRPr sz="2400">
                <a:solidFill>
                  <a:schemeClr val="tx1"/>
                </a:solidFill>
                <a:latin typeface="Times" pitchFamily="18" charset="0"/>
              </a:defRPr>
            </a:lvl4pPr>
            <a:lvl5pPr>
              <a:defRPr sz="2400">
                <a:solidFill>
                  <a:schemeClr val="tx1"/>
                </a:solidFill>
                <a:latin typeface="Times" pitchFamily="18" charset="0"/>
              </a:defRPr>
            </a:lvl5pPr>
            <a:lvl6pPr eaLnBrk="0" fontAlgn="base" hangingPunct="0">
              <a:spcBef>
                <a:spcPct val="0"/>
              </a:spcBef>
              <a:spcAft>
                <a:spcPct val="0"/>
              </a:spcAft>
              <a:defRPr sz="2400">
                <a:solidFill>
                  <a:schemeClr val="tx1"/>
                </a:solidFill>
                <a:latin typeface="Times" pitchFamily="18" charset="0"/>
              </a:defRPr>
            </a:lvl6pPr>
            <a:lvl7pPr eaLnBrk="0" fontAlgn="base" hangingPunct="0">
              <a:spcBef>
                <a:spcPct val="0"/>
              </a:spcBef>
              <a:spcAft>
                <a:spcPct val="0"/>
              </a:spcAft>
              <a:defRPr sz="2400">
                <a:solidFill>
                  <a:schemeClr val="tx1"/>
                </a:solidFill>
                <a:latin typeface="Times" pitchFamily="18" charset="0"/>
              </a:defRPr>
            </a:lvl7pPr>
            <a:lvl8pPr eaLnBrk="0" fontAlgn="base" hangingPunct="0">
              <a:spcBef>
                <a:spcPct val="0"/>
              </a:spcBef>
              <a:spcAft>
                <a:spcPct val="0"/>
              </a:spcAft>
              <a:defRPr sz="2400">
                <a:solidFill>
                  <a:schemeClr val="tx1"/>
                </a:solidFill>
                <a:latin typeface="Times" pitchFamily="18" charset="0"/>
              </a:defRPr>
            </a:lvl8pPr>
            <a:lvl9pPr eaLnBrk="0" fontAlgn="base" hangingPunct="0">
              <a:spcBef>
                <a:spcPct val="0"/>
              </a:spcBef>
              <a:spcAft>
                <a:spcPct val="0"/>
              </a:spcAft>
              <a:defRPr sz="2400">
                <a:solidFill>
                  <a:schemeClr val="tx1"/>
                </a:solidFill>
                <a:latin typeface="Times" pitchFamily="18" charset="0"/>
              </a:defRPr>
            </a:lvl9pPr>
          </a:lstStyle>
          <a:p>
            <a:r>
              <a:rPr lang="en-US" altLang="en-US" sz="2000" b="1" dirty="0">
                <a:solidFill>
                  <a:schemeClr val="accent2"/>
                </a:solidFill>
                <a:latin typeface="Arial" panose="020B0604020202020204" pitchFamily="34" charset="0"/>
              </a:rPr>
              <a:t>By outgroup:</a:t>
            </a:r>
            <a:r>
              <a:rPr lang="en-US" altLang="en-US" b="1" dirty="0">
                <a:latin typeface="Arial" panose="020B0604020202020204" pitchFamily="34" charset="0"/>
              </a:rPr>
              <a:t>  </a:t>
            </a:r>
          </a:p>
          <a:p>
            <a:endParaRPr lang="en-US" altLang="en-US" sz="300" dirty="0">
              <a:latin typeface="Arial" panose="020B0604020202020204" pitchFamily="34" charset="0"/>
            </a:endParaRPr>
          </a:p>
          <a:p>
            <a:r>
              <a:rPr lang="en-US" altLang="en-US" sz="1800" dirty="0">
                <a:latin typeface="Arial" panose="020B0604020202020204" pitchFamily="34" charset="0"/>
              </a:rPr>
              <a:t>Uses taxa (the “outgroup”) that are known to fall outside of the group of interest (the “ingroup”).  Requires some prior knowledge about the relationships among the taxa.  The outgroup can either be species (</a:t>
            </a:r>
            <a:r>
              <a:rPr lang="en-US" altLang="en-US" sz="1800" i="1" dirty="0">
                <a:latin typeface="Arial" panose="020B0604020202020204" pitchFamily="34" charset="0"/>
              </a:rPr>
              <a:t>e.g.,</a:t>
            </a:r>
            <a:r>
              <a:rPr lang="en-US" altLang="en-US" sz="1800" dirty="0">
                <a:latin typeface="Arial" panose="020B0604020202020204" pitchFamily="34" charset="0"/>
              </a:rPr>
              <a:t> birds to root a mammalian tree) or previous gene duplicates (</a:t>
            </a:r>
            <a:r>
              <a:rPr lang="en-US" altLang="en-US" sz="1800" i="1" dirty="0">
                <a:latin typeface="Arial" panose="020B0604020202020204" pitchFamily="34" charset="0"/>
              </a:rPr>
              <a:t>e.g.</a:t>
            </a:r>
            <a:r>
              <a:rPr lang="en-US" altLang="en-US" sz="1800" dirty="0">
                <a:latin typeface="Arial" panose="020B0604020202020204" pitchFamily="34" charset="0"/>
              </a:rPr>
              <a:t>, </a:t>
            </a:r>
          </a:p>
          <a:p>
            <a:r>
              <a:rPr lang="en-US" altLang="en-US" sz="1800" dirty="0">
                <a:latin typeface="Symbol" pitchFamily="2" charset="2"/>
              </a:rPr>
              <a:t>a</a:t>
            </a:r>
            <a:r>
              <a:rPr lang="en-US" altLang="en-US" sz="1800" dirty="0">
                <a:latin typeface="Arial" panose="020B0604020202020204" pitchFamily="34" charset="0"/>
              </a:rPr>
              <a:t>-</a:t>
            </a:r>
            <a:r>
              <a:rPr lang="en-US" altLang="en-US" sz="1800" dirty="0" err="1">
                <a:latin typeface="Arial" panose="020B0604020202020204" pitchFamily="34" charset="0"/>
              </a:rPr>
              <a:t>globins</a:t>
            </a:r>
            <a:r>
              <a:rPr lang="en-US" altLang="en-US" sz="1800" dirty="0">
                <a:latin typeface="Arial" panose="020B0604020202020204" pitchFamily="34" charset="0"/>
              </a:rPr>
              <a:t> to root </a:t>
            </a:r>
            <a:r>
              <a:rPr lang="en-US" altLang="en-US" sz="1800" dirty="0">
                <a:latin typeface="Symbol" pitchFamily="2" charset="2"/>
              </a:rPr>
              <a:t>b</a:t>
            </a:r>
            <a:r>
              <a:rPr lang="en-US" altLang="en-US" sz="1800" dirty="0">
                <a:latin typeface="Arial" panose="020B0604020202020204" pitchFamily="34" charset="0"/>
              </a:rPr>
              <a:t>-</a:t>
            </a:r>
            <a:r>
              <a:rPr lang="en-US" altLang="en-US" sz="1800" dirty="0" err="1">
                <a:latin typeface="Arial" panose="020B0604020202020204" pitchFamily="34" charset="0"/>
              </a:rPr>
              <a:t>globins</a:t>
            </a:r>
            <a:r>
              <a:rPr lang="en-US" altLang="en-US" sz="1800" dirty="0">
                <a:latin typeface="Arial" panose="020B0604020202020204" pitchFamily="34" charset="0"/>
              </a:rPr>
              <a:t>).</a:t>
            </a:r>
            <a:r>
              <a:rPr lang="en-US" altLang="en-US" sz="1800" b="1" dirty="0">
                <a:latin typeface="Arial" panose="020B0604020202020204" pitchFamily="34" charset="0"/>
              </a:rPr>
              <a:t>  </a:t>
            </a:r>
            <a:endParaRPr lang="en-US" altLang="en-US" sz="1800" dirty="0">
              <a:latin typeface="Arial" panose="020B0604020202020204" pitchFamily="34" charset="0"/>
            </a:endParaRPr>
          </a:p>
        </p:txBody>
      </p:sp>
      <p:sp>
        <p:nvSpPr>
          <p:cNvPr id="86019" name="Text Box 1027">
            <a:extLst>
              <a:ext uri="{FF2B5EF4-FFF2-40B4-BE49-F238E27FC236}">
                <a16:creationId xmlns:a16="http://schemas.microsoft.com/office/drawing/2014/main" id="{A9551A3E-7FBC-5046-F983-32137237A4D3}"/>
              </a:ext>
            </a:extLst>
          </p:cNvPr>
          <p:cNvSpPr txBox="1">
            <a:spLocks noChangeArrowheads="1"/>
          </p:cNvSpPr>
          <p:nvPr/>
        </p:nvSpPr>
        <p:spPr bwMode="auto">
          <a:xfrm>
            <a:off x="2593975" y="530893"/>
            <a:ext cx="77009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800" b="1" dirty="0">
                <a:solidFill>
                  <a:schemeClr val="accent2"/>
                </a:solidFill>
              </a:rPr>
              <a:t>There are two major ways to root trees:</a:t>
            </a:r>
          </a:p>
        </p:txBody>
      </p:sp>
      <p:sp>
        <p:nvSpPr>
          <p:cNvPr id="86020" name="Line 1028">
            <a:extLst>
              <a:ext uri="{FF2B5EF4-FFF2-40B4-BE49-F238E27FC236}">
                <a16:creationId xmlns:a16="http://schemas.microsoft.com/office/drawing/2014/main" id="{93474323-1947-AF6D-A4BF-15B2B5087E73}"/>
              </a:ext>
            </a:extLst>
          </p:cNvPr>
          <p:cNvSpPr>
            <a:spLocks noChangeShapeType="1"/>
          </p:cNvSpPr>
          <p:nvPr/>
        </p:nvSpPr>
        <p:spPr bwMode="auto">
          <a:xfrm>
            <a:off x="6618288" y="4826000"/>
            <a:ext cx="1655762" cy="9779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21" name="Line 1029">
            <a:extLst>
              <a:ext uri="{FF2B5EF4-FFF2-40B4-BE49-F238E27FC236}">
                <a16:creationId xmlns:a16="http://schemas.microsoft.com/office/drawing/2014/main" id="{D5F71F19-03BF-4E0A-5D32-00C0055C04A4}"/>
              </a:ext>
            </a:extLst>
          </p:cNvPr>
          <p:cNvSpPr>
            <a:spLocks noChangeShapeType="1"/>
          </p:cNvSpPr>
          <p:nvPr/>
        </p:nvSpPr>
        <p:spPr bwMode="auto">
          <a:xfrm flipH="1">
            <a:off x="7975601" y="5819776"/>
            <a:ext cx="296863" cy="16986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22" name="Line 1030">
            <a:extLst>
              <a:ext uri="{FF2B5EF4-FFF2-40B4-BE49-F238E27FC236}">
                <a16:creationId xmlns:a16="http://schemas.microsoft.com/office/drawing/2014/main" id="{A2E686C1-4A83-DAA0-186D-9C2381968D06}"/>
              </a:ext>
            </a:extLst>
          </p:cNvPr>
          <p:cNvSpPr>
            <a:spLocks noChangeShapeType="1"/>
          </p:cNvSpPr>
          <p:nvPr/>
        </p:nvSpPr>
        <p:spPr bwMode="auto">
          <a:xfrm>
            <a:off x="8670926" y="5807076"/>
            <a:ext cx="835025" cy="30797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23" name="Text Box 1031">
            <a:extLst>
              <a:ext uri="{FF2B5EF4-FFF2-40B4-BE49-F238E27FC236}">
                <a16:creationId xmlns:a16="http://schemas.microsoft.com/office/drawing/2014/main" id="{82B28CE8-AF69-14E4-2841-70F31121FF77}"/>
              </a:ext>
            </a:extLst>
          </p:cNvPr>
          <p:cNvSpPr txBox="1">
            <a:spLocks noChangeArrowheads="1"/>
          </p:cNvSpPr>
          <p:nvPr/>
        </p:nvSpPr>
        <p:spPr bwMode="auto">
          <a:xfrm>
            <a:off x="6275389" y="4521200"/>
            <a:ext cx="338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CC00"/>
                </a:solidFill>
              </a:rPr>
              <a:t>A</a:t>
            </a:r>
            <a:r>
              <a:rPr lang="en-US" altLang="en-US" sz="1600" b="1"/>
              <a:t> </a:t>
            </a:r>
          </a:p>
        </p:txBody>
      </p:sp>
      <p:sp>
        <p:nvSpPr>
          <p:cNvPr id="86024" name="Text Box 1032">
            <a:extLst>
              <a:ext uri="{FF2B5EF4-FFF2-40B4-BE49-F238E27FC236}">
                <a16:creationId xmlns:a16="http://schemas.microsoft.com/office/drawing/2014/main" id="{1FF7FA00-95FC-164E-1B1C-874E6F29798A}"/>
              </a:ext>
            </a:extLst>
          </p:cNvPr>
          <p:cNvSpPr txBox="1">
            <a:spLocks noChangeArrowheads="1"/>
          </p:cNvSpPr>
          <p:nvPr/>
        </p:nvSpPr>
        <p:spPr bwMode="auto">
          <a:xfrm>
            <a:off x="7648575" y="5918200"/>
            <a:ext cx="3365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CC0000"/>
                </a:solidFill>
              </a:rPr>
              <a:t>B</a:t>
            </a:r>
            <a:endParaRPr lang="en-US" altLang="en-US" sz="1600" b="1"/>
          </a:p>
        </p:txBody>
      </p:sp>
      <p:sp>
        <p:nvSpPr>
          <p:cNvPr id="86025" name="Text Box 1033">
            <a:extLst>
              <a:ext uri="{FF2B5EF4-FFF2-40B4-BE49-F238E27FC236}">
                <a16:creationId xmlns:a16="http://schemas.microsoft.com/office/drawing/2014/main" id="{EEEA6510-788D-81D2-1F85-BE4874DF494C}"/>
              </a:ext>
            </a:extLst>
          </p:cNvPr>
          <p:cNvSpPr txBox="1">
            <a:spLocks noChangeArrowheads="1"/>
          </p:cNvSpPr>
          <p:nvPr/>
        </p:nvSpPr>
        <p:spPr bwMode="auto">
          <a:xfrm>
            <a:off x="8963026" y="5303838"/>
            <a:ext cx="263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solidFill>
                  <a:srgbClr val="0000FF"/>
                </a:solidFill>
              </a:rPr>
              <a:t>C</a:t>
            </a:r>
            <a:endParaRPr lang="en-US" altLang="en-US" sz="1600" b="1"/>
          </a:p>
        </p:txBody>
      </p:sp>
      <p:sp>
        <p:nvSpPr>
          <p:cNvPr id="86026" name="Text Box 1034">
            <a:extLst>
              <a:ext uri="{FF2B5EF4-FFF2-40B4-BE49-F238E27FC236}">
                <a16:creationId xmlns:a16="http://schemas.microsoft.com/office/drawing/2014/main" id="{63B0A0DD-E8DF-5EF4-8578-CEB9121C757B}"/>
              </a:ext>
            </a:extLst>
          </p:cNvPr>
          <p:cNvSpPr txBox="1">
            <a:spLocks noChangeArrowheads="1"/>
          </p:cNvSpPr>
          <p:nvPr/>
        </p:nvSpPr>
        <p:spPr bwMode="auto">
          <a:xfrm>
            <a:off x="9459913" y="5940425"/>
            <a:ext cx="31451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a:solidFill>
                  <a:srgbClr val="FF00FF"/>
                </a:solidFill>
              </a:rPr>
              <a:t>D</a:t>
            </a:r>
            <a:endParaRPr lang="en-US" altLang="en-US" sz="1600" b="1"/>
          </a:p>
        </p:txBody>
      </p:sp>
      <p:sp>
        <p:nvSpPr>
          <p:cNvPr id="86027" name="Line 1035">
            <a:extLst>
              <a:ext uri="{FF2B5EF4-FFF2-40B4-BE49-F238E27FC236}">
                <a16:creationId xmlns:a16="http://schemas.microsoft.com/office/drawing/2014/main" id="{A1072294-6AFB-2BFF-098F-0268DE09469C}"/>
              </a:ext>
            </a:extLst>
          </p:cNvPr>
          <p:cNvSpPr>
            <a:spLocks noChangeShapeType="1"/>
          </p:cNvSpPr>
          <p:nvPr/>
        </p:nvSpPr>
        <p:spPr bwMode="auto">
          <a:xfrm flipH="1">
            <a:off x="8161338" y="5384800"/>
            <a:ext cx="184150" cy="1714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28" name="Line 1036">
            <a:extLst>
              <a:ext uri="{FF2B5EF4-FFF2-40B4-BE49-F238E27FC236}">
                <a16:creationId xmlns:a16="http://schemas.microsoft.com/office/drawing/2014/main" id="{6D50A81D-F02D-0CC3-D912-3C8569748DF9}"/>
              </a:ext>
            </a:extLst>
          </p:cNvPr>
          <p:cNvSpPr>
            <a:spLocks noChangeShapeType="1"/>
          </p:cNvSpPr>
          <p:nvPr/>
        </p:nvSpPr>
        <p:spPr bwMode="auto">
          <a:xfrm>
            <a:off x="8288339" y="5808663"/>
            <a:ext cx="38258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29" name="Line 1037">
            <a:extLst>
              <a:ext uri="{FF2B5EF4-FFF2-40B4-BE49-F238E27FC236}">
                <a16:creationId xmlns:a16="http://schemas.microsoft.com/office/drawing/2014/main" id="{5D1EB6CF-6020-2CD4-95BA-A259A4BF608C}"/>
              </a:ext>
            </a:extLst>
          </p:cNvPr>
          <p:cNvSpPr>
            <a:spLocks noChangeShapeType="1"/>
          </p:cNvSpPr>
          <p:nvPr/>
        </p:nvSpPr>
        <p:spPr bwMode="auto">
          <a:xfrm flipH="1">
            <a:off x="8699500" y="5589589"/>
            <a:ext cx="268288" cy="200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30" name="Text Box 1038">
            <a:extLst>
              <a:ext uri="{FF2B5EF4-FFF2-40B4-BE49-F238E27FC236}">
                <a16:creationId xmlns:a16="http://schemas.microsoft.com/office/drawing/2014/main" id="{B9B54F27-5FFE-DC88-5D9F-6D164AD8D7CC}"/>
              </a:ext>
            </a:extLst>
          </p:cNvPr>
          <p:cNvSpPr txBox="1">
            <a:spLocks noChangeArrowheads="1"/>
          </p:cNvSpPr>
          <p:nvPr/>
        </p:nvSpPr>
        <p:spPr bwMode="auto">
          <a:xfrm>
            <a:off x="7094539" y="5268914"/>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b="1"/>
              <a:t>10</a:t>
            </a:r>
          </a:p>
        </p:txBody>
      </p:sp>
      <p:sp>
        <p:nvSpPr>
          <p:cNvPr id="86031" name="Text Box 1039">
            <a:extLst>
              <a:ext uri="{FF2B5EF4-FFF2-40B4-BE49-F238E27FC236}">
                <a16:creationId xmlns:a16="http://schemas.microsoft.com/office/drawing/2014/main" id="{05487863-3894-1781-FBE9-7B57A4C2DD27}"/>
              </a:ext>
            </a:extLst>
          </p:cNvPr>
          <p:cNvSpPr txBox="1">
            <a:spLocks noChangeArrowheads="1"/>
          </p:cNvSpPr>
          <p:nvPr/>
        </p:nvSpPr>
        <p:spPr bwMode="auto">
          <a:xfrm>
            <a:off x="8015288" y="5881689"/>
            <a:ext cx="392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2</a:t>
            </a:r>
          </a:p>
        </p:txBody>
      </p:sp>
      <p:sp>
        <p:nvSpPr>
          <p:cNvPr id="86032" name="Text Box 1040">
            <a:extLst>
              <a:ext uri="{FF2B5EF4-FFF2-40B4-BE49-F238E27FC236}">
                <a16:creationId xmlns:a16="http://schemas.microsoft.com/office/drawing/2014/main" id="{63F32B67-6EFC-6A29-D255-050B1C44EAD4}"/>
              </a:ext>
            </a:extLst>
          </p:cNvPr>
          <p:cNvSpPr txBox="1">
            <a:spLocks noChangeArrowheads="1"/>
          </p:cNvSpPr>
          <p:nvPr/>
        </p:nvSpPr>
        <p:spPr bwMode="auto">
          <a:xfrm>
            <a:off x="8353426" y="5551489"/>
            <a:ext cx="3413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3</a:t>
            </a:r>
          </a:p>
        </p:txBody>
      </p:sp>
      <p:sp>
        <p:nvSpPr>
          <p:cNvPr id="86033" name="Text Box 1041">
            <a:extLst>
              <a:ext uri="{FF2B5EF4-FFF2-40B4-BE49-F238E27FC236}">
                <a16:creationId xmlns:a16="http://schemas.microsoft.com/office/drawing/2014/main" id="{439DCEBB-FE1A-F24A-C347-BFF3E16B7C46}"/>
              </a:ext>
            </a:extLst>
          </p:cNvPr>
          <p:cNvSpPr txBox="1">
            <a:spLocks noChangeArrowheads="1"/>
          </p:cNvSpPr>
          <p:nvPr/>
        </p:nvSpPr>
        <p:spPr bwMode="auto">
          <a:xfrm>
            <a:off x="8947151" y="5959475"/>
            <a:ext cx="3413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5</a:t>
            </a:r>
          </a:p>
        </p:txBody>
      </p:sp>
      <p:sp>
        <p:nvSpPr>
          <p:cNvPr id="86034" name="Text Box 1042">
            <a:extLst>
              <a:ext uri="{FF2B5EF4-FFF2-40B4-BE49-F238E27FC236}">
                <a16:creationId xmlns:a16="http://schemas.microsoft.com/office/drawing/2014/main" id="{909B7909-1A84-914E-C7CC-8B8784001829}"/>
              </a:ext>
            </a:extLst>
          </p:cNvPr>
          <p:cNvSpPr txBox="1">
            <a:spLocks noChangeArrowheads="1"/>
          </p:cNvSpPr>
          <p:nvPr/>
        </p:nvSpPr>
        <p:spPr bwMode="auto">
          <a:xfrm>
            <a:off x="8810626" y="5613400"/>
            <a:ext cx="3413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2</a:t>
            </a:r>
          </a:p>
        </p:txBody>
      </p:sp>
      <p:sp>
        <p:nvSpPr>
          <p:cNvPr id="86035" name="Oval 1043">
            <a:extLst>
              <a:ext uri="{FF2B5EF4-FFF2-40B4-BE49-F238E27FC236}">
                <a16:creationId xmlns:a16="http://schemas.microsoft.com/office/drawing/2014/main" id="{8DAC6387-64D1-CBB0-3F94-7E5F76E08B46}"/>
              </a:ext>
            </a:extLst>
          </p:cNvPr>
          <p:cNvSpPr>
            <a:spLocks noChangeArrowheads="1"/>
          </p:cNvSpPr>
          <p:nvPr/>
        </p:nvSpPr>
        <p:spPr bwMode="auto">
          <a:xfrm>
            <a:off x="7977189" y="5578475"/>
            <a:ext cx="168275" cy="1666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36" name="Text Box 1044">
            <a:extLst>
              <a:ext uri="{FF2B5EF4-FFF2-40B4-BE49-F238E27FC236}">
                <a16:creationId xmlns:a16="http://schemas.microsoft.com/office/drawing/2014/main" id="{F6D6C93A-DD12-A71C-CA78-6D9B7545C8D1}"/>
              </a:ext>
            </a:extLst>
          </p:cNvPr>
          <p:cNvSpPr txBox="1">
            <a:spLocks noChangeArrowheads="1"/>
          </p:cNvSpPr>
          <p:nvPr/>
        </p:nvSpPr>
        <p:spPr bwMode="auto">
          <a:xfrm>
            <a:off x="795100" y="4097339"/>
            <a:ext cx="5199300" cy="183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accent2"/>
                </a:solidFill>
              </a:rPr>
              <a:t>By midpoint or distance:</a:t>
            </a:r>
            <a:endParaRPr lang="en-US" altLang="en-US" sz="2000" b="1" dirty="0">
              <a:solidFill>
                <a:srgbClr val="CC0000"/>
              </a:solidFill>
            </a:endParaRPr>
          </a:p>
          <a:p>
            <a:endParaRPr lang="en-US" altLang="en-US" sz="300" b="1" dirty="0"/>
          </a:p>
          <a:p>
            <a:r>
              <a:rPr lang="en-US" altLang="en-US" dirty="0"/>
              <a:t>Roots the tree at the midway point between the two most distant taxa in the tree, as determined by branch lengths.  Assumes that the taxa are evolving in a clock-like manner.  This assumption is built into some of the distance-based tree building methods.</a:t>
            </a:r>
          </a:p>
        </p:txBody>
      </p:sp>
      <p:graphicFrame>
        <p:nvGraphicFramePr>
          <p:cNvPr id="86041" name="Object 1049">
            <a:extLst>
              <a:ext uri="{FF2B5EF4-FFF2-40B4-BE49-F238E27FC236}">
                <a16:creationId xmlns:a16="http://schemas.microsoft.com/office/drawing/2014/main" id="{3C0E4682-539E-82B3-87A6-A76F6EA6CB7E}"/>
              </a:ext>
            </a:extLst>
          </p:cNvPr>
          <p:cNvGraphicFramePr>
            <a:graphicFrameLocks noChangeAspect="1"/>
          </p:cNvGraphicFramePr>
          <p:nvPr/>
        </p:nvGraphicFramePr>
        <p:xfrm>
          <a:off x="8737601" y="3300413"/>
          <a:ext cx="569913" cy="546100"/>
        </p:xfrm>
        <a:graphic>
          <a:graphicData uri="http://schemas.openxmlformats.org/presentationml/2006/ole">
            <mc:AlternateContent xmlns:mc="http://schemas.openxmlformats.org/markup-compatibility/2006">
              <mc:Choice xmlns:v="urn:schemas-microsoft-com:vml" Requires="v">
                <p:oleObj r:id="rId3" imgW="2374900" imgH="2197100" progId="MS_ClipArt_Gallery">
                  <p:embed/>
                </p:oleObj>
              </mc:Choice>
              <mc:Fallback>
                <p:oleObj r:id="rId3" imgW="2374900" imgH="2197100" progId="MS_ClipArt_Gallery">
                  <p:embed/>
                  <p:pic>
                    <p:nvPicPr>
                      <p:cNvPr id="86041" name="Object 1049">
                        <a:extLst>
                          <a:ext uri="{FF2B5EF4-FFF2-40B4-BE49-F238E27FC236}">
                            <a16:creationId xmlns:a16="http://schemas.microsoft.com/office/drawing/2014/main" id="{3C0E4682-539E-82B3-87A6-A76F6EA6C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7601" y="3300413"/>
                        <a:ext cx="569913"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2" name="Object 1050">
            <a:extLst>
              <a:ext uri="{FF2B5EF4-FFF2-40B4-BE49-F238E27FC236}">
                <a16:creationId xmlns:a16="http://schemas.microsoft.com/office/drawing/2014/main" id="{EEB0EF75-314A-95D3-768A-74DBA370E1C3}"/>
              </a:ext>
            </a:extLst>
          </p:cNvPr>
          <p:cNvGraphicFramePr>
            <a:graphicFrameLocks noChangeAspect="1"/>
          </p:cNvGraphicFramePr>
          <p:nvPr/>
        </p:nvGraphicFramePr>
        <p:xfrm>
          <a:off x="8736014" y="1296988"/>
          <a:ext cx="617537" cy="482600"/>
        </p:xfrm>
        <a:graphic>
          <a:graphicData uri="http://schemas.openxmlformats.org/presentationml/2006/ole">
            <mc:AlternateContent xmlns:mc="http://schemas.openxmlformats.org/markup-compatibility/2006">
              <mc:Choice xmlns:v="urn:schemas-microsoft-com:vml" Requires="v">
                <p:oleObj r:id="rId5" imgW="3340100" imgH="2755900" progId="MS_ClipArt_Gallery">
                  <p:embed/>
                </p:oleObj>
              </mc:Choice>
              <mc:Fallback>
                <p:oleObj r:id="rId5" imgW="3340100" imgH="2755900" progId="MS_ClipArt_Gallery">
                  <p:embed/>
                  <p:pic>
                    <p:nvPicPr>
                      <p:cNvPr id="86042" name="Object 1050">
                        <a:extLst>
                          <a:ext uri="{FF2B5EF4-FFF2-40B4-BE49-F238E27FC236}">
                            <a16:creationId xmlns:a16="http://schemas.microsoft.com/office/drawing/2014/main" id="{EEB0EF75-314A-95D3-768A-74DBA370E1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6014" y="1296988"/>
                        <a:ext cx="617537"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3" name="Object 1051">
            <a:extLst>
              <a:ext uri="{FF2B5EF4-FFF2-40B4-BE49-F238E27FC236}">
                <a16:creationId xmlns:a16="http://schemas.microsoft.com/office/drawing/2014/main" id="{278D26A0-D036-C5C5-8222-0839C7BE2AA1}"/>
              </a:ext>
            </a:extLst>
          </p:cNvPr>
          <p:cNvGraphicFramePr>
            <a:graphicFrameLocks noChangeAspect="1"/>
          </p:cNvGraphicFramePr>
          <p:nvPr/>
        </p:nvGraphicFramePr>
        <p:xfrm>
          <a:off x="8772526" y="2566988"/>
          <a:ext cx="549275" cy="481012"/>
        </p:xfrm>
        <a:graphic>
          <a:graphicData uri="http://schemas.openxmlformats.org/presentationml/2006/ole">
            <mc:AlternateContent xmlns:mc="http://schemas.openxmlformats.org/markup-compatibility/2006">
              <mc:Choice xmlns:v="urn:schemas-microsoft-com:vml" Requires="v">
                <p:oleObj r:id="rId7" imgW="3111500" imgH="2463800" progId="MS_ClipArt_Gallery">
                  <p:embed/>
                </p:oleObj>
              </mc:Choice>
              <mc:Fallback>
                <p:oleObj r:id="rId7" imgW="3111500" imgH="2463800" progId="MS_ClipArt_Gallery">
                  <p:embed/>
                  <p:pic>
                    <p:nvPicPr>
                      <p:cNvPr id="86043" name="Object 1051">
                        <a:extLst>
                          <a:ext uri="{FF2B5EF4-FFF2-40B4-BE49-F238E27FC236}">
                            <a16:creationId xmlns:a16="http://schemas.microsoft.com/office/drawing/2014/main" id="{278D26A0-D036-C5C5-8222-0839C7BE2A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72526" y="2566988"/>
                        <a:ext cx="54927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6044" name="Object 1052">
            <a:extLst>
              <a:ext uri="{FF2B5EF4-FFF2-40B4-BE49-F238E27FC236}">
                <a16:creationId xmlns:a16="http://schemas.microsoft.com/office/drawing/2014/main" id="{AD881D08-A5E8-48A7-7458-21477BB987B4}"/>
              </a:ext>
            </a:extLst>
          </p:cNvPr>
          <p:cNvGraphicFramePr>
            <a:graphicFrameLocks noChangeAspect="1"/>
          </p:cNvGraphicFramePr>
          <p:nvPr/>
        </p:nvGraphicFramePr>
        <p:xfrm flipH="1">
          <a:off x="8732839" y="2009776"/>
          <a:ext cx="706437" cy="385763"/>
        </p:xfrm>
        <a:graphic>
          <a:graphicData uri="http://schemas.openxmlformats.org/presentationml/2006/ole">
            <mc:AlternateContent xmlns:mc="http://schemas.openxmlformats.org/markup-compatibility/2006">
              <mc:Choice xmlns:v="urn:schemas-microsoft-com:vml" Requires="v">
                <p:oleObj r:id="rId9" imgW="4495800" imgH="2362200" progId="MS_ClipArt_Gallery">
                  <p:embed/>
                </p:oleObj>
              </mc:Choice>
              <mc:Fallback>
                <p:oleObj r:id="rId9" imgW="4495800" imgH="2362200" progId="MS_ClipArt_Gallery">
                  <p:embed/>
                  <p:pic>
                    <p:nvPicPr>
                      <p:cNvPr id="86044" name="Object 1052">
                        <a:extLst>
                          <a:ext uri="{FF2B5EF4-FFF2-40B4-BE49-F238E27FC236}">
                            <a16:creationId xmlns:a16="http://schemas.microsoft.com/office/drawing/2014/main" id="{AD881D08-A5E8-48A7-7458-21477BB987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732839" y="2009776"/>
                        <a:ext cx="706437" cy="385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6045" name="Line 1053">
            <a:extLst>
              <a:ext uri="{FF2B5EF4-FFF2-40B4-BE49-F238E27FC236}">
                <a16:creationId xmlns:a16="http://schemas.microsoft.com/office/drawing/2014/main" id="{B58130C9-8594-07C7-7DB1-AA52B1631BD0}"/>
              </a:ext>
            </a:extLst>
          </p:cNvPr>
          <p:cNvSpPr>
            <a:spLocks noChangeShapeType="1"/>
          </p:cNvSpPr>
          <p:nvPr/>
        </p:nvSpPr>
        <p:spPr bwMode="auto">
          <a:xfrm flipH="1" flipV="1">
            <a:off x="7334251" y="1617663"/>
            <a:ext cx="126047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46" name="Freeform 1054">
            <a:extLst>
              <a:ext uri="{FF2B5EF4-FFF2-40B4-BE49-F238E27FC236}">
                <a16:creationId xmlns:a16="http://schemas.microsoft.com/office/drawing/2014/main" id="{B6FE3702-416F-8EF8-4A81-39B67745274E}"/>
              </a:ext>
            </a:extLst>
          </p:cNvPr>
          <p:cNvSpPr>
            <a:spLocks/>
          </p:cNvSpPr>
          <p:nvPr/>
        </p:nvSpPr>
        <p:spPr bwMode="auto">
          <a:xfrm>
            <a:off x="7334250" y="2265363"/>
            <a:ext cx="1270000" cy="4762"/>
          </a:xfrm>
          <a:custGeom>
            <a:avLst/>
            <a:gdLst>
              <a:gd name="T0" fmla="*/ 800 w 800"/>
              <a:gd name="T1" fmla="*/ 3 h 3"/>
              <a:gd name="T2" fmla="*/ 0 w 800"/>
              <a:gd name="T3" fmla="*/ 0 h 3"/>
            </a:gdLst>
            <a:ahLst/>
            <a:cxnLst>
              <a:cxn ang="0">
                <a:pos x="T0" y="T1"/>
              </a:cxn>
              <a:cxn ang="0">
                <a:pos x="T2" y="T3"/>
              </a:cxn>
            </a:cxnLst>
            <a:rect l="0" t="0" r="r" b="b"/>
            <a:pathLst>
              <a:path w="800" h="3">
                <a:moveTo>
                  <a:pt x="800" y="3"/>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0" name="Line 1058">
            <a:extLst>
              <a:ext uri="{FF2B5EF4-FFF2-40B4-BE49-F238E27FC236}">
                <a16:creationId xmlns:a16="http://schemas.microsoft.com/office/drawing/2014/main" id="{33495F2C-E220-48E8-F09E-17F495C1AFE5}"/>
              </a:ext>
            </a:extLst>
          </p:cNvPr>
          <p:cNvSpPr>
            <a:spLocks noChangeShapeType="1"/>
          </p:cNvSpPr>
          <p:nvPr/>
        </p:nvSpPr>
        <p:spPr bwMode="auto">
          <a:xfrm>
            <a:off x="7329488" y="1620838"/>
            <a:ext cx="0" cy="635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3" name="Line 1061">
            <a:extLst>
              <a:ext uri="{FF2B5EF4-FFF2-40B4-BE49-F238E27FC236}">
                <a16:creationId xmlns:a16="http://schemas.microsoft.com/office/drawing/2014/main" id="{E3135AAB-6F52-86B1-DE1A-61F7E32C5172}"/>
              </a:ext>
            </a:extLst>
          </p:cNvPr>
          <p:cNvSpPr>
            <a:spLocks noChangeShapeType="1"/>
          </p:cNvSpPr>
          <p:nvPr/>
        </p:nvSpPr>
        <p:spPr bwMode="auto">
          <a:xfrm>
            <a:off x="7218363" y="1911350"/>
            <a:ext cx="95250" cy="15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4" name="Freeform 1062">
            <a:extLst>
              <a:ext uri="{FF2B5EF4-FFF2-40B4-BE49-F238E27FC236}">
                <a16:creationId xmlns:a16="http://schemas.microsoft.com/office/drawing/2014/main" id="{F0A2C1FC-4A41-1F48-3EDA-A9AF9533DF88}"/>
              </a:ext>
            </a:extLst>
          </p:cNvPr>
          <p:cNvSpPr>
            <a:spLocks/>
          </p:cNvSpPr>
          <p:nvPr/>
        </p:nvSpPr>
        <p:spPr bwMode="auto">
          <a:xfrm>
            <a:off x="7224714" y="2827339"/>
            <a:ext cx="1335087" cy="1587"/>
          </a:xfrm>
          <a:custGeom>
            <a:avLst/>
            <a:gdLst>
              <a:gd name="T0" fmla="*/ 841 w 841"/>
              <a:gd name="T1" fmla="*/ 0 h 1"/>
              <a:gd name="T2" fmla="*/ 0 w 841"/>
              <a:gd name="T3" fmla="*/ 1 h 1"/>
            </a:gdLst>
            <a:ahLst/>
            <a:cxnLst>
              <a:cxn ang="0">
                <a:pos x="T0" y="T1"/>
              </a:cxn>
              <a:cxn ang="0">
                <a:pos x="T2" y="T3"/>
              </a:cxn>
            </a:cxnLst>
            <a:rect l="0" t="0" r="r" b="b"/>
            <a:pathLst>
              <a:path w="841" h="1">
                <a:moveTo>
                  <a:pt x="841" y="0"/>
                </a:moveTo>
                <a:lnTo>
                  <a:pt x="0" y="1"/>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5" name="Line 1063">
            <a:extLst>
              <a:ext uri="{FF2B5EF4-FFF2-40B4-BE49-F238E27FC236}">
                <a16:creationId xmlns:a16="http://schemas.microsoft.com/office/drawing/2014/main" id="{8E1ABAF0-1F7A-195C-AA3E-CE256E48B0A5}"/>
              </a:ext>
            </a:extLst>
          </p:cNvPr>
          <p:cNvSpPr>
            <a:spLocks noChangeShapeType="1"/>
          </p:cNvSpPr>
          <p:nvPr/>
        </p:nvSpPr>
        <p:spPr bwMode="auto">
          <a:xfrm>
            <a:off x="7218363" y="1922463"/>
            <a:ext cx="0" cy="90011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7" name="Line 1065">
            <a:extLst>
              <a:ext uri="{FF2B5EF4-FFF2-40B4-BE49-F238E27FC236}">
                <a16:creationId xmlns:a16="http://schemas.microsoft.com/office/drawing/2014/main" id="{AA3CE965-EF8D-3792-1CAD-624A6BBAB335}"/>
              </a:ext>
            </a:extLst>
          </p:cNvPr>
          <p:cNvSpPr>
            <a:spLocks noChangeShapeType="1"/>
          </p:cNvSpPr>
          <p:nvPr/>
        </p:nvSpPr>
        <p:spPr bwMode="auto">
          <a:xfrm flipH="1" flipV="1">
            <a:off x="6303963" y="2420938"/>
            <a:ext cx="939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8" name="Freeform 1066">
            <a:extLst>
              <a:ext uri="{FF2B5EF4-FFF2-40B4-BE49-F238E27FC236}">
                <a16:creationId xmlns:a16="http://schemas.microsoft.com/office/drawing/2014/main" id="{3FC019FC-3311-C92D-1002-39D7445F4EA6}"/>
              </a:ext>
            </a:extLst>
          </p:cNvPr>
          <p:cNvSpPr>
            <a:spLocks/>
          </p:cNvSpPr>
          <p:nvPr/>
        </p:nvSpPr>
        <p:spPr bwMode="auto">
          <a:xfrm>
            <a:off x="6288088" y="3489325"/>
            <a:ext cx="2279650" cy="1588"/>
          </a:xfrm>
          <a:custGeom>
            <a:avLst/>
            <a:gdLst>
              <a:gd name="T0" fmla="*/ 1436 w 1436"/>
              <a:gd name="T1" fmla="*/ 0 h 1"/>
              <a:gd name="T2" fmla="*/ 0 w 1436"/>
              <a:gd name="T3" fmla="*/ 0 h 1"/>
            </a:gdLst>
            <a:ahLst/>
            <a:cxnLst>
              <a:cxn ang="0">
                <a:pos x="T0" y="T1"/>
              </a:cxn>
              <a:cxn ang="0">
                <a:pos x="T2" y="T3"/>
              </a:cxn>
            </a:cxnLst>
            <a:rect l="0" t="0" r="r" b="b"/>
            <a:pathLst>
              <a:path w="1436" h="1">
                <a:moveTo>
                  <a:pt x="1436" y="0"/>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59" name="Freeform 1067">
            <a:extLst>
              <a:ext uri="{FF2B5EF4-FFF2-40B4-BE49-F238E27FC236}">
                <a16:creationId xmlns:a16="http://schemas.microsoft.com/office/drawing/2014/main" id="{6691FF72-B96C-5EA6-6CA2-C34F57206177}"/>
              </a:ext>
            </a:extLst>
          </p:cNvPr>
          <p:cNvSpPr>
            <a:spLocks/>
          </p:cNvSpPr>
          <p:nvPr/>
        </p:nvSpPr>
        <p:spPr bwMode="auto">
          <a:xfrm>
            <a:off x="6286500" y="2419350"/>
            <a:ext cx="1588" cy="1066800"/>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62" name="Oval 1070">
            <a:extLst>
              <a:ext uri="{FF2B5EF4-FFF2-40B4-BE49-F238E27FC236}">
                <a16:creationId xmlns:a16="http://schemas.microsoft.com/office/drawing/2014/main" id="{89BDC278-64D7-5D93-C8D7-AE7BFA975CC4}"/>
              </a:ext>
            </a:extLst>
          </p:cNvPr>
          <p:cNvSpPr>
            <a:spLocks noChangeArrowheads="1"/>
          </p:cNvSpPr>
          <p:nvPr/>
        </p:nvSpPr>
        <p:spPr bwMode="auto">
          <a:xfrm>
            <a:off x="7145339" y="2371726"/>
            <a:ext cx="142875" cy="1254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6063" name="Text Box 1071">
            <a:extLst>
              <a:ext uri="{FF2B5EF4-FFF2-40B4-BE49-F238E27FC236}">
                <a16:creationId xmlns:a16="http://schemas.microsoft.com/office/drawing/2014/main" id="{F7592AA5-DA84-3F55-3A70-6855825770FD}"/>
              </a:ext>
            </a:extLst>
          </p:cNvPr>
          <p:cNvSpPr txBox="1">
            <a:spLocks noChangeArrowheads="1"/>
          </p:cNvSpPr>
          <p:nvPr/>
        </p:nvSpPr>
        <p:spPr bwMode="auto">
          <a:xfrm>
            <a:off x="9315451" y="3357563"/>
            <a:ext cx="10561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outgroup</a:t>
            </a:r>
          </a:p>
        </p:txBody>
      </p:sp>
      <p:sp>
        <p:nvSpPr>
          <p:cNvPr id="86064" name="Text Box 1072">
            <a:extLst>
              <a:ext uri="{FF2B5EF4-FFF2-40B4-BE49-F238E27FC236}">
                <a16:creationId xmlns:a16="http://schemas.microsoft.com/office/drawing/2014/main" id="{12823031-5699-3740-F9AA-5DCBBF98BEBC}"/>
              </a:ext>
            </a:extLst>
          </p:cNvPr>
          <p:cNvSpPr txBox="1">
            <a:spLocks noChangeArrowheads="1"/>
          </p:cNvSpPr>
          <p:nvPr/>
        </p:nvSpPr>
        <p:spPr bwMode="auto">
          <a:xfrm>
            <a:off x="8047039" y="4678364"/>
            <a:ext cx="241931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i="1"/>
              <a:t>d</a:t>
            </a:r>
            <a:r>
              <a:rPr lang="en-US" altLang="en-US"/>
              <a:t> (A,D) = 10 + 3 + 5 = 18</a:t>
            </a:r>
          </a:p>
          <a:p>
            <a:r>
              <a:rPr lang="en-US" altLang="en-US"/>
              <a:t>Midpoint = 18 / 2 = 9</a:t>
            </a:r>
          </a:p>
        </p:txBody>
      </p:sp>
      <p:sp>
        <p:nvSpPr>
          <p:cNvPr id="2" name="Title 1">
            <a:extLst>
              <a:ext uri="{FF2B5EF4-FFF2-40B4-BE49-F238E27FC236}">
                <a16:creationId xmlns:a16="http://schemas.microsoft.com/office/drawing/2014/main" id="{7E785CE4-8668-8CC2-D191-F229F57B3A95}"/>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28753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7E09FE12-1AE5-F1B0-164C-45BFDB1C57AA}"/>
              </a:ext>
            </a:extLst>
          </p:cNvPr>
          <p:cNvSpPr>
            <a:spLocks noGrp="1"/>
          </p:cNvSpPr>
          <p:nvPr>
            <p:ph type="ftr" sz="quarter" idx="11"/>
          </p:nvPr>
        </p:nvSpPr>
        <p:spPr/>
        <p:txBody>
          <a:bodyPr/>
          <a:lstStyle/>
          <a:p>
            <a:r>
              <a:rPr lang="en-US" altLang="en-US"/>
              <a:t>C-B Stewart, NHGRI lecture, 12/5/00</a:t>
            </a:r>
          </a:p>
        </p:txBody>
      </p:sp>
      <p:grpSp>
        <p:nvGrpSpPr>
          <p:cNvPr id="53325" name="Group 77">
            <a:extLst>
              <a:ext uri="{FF2B5EF4-FFF2-40B4-BE49-F238E27FC236}">
                <a16:creationId xmlns:a16="http://schemas.microsoft.com/office/drawing/2014/main" id="{A1A7F346-D89C-4B7A-34D0-15F1FFFB8183}"/>
              </a:ext>
            </a:extLst>
          </p:cNvPr>
          <p:cNvGrpSpPr>
            <a:grpSpLocks/>
          </p:cNvGrpSpPr>
          <p:nvPr/>
        </p:nvGrpSpPr>
        <p:grpSpPr bwMode="auto">
          <a:xfrm>
            <a:off x="1928813" y="1455739"/>
            <a:ext cx="8329612" cy="4910137"/>
            <a:chOff x="255" y="989"/>
            <a:chExt cx="5247" cy="3093"/>
          </a:xfrm>
        </p:grpSpPr>
        <p:graphicFrame>
          <p:nvGraphicFramePr>
            <p:cNvPr id="53250" name="Object 2">
              <a:extLst>
                <a:ext uri="{FF2B5EF4-FFF2-40B4-BE49-F238E27FC236}">
                  <a16:creationId xmlns:a16="http://schemas.microsoft.com/office/drawing/2014/main" id="{28F7379C-957F-A0D4-8C74-40959FD54455}"/>
                </a:ext>
              </a:extLst>
            </p:cNvPr>
            <p:cNvGraphicFramePr>
              <a:graphicFrameLocks noChangeAspect="1"/>
            </p:cNvGraphicFramePr>
            <p:nvPr/>
          </p:nvGraphicFramePr>
          <p:xfrm>
            <a:off x="1952" y="1199"/>
            <a:ext cx="3550" cy="2648"/>
          </p:xfrm>
          <a:graphic>
            <a:graphicData uri="http://schemas.openxmlformats.org/presentationml/2006/ole">
              <mc:AlternateContent xmlns:mc="http://schemas.openxmlformats.org/markup-compatibility/2006">
                <mc:Choice xmlns:v="urn:schemas-microsoft-com:vml" Requires="v">
                  <p:oleObj name="Document" r:id="rId2" imgW="5600700" imgH="3302000" progId="Word.Document.8">
                    <p:embed/>
                  </p:oleObj>
                </mc:Choice>
                <mc:Fallback>
                  <p:oleObj name="Document" r:id="rId2" imgW="5600700" imgH="3302000" progId="Word.Document.8">
                    <p:embed/>
                    <p:pic>
                      <p:nvPicPr>
                        <p:cNvPr id="53250" name="Object 2">
                          <a:extLst>
                            <a:ext uri="{FF2B5EF4-FFF2-40B4-BE49-F238E27FC236}">
                              <a16:creationId xmlns:a16="http://schemas.microsoft.com/office/drawing/2014/main" id="{28F7379C-957F-A0D4-8C74-40959FD54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9582" b="9981"/>
                        <a:stretch>
                          <a:fillRect/>
                        </a:stretch>
                      </p:blipFill>
                      <p:spPr bwMode="auto">
                        <a:xfrm>
                          <a:off x="1952" y="1199"/>
                          <a:ext cx="3550" cy="26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1" name="Text Box 3">
              <a:extLst>
                <a:ext uri="{FF2B5EF4-FFF2-40B4-BE49-F238E27FC236}">
                  <a16:creationId xmlns:a16="http://schemas.microsoft.com/office/drawing/2014/main" id="{896521BB-0105-D315-9068-B1E73034F02A}"/>
                </a:ext>
              </a:extLst>
            </p:cNvPr>
            <p:cNvSpPr txBox="1">
              <a:spLocks noChangeArrowheads="1"/>
            </p:cNvSpPr>
            <p:nvPr/>
          </p:nvSpPr>
          <p:spPr bwMode="auto">
            <a:xfrm>
              <a:off x="3584" y="1416"/>
              <a:ext cx="19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x</a:t>
              </a:r>
            </a:p>
          </p:txBody>
        </p:sp>
        <p:sp>
          <p:nvSpPr>
            <p:cNvPr id="53252" name="Text Box 4">
              <a:extLst>
                <a:ext uri="{FF2B5EF4-FFF2-40B4-BE49-F238E27FC236}">
                  <a16:creationId xmlns:a16="http://schemas.microsoft.com/office/drawing/2014/main" id="{0797F20D-00A7-73D7-235A-70E579E32D4E}"/>
                </a:ext>
              </a:extLst>
            </p:cNvPr>
            <p:cNvSpPr txBox="1">
              <a:spLocks noChangeArrowheads="1"/>
            </p:cNvSpPr>
            <p:nvPr/>
          </p:nvSpPr>
          <p:spPr bwMode="auto">
            <a:xfrm>
              <a:off x="4400" y="1440"/>
              <a:ext cx="1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a:t>
              </a:r>
            </a:p>
          </p:txBody>
        </p:sp>
        <p:sp>
          <p:nvSpPr>
            <p:cNvPr id="53253" name="Freeform 5">
              <a:extLst>
                <a:ext uri="{FF2B5EF4-FFF2-40B4-BE49-F238E27FC236}">
                  <a16:creationId xmlns:a16="http://schemas.microsoft.com/office/drawing/2014/main" id="{FBB2D92D-9DF1-D382-E053-0E46F89CDD36}"/>
                </a:ext>
              </a:extLst>
            </p:cNvPr>
            <p:cNvSpPr>
              <a:spLocks/>
            </p:cNvSpPr>
            <p:nvPr/>
          </p:nvSpPr>
          <p:spPr bwMode="auto">
            <a:xfrm>
              <a:off x="2059" y="1627"/>
              <a:ext cx="3297" cy="1"/>
            </a:xfrm>
            <a:custGeom>
              <a:avLst/>
              <a:gdLst>
                <a:gd name="T0" fmla="*/ 0 w 3297"/>
                <a:gd name="T1" fmla="*/ 0 h 1"/>
                <a:gd name="T2" fmla="*/ 3297 w 3297"/>
                <a:gd name="T3" fmla="*/ 1 h 1"/>
              </a:gdLst>
              <a:ahLst/>
              <a:cxnLst>
                <a:cxn ang="0">
                  <a:pos x="T0" y="T1"/>
                </a:cxn>
                <a:cxn ang="0">
                  <a:pos x="T2" y="T3"/>
                </a:cxn>
              </a:cxnLst>
              <a:rect l="0" t="0" r="r" b="b"/>
              <a:pathLst>
                <a:path w="3297" h="1">
                  <a:moveTo>
                    <a:pt x="0" y="0"/>
                  </a:moveTo>
                  <a:lnTo>
                    <a:pt x="3297" y="1"/>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66" name="Text Box 18">
              <a:extLst>
                <a:ext uri="{FF2B5EF4-FFF2-40B4-BE49-F238E27FC236}">
                  <a16:creationId xmlns:a16="http://schemas.microsoft.com/office/drawing/2014/main" id="{A90EFF19-0BFE-96D2-B9BC-162CCF7EF93E}"/>
                </a:ext>
              </a:extLst>
            </p:cNvPr>
            <p:cNvSpPr txBox="1">
              <a:spLocks noChangeAspect="1" noChangeArrowheads="1"/>
            </p:cNvSpPr>
            <p:nvPr/>
          </p:nvSpPr>
          <p:spPr bwMode="auto">
            <a:xfrm>
              <a:off x="1302" y="989"/>
              <a:ext cx="2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endParaRPr lang="en-US" altLang="en-US" sz="2400" b="1"/>
            </a:p>
          </p:txBody>
        </p:sp>
        <p:grpSp>
          <p:nvGrpSpPr>
            <p:cNvPr id="53267" name="Group 19">
              <a:extLst>
                <a:ext uri="{FF2B5EF4-FFF2-40B4-BE49-F238E27FC236}">
                  <a16:creationId xmlns:a16="http://schemas.microsoft.com/office/drawing/2014/main" id="{39A9D41E-B8BC-F333-231A-77BC18BC40C3}"/>
                </a:ext>
              </a:extLst>
            </p:cNvPr>
            <p:cNvGrpSpPr>
              <a:grpSpLocks noChangeAspect="1"/>
            </p:cNvGrpSpPr>
            <p:nvPr/>
          </p:nvGrpSpPr>
          <p:grpSpPr bwMode="auto">
            <a:xfrm>
              <a:off x="487" y="1164"/>
              <a:ext cx="845" cy="488"/>
              <a:chOff x="576" y="1536"/>
              <a:chExt cx="1056" cy="576"/>
            </a:xfrm>
          </p:grpSpPr>
          <p:sp>
            <p:nvSpPr>
              <p:cNvPr id="53268" name="Freeform 20">
                <a:extLst>
                  <a:ext uri="{FF2B5EF4-FFF2-40B4-BE49-F238E27FC236}">
                    <a16:creationId xmlns:a16="http://schemas.microsoft.com/office/drawing/2014/main" id="{051EDE40-A128-265B-45D2-5F90595CC2F8}"/>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69" name="Freeform 21">
                <a:extLst>
                  <a:ext uri="{FF2B5EF4-FFF2-40B4-BE49-F238E27FC236}">
                    <a16:creationId xmlns:a16="http://schemas.microsoft.com/office/drawing/2014/main" id="{21EA3895-E6A9-58E2-B782-583BDD6538A0}"/>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70" name="Line 22">
                <a:extLst>
                  <a:ext uri="{FF2B5EF4-FFF2-40B4-BE49-F238E27FC236}">
                    <a16:creationId xmlns:a16="http://schemas.microsoft.com/office/drawing/2014/main" id="{D27CD9B9-00AA-C81D-A85F-E3727C46D49F}"/>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3271" name="Text Box 23">
              <a:extLst>
                <a:ext uri="{FF2B5EF4-FFF2-40B4-BE49-F238E27FC236}">
                  <a16:creationId xmlns:a16="http://schemas.microsoft.com/office/drawing/2014/main" id="{AAE41CBE-202F-6137-637A-28D49CBE3871}"/>
                </a:ext>
              </a:extLst>
            </p:cNvPr>
            <p:cNvSpPr txBox="1">
              <a:spLocks noChangeAspect="1" noChangeArrowheads="1"/>
            </p:cNvSpPr>
            <p:nvPr/>
          </p:nvSpPr>
          <p:spPr bwMode="auto">
            <a:xfrm>
              <a:off x="259" y="990"/>
              <a:ext cx="2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53272" name="Text Box 24">
              <a:extLst>
                <a:ext uri="{FF2B5EF4-FFF2-40B4-BE49-F238E27FC236}">
                  <a16:creationId xmlns:a16="http://schemas.microsoft.com/office/drawing/2014/main" id="{B5BEB19B-D441-7849-39AD-DA29CE093770}"/>
                </a:ext>
              </a:extLst>
            </p:cNvPr>
            <p:cNvSpPr txBox="1">
              <a:spLocks noChangeAspect="1" noChangeArrowheads="1"/>
            </p:cNvSpPr>
            <p:nvPr/>
          </p:nvSpPr>
          <p:spPr bwMode="auto">
            <a:xfrm>
              <a:off x="271" y="1570"/>
              <a:ext cx="2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53273" name="Text Box 25">
              <a:extLst>
                <a:ext uri="{FF2B5EF4-FFF2-40B4-BE49-F238E27FC236}">
                  <a16:creationId xmlns:a16="http://schemas.microsoft.com/office/drawing/2014/main" id="{7BA7239C-4060-3FAA-ED39-48C347239663}"/>
                </a:ext>
              </a:extLst>
            </p:cNvPr>
            <p:cNvSpPr txBox="1">
              <a:spLocks noChangeAspect="1" noChangeArrowheads="1"/>
            </p:cNvSpPr>
            <p:nvPr/>
          </p:nvSpPr>
          <p:spPr bwMode="auto">
            <a:xfrm>
              <a:off x="1302" y="1563"/>
              <a:ext cx="2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53274" name="Oval 26">
              <a:extLst>
                <a:ext uri="{FF2B5EF4-FFF2-40B4-BE49-F238E27FC236}">
                  <a16:creationId xmlns:a16="http://schemas.microsoft.com/office/drawing/2014/main" id="{6137C0F4-F99F-7DB6-3ACD-5B272FB4F578}"/>
                </a:ext>
              </a:extLst>
            </p:cNvPr>
            <p:cNvSpPr>
              <a:spLocks noChangeAspect="1" noChangeArrowheads="1"/>
            </p:cNvSpPr>
            <p:nvPr/>
          </p:nvSpPr>
          <p:spPr bwMode="auto">
            <a:xfrm>
              <a:off x="553" y="1238"/>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75" name="Oval 27">
              <a:extLst>
                <a:ext uri="{FF2B5EF4-FFF2-40B4-BE49-F238E27FC236}">
                  <a16:creationId xmlns:a16="http://schemas.microsoft.com/office/drawing/2014/main" id="{33C59CE2-B0C6-08B1-92B6-F7B22F94587E}"/>
                </a:ext>
              </a:extLst>
            </p:cNvPr>
            <p:cNvSpPr>
              <a:spLocks noChangeAspect="1" noChangeArrowheads="1"/>
            </p:cNvSpPr>
            <p:nvPr/>
          </p:nvSpPr>
          <p:spPr bwMode="auto">
            <a:xfrm>
              <a:off x="559" y="1510"/>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76" name="Oval 28">
              <a:extLst>
                <a:ext uri="{FF2B5EF4-FFF2-40B4-BE49-F238E27FC236}">
                  <a16:creationId xmlns:a16="http://schemas.microsoft.com/office/drawing/2014/main" id="{02A520F3-FCF5-928A-3016-B8A22BD8230B}"/>
                </a:ext>
              </a:extLst>
            </p:cNvPr>
            <p:cNvSpPr>
              <a:spLocks noChangeAspect="1" noChangeArrowheads="1"/>
            </p:cNvSpPr>
            <p:nvPr/>
          </p:nvSpPr>
          <p:spPr bwMode="auto">
            <a:xfrm>
              <a:off x="874" y="1374"/>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77" name="Oval 29">
              <a:extLst>
                <a:ext uri="{FF2B5EF4-FFF2-40B4-BE49-F238E27FC236}">
                  <a16:creationId xmlns:a16="http://schemas.microsoft.com/office/drawing/2014/main" id="{7161614B-2499-F550-9B3F-9851424FFFA2}"/>
                </a:ext>
              </a:extLst>
            </p:cNvPr>
            <p:cNvSpPr>
              <a:spLocks noChangeAspect="1" noChangeArrowheads="1"/>
            </p:cNvSpPr>
            <p:nvPr/>
          </p:nvSpPr>
          <p:spPr bwMode="auto">
            <a:xfrm>
              <a:off x="1192" y="1246"/>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78" name="Oval 30">
              <a:extLst>
                <a:ext uri="{FF2B5EF4-FFF2-40B4-BE49-F238E27FC236}">
                  <a16:creationId xmlns:a16="http://schemas.microsoft.com/office/drawing/2014/main" id="{300344E4-98B0-F762-31E7-ABEFF7E57E19}"/>
                </a:ext>
              </a:extLst>
            </p:cNvPr>
            <p:cNvSpPr>
              <a:spLocks noChangeAspect="1" noChangeArrowheads="1"/>
            </p:cNvSpPr>
            <p:nvPr/>
          </p:nvSpPr>
          <p:spPr bwMode="auto">
            <a:xfrm>
              <a:off x="1208" y="1518"/>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53280" name="Group 32">
              <a:extLst>
                <a:ext uri="{FF2B5EF4-FFF2-40B4-BE49-F238E27FC236}">
                  <a16:creationId xmlns:a16="http://schemas.microsoft.com/office/drawing/2014/main" id="{1DC10057-2DEC-AEB2-1800-32E290349527}"/>
                </a:ext>
              </a:extLst>
            </p:cNvPr>
            <p:cNvGrpSpPr>
              <a:grpSpLocks noChangeAspect="1"/>
            </p:cNvGrpSpPr>
            <p:nvPr/>
          </p:nvGrpSpPr>
          <p:grpSpPr bwMode="auto">
            <a:xfrm>
              <a:off x="496" y="2192"/>
              <a:ext cx="845" cy="488"/>
              <a:chOff x="576" y="1536"/>
              <a:chExt cx="1056" cy="576"/>
            </a:xfrm>
          </p:grpSpPr>
          <p:sp>
            <p:nvSpPr>
              <p:cNvPr id="53281" name="Freeform 33">
                <a:extLst>
                  <a:ext uri="{FF2B5EF4-FFF2-40B4-BE49-F238E27FC236}">
                    <a16:creationId xmlns:a16="http://schemas.microsoft.com/office/drawing/2014/main" id="{CA474C1E-2CBD-83F7-E964-89FE724E75BB}"/>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82" name="Freeform 34">
                <a:extLst>
                  <a:ext uri="{FF2B5EF4-FFF2-40B4-BE49-F238E27FC236}">
                    <a16:creationId xmlns:a16="http://schemas.microsoft.com/office/drawing/2014/main" id="{58E2A97D-E795-9333-11B7-053E29B41C6B}"/>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83" name="Line 35">
                <a:extLst>
                  <a:ext uri="{FF2B5EF4-FFF2-40B4-BE49-F238E27FC236}">
                    <a16:creationId xmlns:a16="http://schemas.microsoft.com/office/drawing/2014/main" id="{6DCA0486-C312-8397-7732-849849711F9A}"/>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3284" name="Text Box 36">
              <a:extLst>
                <a:ext uri="{FF2B5EF4-FFF2-40B4-BE49-F238E27FC236}">
                  <a16:creationId xmlns:a16="http://schemas.microsoft.com/office/drawing/2014/main" id="{C14F7D80-31F7-2F52-E37D-67DB857A104C}"/>
                </a:ext>
              </a:extLst>
            </p:cNvPr>
            <p:cNvSpPr txBox="1">
              <a:spLocks noChangeAspect="1" noChangeArrowheads="1"/>
            </p:cNvSpPr>
            <p:nvPr/>
          </p:nvSpPr>
          <p:spPr bwMode="auto">
            <a:xfrm>
              <a:off x="275" y="2018"/>
              <a:ext cx="2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53285" name="Text Box 37">
              <a:extLst>
                <a:ext uri="{FF2B5EF4-FFF2-40B4-BE49-F238E27FC236}">
                  <a16:creationId xmlns:a16="http://schemas.microsoft.com/office/drawing/2014/main" id="{27115FF1-8F08-5922-42BF-C9BF06E740DF}"/>
                </a:ext>
              </a:extLst>
            </p:cNvPr>
            <p:cNvSpPr txBox="1">
              <a:spLocks noChangeAspect="1" noChangeArrowheads="1"/>
            </p:cNvSpPr>
            <p:nvPr/>
          </p:nvSpPr>
          <p:spPr bwMode="auto">
            <a:xfrm>
              <a:off x="1313" y="2018"/>
              <a:ext cx="2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53286" name="Text Box 38">
              <a:extLst>
                <a:ext uri="{FF2B5EF4-FFF2-40B4-BE49-F238E27FC236}">
                  <a16:creationId xmlns:a16="http://schemas.microsoft.com/office/drawing/2014/main" id="{B70A5DD7-0F01-19E4-E0EC-52E3E5350935}"/>
                </a:ext>
              </a:extLst>
            </p:cNvPr>
            <p:cNvSpPr txBox="1">
              <a:spLocks noChangeAspect="1" noChangeArrowheads="1"/>
            </p:cNvSpPr>
            <p:nvPr/>
          </p:nvSpPr>
          <p:spPr bwMode="auto">
            <a:xfrm>
              <a:off x="278" y="2606"/>
              <a:ext cx="2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53287" name="Text Box 39">
              <a:extLst>
                <a:ext uri="{FF2B5EF4-FFF2-40B4-BE49-F238E27FC236}">
                  <a16:creationId xmlns:a16="http://schemas.microsoft.com/office/drawing/2014/main" id="{09C8C696-6639-CEC8-A7C3-FB8305CA36F7}"/>
                </a:ext>
              </a:extLst>
            </p:cNvPr>
            <p:cNvSpPr txBox="1">
              <a:spLocks noChangeAspect="1" noChangeArrowheads="1"/>
            </p:cNvSpPr>
            <p:nvPr/>
          </p:nvSpPr>
          <p:spPr bwMode="auto">
            <a:xfrm>
              <a:off x="1313" y="2607"/>
              <a:ext cx="2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accent1"/>
                  </a:solidFill>
                </a:rPr>
                <a:t>E</a:t>
              </a:r>
              <a:endParaRPr lang="en-US" altLang="en-US" sz="2400" b="1"/>
            </a:p>
          </p:txBody>
        </p:sp>
        <p:sp>
          <p:nvSpPr>
            <p:cNvPr id="53288" name="Line 40">
              <a:extLst>
                <a:ext uri="{FF2B5EF4-FFF2-40B4-BE49-F238E27FC236}">
                  <a16:creationId xmlns:a16="http://schemas.microsoft.com/office/drawing/2014/main" id="{AD72652F-A34C-601C-8D66-04C06259EC9F}"/>
                </a:ext>
              </a:extLst>
            </p:cNvPr>
            <p:cNvSpPr>
              <a:spLocks noChangeAspect="1" noChangeShapeType="1"/>
            </p:cNvSpPr>
            <p:nvPr/>
          </p:nvSpPr>
          <p:spPr bwMode="auto">
            <a:xfrm flipV="1">
              <a:off x="912" y="2167"/>
              <a:ext cx="0" cy="26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89" name="Text Box 41">
              <a:extLst>
                <a:ext uri="{FF2B5EF4-FFF2-40B4-BE49-F238E27FC236}">
                  <a16:creationId xmlns:a16="http://schemas.microsoft.com/office/drawing/2014/main" id="{53810BE5-2FF3-CA5A-91AF-250CC2D07E99}"/>
                </a:ext>
              </a:extLst>
            </p:cNvPr>
            <p:cNvSpPr txBox="1">
              <a:spLocks noChangeAspect="1" noChangeArrowheads="1"/>
            </p:cNvSpPr>
            <p:nvPr/>
          </p:nvSpPr>
          <p:spPr bwMode="auto">
            <a:xfrm>
              <a:off x="800" y="1902"/>
              <a:ext cx="2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p>
          </p:txBody>
        </p:sp>
        <p:sp>
          <p:nvSpPr>
            <p:cNvPr id="53290" name="Oval 42">
              <a:extLst>
                <a:ext uri="{FF2B5EF4-FFF2-40B4-BE49-F238E27FC236}">
                  <a16:creationId xmlns:a16="http://schemas.microsoft.com/office/drawing/2014/main" id="{DB8DBAE5-6DD3-8FAD-C9A5-6068D1CA7653}"/>
                </a:ext>
              </a:extLst>
            </p:cNvPr>
            <p:cNvSpPr>
              <a:spLocks noChangeAspect="1" noChangeArrowheads="1"/>
            </p:cNvSpPr>
            <p:nvPr/>
          </p:nvSpPr>
          <p:spPr bwMode="auto">
            <a:xfrm>
              <a:off x="569" y="2270"/>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1" name="Oval 43">
              <a:extLst>
                <a:ext uri="{FF2B5EF4-FFF2-40B4-BE49-F238E27FC236}">
                  <a16:creationId xmlns:a16="http://schemas.microsoft.com/office/drawing/2014/main" id="{943C8C1B-127A-E00D-D2A6-F59B93C67CF2}"/>
                </a:ext>
              </a:extLst>
            </p:cNvPr>
            <p:cNvSpPr>
              <a:spLocks noChangeAspect="1" noChangeArrowheads="1"/>
            </p:cNvSpPr>
            <p:nvPr/>
          </p:nvSpPr>
          <p:spPr bwMode="auto">
            <a:xfrm>
              <a:off x="575" y="2534"/>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2" name="Oval 44">
              <a:extLst>
                <a:ext uri="{FF2B5EF4-FFF2-40B4-BE49-F238E27FC236}">
                  <a16:creationId xmlns:a16="http://schemas.microsoft.com/office/drawing/2014/main" id="{23049A45-DAAC-FE1C-71F6-0C0F7BCFED77}"/>
                </a:ext>
              </a:extLst>
            </p:cNvPr>
            <p:cNvSpPr>
              <a:spLocks noChangeAspect="1" noChangeArrowheads="1"/>
            </p:cNvSpPr>
            <p:nvPr/>
          </p:nvSpPr>
          <p:spPr bwMode="auto">
            <a:xfrm>
              <a:off x="760" y="2406"/>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3" name="Oval 45">
              <a:extLst>
                <a:ext uri="{FF2B5EF4-FFF2-40B4-BE49-F238E27FC236}">
                  <a16:creationId xmlns:a16="http://schemas.microsoft.com/office/drawing/2014/main" id="{4711F777-30BB-2709-9BC3-6B92F35A300B}"/>
                </a:ext>
              </a:extLst>
            </p:cNvPr>
            <p:cNvSpPr>
              <a:spLocks noChangeAspect="1" noChangeArrowheads="1"/>
            </p:cNvSpPr>
            <p:nvPr/>
          </p:nvSpPr>
          <p:spPr bwMode="auto">
            <a:xfrm>
              <a:off x="881" y="2270"/>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4" name="Oval 46">
              <a:extLst>
                <a:ext uri="{FF2B5EF4-FFF2-40B4-BE49-F238E27FC236}">
                  <a16:creationId xmlns:a16="http://schemas.microsoft.com/office/drawing/2014/main" id="{6C78B418-EFC4-1AAE-ACFB-E8C791C1DD48}"/>
                </a:ext>
              </a:extLst>
            </p:cNvPr>
            <p:cNvSpPr>
              <a:spLocks noChangeAspect="1" noChangeArrowheads="1"/>
            </p:cNvSpPr>
            <p:nvPr/>
          </p:nvSpPr>
          <p:spPr bwMode="auto">
            <a:xfrm>
              <a:off x="974" y="2406"/>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5" name="Oval 47">
              <a:extLst>
                <a:ext uri="{FF2B5EF4-FFF2-40B4-BE49-F238E27FC236}">
                  <a16:creationId xmlns:a16="http://schemas.microsoft.com/office/drawing/2014/main" id="{C0538644-5B3B-B068-AC44-C4D7CBF3021F}"/>
                </a:ext>
              </a:extLst>
            </p:cNvPr>
            <p:cNvSpPr>
              <a:spLocks noChangeAspect="1" noChangeArrowheads="1"/>
            </p:cNvSpPr>
            <p:nvPr/>
          </p:nvSpPr>
          <p:spPr bwMode="auto">
            <a:xfrm>
              <a:off x="1215" y="2270"/>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296" name="Oval 48">
              <a:extLst>
                <a:ext uri="{FF2B5EF4-FFF2-40B4-BE49-F238E27FC236}">
                  <a16:creationId xmlns:a16="http://schemas.microsoft.com/office/drawing/2014/main" id="{7229AC19-7905-DB20-B0AB-2FC59F3EA67E}"/>
                </a:ext>
              </a:extLst>
            </p:cNvPr>
            <p:cNvSpPr>
              <a:spLocks noChangeAspect="1" noChangeArrowheads="1"/>
            </p:cNvSpPr>
            <p:nvPr/>
          </p:nvSpPr>
          <p:spPr bwMode="auto">
            <a:xfrm>
              <a:off x="1201" y="2534"/>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53298" name="Group 50">
              <a:extLst>
                <a:ext uri="{FF2B5EF4-FFF2-40B4-BE49-F238E27FC236}">
                  <a16:creationId xmlns:a16="http://schemas.microsoft.com/office/drawing/2014/main" id="{CFB428AE-E15C-BC91-05A1-63E0F6962706}"/>
                </a:ext>
              </a:extLst>
            </p:cNvPr>
            <p:cNvGrpSpPr>
              <a:grpSpLocks noChangeAspect="1"/>
            </p:cNvGrpSpPr>
            <p:nvPr/>
          </p:nvGrpSpPr>
          <p:grpSpPr bwMode="auto">
            <a:xfrm>
              <a:off x="491" y="3244"/>
              <a:ext cx="846" cy="488"/>
              <a:chOff x="576" y="1536"/>
              <a:chExt cx="1056" cy="576"/>
            </a:xfrm>
          </p:grpSpPr>
          <p:sp>
            <p:nvSpPr>
              <p:cNvPr id="53299" name="Freeform 51">
                <a:extLst>
                  <a:ext uri="{FF2B5EF4-FFF2-40B4-BE49-F238E27FC236}">
                    <a16:creationId xmlns:a16="http://schemas.microsoft.com/office/drawing/2014/main" id="{F13BAE57-DAC1-C759-F4B1-704488D71B8A}"/>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00" name="Freeform 52">
                <a:extLst>
                  <a:ext uri="{FF2B5EF4-FFF2-40B4-BE49-F238E27FC236}">
                    <a16:creationId xmlns:a16="http://schemas.microsoft.com/office/drawing/2014/main" id="{893CA871-CD12-47CB-F8C8-23EA5352A9DB}"/>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01" name="Line 53">
                <a:extLst>
                  <a:ext uri="{FF2B5EF4-FFF2-40B4-BE49-F238E27FC236}">
                    <a16:creationId xmlns:a16="http://schemas.microsoft.com/office/drawing/2014/main" id="{7B5D8332-E940-F95C-1D77-E8D5A007A402}"/>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3302" name="Text Box 54">
              <a:extLst>
                <a:ext uri="{FF2B5EF4-FFF2-40B4-BE49-F238E27FC236}">
                  <a16:creationId xmlns:a16="http://schemas.microsoft.com/office/drawing/2014/main" id="{201F08D0-48D3-8BC1-7D51-DA1757E787E6}"/>
                </a:ext>
              </a:extLst>
            </p:cNvPr>
            <p:cNvSpPr txBox="1">
              <a:spLocks noChangeAspect="1" noChangeArrowheads="1"/>
            </p:cNvSpPr>
            <p:nvPr/>
          </p:nvSpPr>
          <p:spPr bwMode="auto">
            <a:xfrm>
              <a:off x="255" y="3070"/>
              <a:ext cx="2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CC00"/>
                  </a:solidFill>
                </a:rPr>
                <a:t>A</a:t>
              </a:r>
              <a:endParaRPr lang="en-US" altLang="en-US" sz="2400" b="1"/>
            </a:p>
          </p:txBody>
        </p:sp>
        <p:sp>
          <p:nvSpPr>
            <p:cNvPr id="53303" name="Text Box 55">
              <a:extLst>
                <a:ext uri="{FF2B5EF4-FFF2-40B4-BE49-F238E27FC236}">
                  <a16:creationId xmlns:a16="http://schemas.microsoft.com/office/drawing/2014/main" id="{870F1B28-6DAF-B9CF-4BE0-DA7B83B48CB6}"/>
                </a:ext>
              </a:extLst>
            </p:cNvPr>
            <p:cNvSpPr txBox="1">
              <a:spLocks noChangeAspect="1" noChangeArrowheads="1"/>
            </p:cNvSpPr>
            <p:nvPr/>
          </p:nvSpPr>
          <p:spPr bwMode="auto">
            <a:xfrm>
              <a:off x="1291" y="3078"/>
              <a:ext cx="2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FF00FF"/>
                  </a:solidFill>
                </a:rPr>
                <a:t>D</a:t>
              </a:r>
              <a:endParaRPr lang="en-US" altLang="en-US" sz="2400" b="1"/>
            </a:p>
          </p:txBody>
        </p:sp>
        <p:sp>
          <p:nvSpPr>
            <p:cNvPr id="53304" name="Text Box 56">
              <a:extLst>
                <a:ext uri="{FF2B5EF4-FFF2-40B4-BE49-F238E27FC236}">
                  <a16:creationId xmlns:a16="http://schemas.microsoft.com/office/drawing/2014/main" id="{7AA3C551-A9A9-BA2D-E401-1907A2739C75}"/>
                </a:ext>
              </a:extLst>
            </p:cNvPr>
            <p:cNvSpPr txBox="1">
              <a:spLocks noChangeAspect="1" noChangeArrowheads="1"/>
            </p:cNvSpPr>
            <p:nvPr/>
          </p:nvSpPr>
          <p:spPr bwMode="auto">
            <a:xfrm>
              <a:off x="267" y="3650"/>
              <a:ext cx="22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CC0000"/>
                  </a:solidFill>
                </a:rPr>
                <a:t>B</a:t>
              </a:r>
              <a:endParaRPr lang="en-US" altLang="en-US" sz="2400" b="1"/>
            </a:p>
          </p:txBody>
        </p:sp>
        <p:sp>
          <p:nvSpPr>
            <p:cNvPr id="53305" name="Text Box 57">
              <a:extLst>
                <a:ext uri="{FF2B5EF4-FFF2-40B4-BE49-F238E27FC236}">
                  <a16:creationId xmlns:a16="http://schemas.microsoft.com/office/drawing/2014/main" id="{55B21817-C1AA-D4C1-4852-C805A5758602}"/>
                </a:ext>
              </a:extLst>
            </p:cNvPr>
            <p:cNvSpPr txBox="1">
              <a:spLocks noChangeAspect="1" noChangeArrowheads="1"/>
            </p:cNvSpPr>
            <p:nvPr/>
          </p:nvSpPr>
          <p:spPr bwMode="auto">
            <a:xfrm>
              <a:off x="1300" y="3643"/>
              <a:ext cx="2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accent1"/>
                  </a:solidFill>
                </a:rPr>
                <a:t>E</a:t>
              </a:r>
              <a:endParaRPr lang="en-US" altLang="en-US" sz="2400" b="1"/>
            </a:p>
          </p:txBody>
        </p:sp>
        <p:sp>
          <p:nvSpPr>
            <p:cNvPr id="53306" name="Line 58">
              <a:extLst>
                <a:ext uri="{FF2B5EF4-FFF2-40B4-BE49-F238E27FC236}">
                  <a16:creationId xmlns:a16="http://schemas.microsoft.com/office/drawing/2014/main" id="{A6CF3E29-E8C2-1246-7B69-946B18ABDD39}"/>
                </a:ext>
              </a:extLst>
            </p:cNvPr>
            <p:cNvSpPr>
              <a:spLocks noChangeAspect="1" noChangeShapeType="1"/>
            </p:cNvSpPr>
            <p:nvPr/>
          </p:nvSpPr>
          <p:spPr bwMode="auto">
            <a:xfrm flipV="1">
              <a:off x="855" y="3219"/>
              <a:ext cx="0" cy="26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07" name="Text Box 59">
              <a:extLst>
                <a:ext uri="{FF2B5EF4-FFF2-40B4-BE49-F238E27FC236}">
                  <a16:creationId xmlns:a16="http://schemas.microsoft.com/office/drawing/2014/main" id="{F7780057-95BB-07D5-BE09-9979E07AD34E}"/>
                </a:ext>
              </a:extLst>
            </p:cNvPr>
            <p:cNvSpPr txBox="1">
              <a:spLocks noChangeAspect="1" noChangeArrowheads="1"/>
            </p:cNvSpPr>
            <p:nvPr/>
          </p:nvSpPr>
          <p:spPr bwMode="auto">
            <a:xfrm>
              <a:off x="748" y="2962"/>
              <a:ext cx="2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rgbClr val="0000FF"/>
                  </a:solidFill>
                </a:rPr>
                <a:t>C</a:t>
              </a:r>
            </a:p>
          </p:txBody>
        </p:sp>
        <p:sp>
          <p:nvSpPr>
            <p:cNvPr id="53308" name="Line 60">
              <a:extLst>
                <a:ext uri="{FF2B5EF4-FFF2-40B4-BE49-F238E27FC236}">
                  <a16:creationId xmlns:a16="http://schemas.microsoft.com/office/drawing/2014/main" id="{552A23B9-FBF4-9DE4-3558-22ACAFE5E653}"/>
                </a:ext>
              </a:extLst>
            </p:cNvPr>
            <p:cNvSpPr>
              <a:spLocks noChangeShapeType="1"/>
            </p:cNvSpPr>
            <p:nvPr/>
          </p:nvSpPr>
          <p:spPr bwMode="auto">
            <a:xfrm>
              <a:off x="970" y="3490"/>
              <a:ext cx="4" cy="26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09" name="Text Box 61">
              <a:extLst>
                <a:ext uri="{FF2B5EF4-FFF2-40B4-BE49-F238E27FC236}">
                  <a16:creationId xmlns:a16="http://schemas.microsoft.com/office/drawing/2014/main" id="{8E56CCB1-B197-C70D-1711-98313B752C8F}"/>
                </a:ext>
              </a:extLst>
            </p:cNvPr>
            <p:cNvSpPr txBox="1">
              <a:spLocks noChangeArrowheads="1"/>
            </p:cNvSpPr>
            <p:nvPr/>
          </p:nvSpPr>
          <p:spPr bwMode="auto">
            <a:xfrm>
              <a:off x="876" y="3715"/>
              <a:ext cx="20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solidFill>
                    <a:schemeClr val="bg2"/>
                  </a:solidFill>
                </a:rPr>
                <a:t>F</a:t>
              </a:r>
              <a:endParaRPr lang="en-US" altLang="en-US" sz="2400" b="1">
                <a:solidFill>
                  <a:schemeClr val="accent1"/>
                </a:solidFill>
              </a:endParaRPr>
            </a:p>
          </p:txBody>
        </p:sp>
        <p:sp>
          <p:nvSpPr>
            <p:cNvPr id="53310" name="Oval 62">
              <a:extLst>
                <a:ext uri="{FF2B5EF4-FFF2-40B4-BE49-F238E27FC236}">
                  <a16:creationId xmlns:a16="http://schemas.microsoft.com/office/drawing/2014/main" id="{63BD757F-599B-91D0-A947-3C930C1E8F88}"/>
                </a:ext>
              </a:extLst>
            </p:cNvPr>
            <p:cNvSpPr>
              <a:spLocks noChangeAspect="1" noChangeArrowheads="1"/>
            </p:cNvSpPr>
            <p:nvPr/>
          </p:nvSpPr>
          <p:spPr bwMode="auto">
            <a:xfrm>
              <a:off x="561" y="3320"/>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1" name="Oval 63">
              <a:extLst>
                <a:ext uri="{FF2B5EF4-FFF2-40B4-BE49-F238E27FC236}">
                  <a16:creationId xmlns:a16="http://schemas.microsoft.com/office/drawing/2014/main" id="{3E90E529-1908-F6E1-7B89-9672DC7FE8E6}"/>
                </a:ext>
              </a:extLst>
            </p:cNvPr>
            <p:cNvSpPr>
              <a:spLocks noChangeAspect="1" noChangeArrowheads="1"/>
            </p:cNvSpPr>
            <p:nvPr/>
          </p:nvSpPr>
          <p:spPr bwMode="auto">
            <a:xfrm>
              <a:off x="560" y="3600"/>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2" name="Oval 64">
              <a:extLst>
                <a:ext uri="{FF2B5EF4-FFF2-40B4-BE49-F238E27FC236}">
                  <a16:creationId xmlns:a16="http://schemas.microsoft.com/office/drawing/2014/main" id="{04E1617C-DB13-4CF0-E65A-B81C49C2135D}"/>
                </a:ext>
              </a:extLst>
            </p:cNvPr>
            <p:cNvSpPr>
              <a:spLocks noChangeAspect="1" noChangeArrowheads="1"/>
            </p:cNvSpPr>
            <p:nvPr/>
          </p:nvSpPr>
          <p:spPr bwMode="auto">
            <a:xfrm>
              <a:off x="830" y="3312"/>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3" name="Oval 65">
              <a:extLst>
                <a:ext uri="{FF2B5EF4-FFF2-40B4-BE49-F238E27FC236}">
                  <a16:creationId xmlns:a16="http://schemas.microsoft.com/office/drawing/2014/main" id="{88781AD1-E774-565F-7197-77C955EF11B0}"/>
                </a:ext>
              </a:extLst>
            </p:cNvPr>
            <p:cNvSpPr>
              <a:spLocks noChangeAspect="1" noChangeArrowheads="1"/>
            </p:cNvSpPr>
            <p:nvPr/>
          </p:nvSpPr>
          <p:spPr bwMode="auto">
            <a:xfrm>
              <a:off x="759" y="3456"/>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4" name="Oval 66">
              <a:extLst>
                <a:ext uri="{FF2B5EF4-FFF2-40B4-BE49-F238E27FC236}">
                  <a16:creationId xmlns:a16="http://schemas.microsoft.com/office/drawing/2014/main" id="{860E8BC0-C925-9E1E-970E-D963F9B65FB3}"/>
                </a:ext>
              </a:extLst>
            </p:cNvPr>
            <p:cNvSpPr>
              <a:spLocks noChangeAspect="1" noChangeArrowheads="1"/>
            </p:cNvSpPr>
            <p:nvPr/>
          </p:nvSpPr>
          <p:spPr bwMode="auto">
            <a:xfrm>
              <a:off x="887" y="3456"/>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5" name="Oval 67">
              <a:extLst>
                <a:ext uri="{FF2B5EF4-FFF2-40B4-BE49-F238E27FC236}">
                  <a16:creationId xmlns:a16="http://schemas.microsoft.com/office/drawing/2014/main" id="{6B567F5F-CB11-71EE-0E4A-E4E6642E6CE8}"/>
                </a:ext>
              </a:extLst>
            </p:cNvPr>
            <p:cNvSpPr>
              <a:spLocks noChangeAspect="1" noChangeArrowheads="1"/>
            </p:cNvSpPr>
            <p:nvPr/>
          </p:nvSpPr>
          <p:spPr bwMode="auto">
            <a:xfrm>
              <a:off x="1022" y="3456"/>
              <a:ext cx="52"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6" name="Oval 68">
              <a:extLst>
                <a:ext uri="{FF2B5EF4-FFF2-40B4-BE49-F238E27FC236}">
                  <a16:creationId xmlns:a16="http://schemas.microsoft.com/office/drawing/2014/main" id="{BB38CB42-6434-6AD8-BBDA-CF5CF05A4098}"/>
                </a:ext>
              </a:extLst>
            </p:cNvPr>
            <p:cNvSpPr>
              <a:spLocks noChangeAspect="1" noChangeArrowheads="1"/>
            </p:cNvSpPr>
            <p:nvPr/>
          </p:nvSpPr>
          <p:spPr bwMode="auto">
            <a:xfrm>
              <a:off x="1199" y="3328"/>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7" name="Oval 69">
              <a:extLst>
                <a:ext uri="{FF2B5EF4-FFF2-40B4-BE49-F238E27FC236}">
                  <a16:creationId xmlns:a16="http://schemas.microsoft.com/office/drawing/2014/main" id="{E0DC48C6-A9DD-DC29-1760-01A25F94FD20}"/>
                </a:ext>
              </a:extLst>
            </p:cNvPr>
            <p:cNvSpPr>
              <a:spLocks noChangeAspect="1" noChangeArrowheads="1"/>
            </p:cNvSpPr>
            <p:nvPr/>
          </p:nvSpPr>
          <p:spPr bwMode="auto">
            <a:xfrm>
              <a:off x="1194" y="3584"/>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18" name="Oval 70">
              <a:extLst>
                <a:ext uri="{FF2B5EF4-FFF2-40B4-BE49-F238E27FC236}">
                  <a16:creationId xmlns:a16="http://schemas.microsoft.com/office/drawing/2014/main" id="{CFC217A3-62D6-42A2-745B-75F52FDAC399}"/>
                </a:ext>
              </a:extLst>
            </p:cNvPr>
            <p:cNvSpPr>
              <a:spLocks noChangeAspect="1" noChangeArrowheads="1"/>
            </p:cNvSpPr>
            <p:nvPr/>
          </p:nvSpPr>
          <p:spPr bwMode="auto">
            <a:xfrm>
              <a:off x="944" y="3608"/>
              <a:ext cx="51" cy="5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20" name="Oval 72">
              <a:extLst>
                <a:ext uri="{FF2B5EF4-FFF2-40B4-BE49-F238E27FC236}">
                  <a16:creationId xmlns:a16="http://schemas.microsoft.com/office/drawing/2014/main" id="{D7190F32-2FCA-7F3F-949A-F099BE12E04D}"/>
                </a:ext>
              </a:extLst>
            </p:cNvPr>
            <p:cNvSpPr>
              <a:spLocks noChangeAspect="1" noChangeArrowheads="1"/>
            </p:cNvSpPr>
            <p:nvPr/>
          </p:nvSpPr>
          <p:spPr bwMode="auto">
            <a:xfrm>
              <a:off x="4079" y="1364"/>
              <a:ext cx="93" cy="10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3321" name="Text Box 73">
              <a:extLst>
                <a:ext uri="{FF2B5EF4-FFF2-40B4-BE49-F238E27FC236}">
                  <a16:creationId xmlns:a16="http://schemas.microsoft.com/office/drawing/2014/main" id="{CF525EC7-A783-3AEB-E3F2-28BAD456CDB2}"/>
                </a:ext>
              </a:extLst>
            </p:cNvPr>
            <p:cNvSpPr txBox="1">
              <a:spLocks noChangeArrowheads="1"/>
            </p:cNvSpPr>
            <p:nvPr/>
          </p:nvSpPr>
          <p:spPr bwMode="auto">
            <a:xfrm>
              <a:off x="2177" y="3851"/>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a:p>
          </p:txBody>
        </p:sp>
        <p:sp>
          <p:nvSpPr>
            <p:cNvPr id="53322" name="Text Box 74">
              <a:extLst>
                <a:ext uri="{FF2B5EF4-FFF2-40B4-BE49-F238E27FC236}">
                  <a16:creationId xmlns:a16="http://schemas.microsoft.com/office/drawing/2014/main" id="{3954DF26-6499-981D-37D2-15E7C7E93002}"/>
                </a:ext>
              </a:extLst>
            </p:cNvPr>
            <p:cNvSpPr txBox="1">
              <a:spLocks noChangeArrowheads="1"/>
            </p:cNvSpPr>
            <p:nvPr/>
          </p:nvSpPr>
          <p:spPr bwMode="auto">
            <a:xfrm>
              <a:off x="2422" y="3771"/>
              <a:ext cx="242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(2N - 3)!! = # unrooted trees for N taxa</a:t>
              </a:r>
            </a:p>
          </p:txBody>
        </p:sp>
        <p:sp>
          <p:nvSpPr>
            <p:cNvPr id="53323" name="Line 75">
              <a:extLst>
                <a:ext uri="{FF2B5EF4-FFF2-40B4-BE49-F238E27FC236}">
                  <a16:creationId xmlns:a16="http://schemas.microsoft.com/office/drawing/2014/main" id="{7AD0DB8D-91F6-50DD-0918-20FE1C6A9B84}"/>
                </a:ext>
              </a:extLst>
            </p:cNvPr>
            <p:cNvSpPr>
              <a:spLocks noChangeShapeType="1"/>
            </p:cNvSpPr>
            <p:nvPr/>
          </p:nvSpPr>
          <p:spPr bwMode="auto">
            <a:xfrm flipV="1">
              <a:off x="2081" y="3625"/>
              <a:ext cx="3291" cy="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3324" name="Text Box 76">
            <a:extLst>
              <a:ext uri="{FF2B5EF4-FFF2-40B4-BE49-F238E27FC236}">
                <a16:creationId xmlns:a16="http://schemas.microsoft.com/office/drawing/2014/main" id="{AF63FC9F-1986-DCA7-BB35-C27EEC4FD15C}"/>
              </a:ext>
            </a:extLst>
          </p:cNvPr>
          <p:cNvSpPr txBox="1">
            <a:spLocks noChangeArrowheads="1"/>
          </p:cNvSpPr>
          <p:nvPr/>
        </p:nvSpPr>
        <p:spPr bwMode="auto">
          <a:xfrm>
            <a:off x="676652" y="584648"/>
            <a:ext cx="108386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Each unrooted tree theoretically can be rooted anywhere along any of its branches</a:t>
            </a:r>
          </a:p>
        </p:txBody>
      </p:sp>
      <p:sp>
        <p:nvSpPr>
          <p:cNvPr id="3" name="Title 1">
            <a:extLst>
              <a:ext uri="{FF2B5EF4-FFF2-40B4-BE49-F238E27FC236}">
                <a16:creationId xmlns:a16="http://schemas.microsoft.com/office/drawing/2014/main" id="{0C8DB6EE-E90D-FA1C-1EAE-175E62DFAD5E}"/>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250636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a:normAutofit/>
          </a:bodyPr>
          <a:lstStyle/>
          <a:p>
            <a:r>
              <a:rPr lang="en-CA" sz="3600" b="1" dirty="0">
                <a:solidFill>
                  <a:schemeClr val="bg1"/>
                </a:solidFill>
              </a:rPr>
              <a:t>Comparative Genomics</a:t>
            </a:r>
            <a:endParaRPr lang="en-CA" sz="3600"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9826"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US" sz="1800" dirty="0"/>
              <a:t>How are trees constructed?</a:t>
            </a:r>
          </a:p>
          <a:p>
            <a:pPr marL="285750" indent="-285750" algn="just">
              <a:buFontTx/>
              <a:buChar char="-"/>
            </a:pPr>
            <a:r>
              <a:rPr lang="en-US" sz="1800" dirty="0"/>
              <a:t>Which characters are you basing your phylogeny on?</a:t>
            </a:r>
          </a:p>
          <a:p>
            <a:pPr algn="just"/>
            <a:endParaRPr lang="en-CA" sz="1800" dirty="0"/>
          </a:p>
          <a:p>
            <a:pPr algn="just"/>
            <a:r>
              <a:rPr lang="en-CA" sz="1800" b="1" u="sng" dirty="0"/>
              <a:t>Phenotypic </a:t>
            </a:r>
          </a:p>
          <a:p>
            <a:pPr marL="285750" indent="-285750" algn="just">
              <a:buFontTx/>
              <a:buChar char="-"/>
            </a:pPr>
            <a:r>
              <a:rPr lang="en-CA" sz="1800" dirty="0"/>
              <a:t>Could be any observable aspect of an organism</a:t>
            </a:r>
          </a:p>
          <a:p>
            <a:pPr marL="285750" indent="-285750" algn="just">
              <a:buFontTx/>
              <a:buChar char="-"/>
            </a:pPr>
            <a:r>
              <a:rPr lang="en-CA" sz="1800" dirty="0"/>
              <a:t>Usually expressed as a binary or continuous variable</a:t>
            </a:r>
          </a:p>
          <a:p>
            <a:pPr marL="285750" indent="-285750" algn="just">
              <a:buFontTx/>
              <a:buChar char="-"/>
            </a:pPr>
            <a:endParaRPr lang="en-CA" sz="1800" dirty="0"/>
          </a:p>
          <a:p>
            <a:pPr marL="285750" indent="-285750" algn="just">
              <a:buFontTx/>
              <a:buChar char="-"/>
            </a:pPr>
            <a:endParaRPr lang="en-CA" sz="1800" dirty="0"/>
          </a:p>
          <a:p>
            <a:pPr algn="just"/>
            <a:r>
              <a:rPr lang="en-CA" sz="1800" b="1" u="sng" dirty="0"/>
              <a:t>Genotypic </a:t>
            </a:r>
          </a:p>
          <a:p>
            <a:pPr marL="285750" indent="-285750" algn="just">
              <a:buFontTx/>
              <a:buChar char="-"/>
            </a:pPr>
            <a:r>
              <a:rPr lang="en-CA" sz="1800" dirty="0"/>
              <a:t>The DNA/RNA/Protein sequence of an organism or gene</a:t>
            </a:r>
          </a:p>
          <a:p>
            <a:pPr marL="285750" indent="-285750" algn="just">
              <a:buFontTx/>
              <a:buChar char="-"/>
            </a:pPr>
            <a:r>
              <a:rPr lang="en-CA" sz="1800" dirty="0"/>
              <a:t>Can be from a multiple sequence alignment (MSA)</a:t>
            </a:r>
          </a:p>
          <a:p>
            <a:pPr marL="285750" indent="-285750" algn="just">
              <a:buFontTx/>
              <a:buChar char="-"/>
            </a:pPr>
            <a:r>
              <a:rPr lang="en-CA" sz="1800" dirty="0"/>
              <a:t>With NGS, SNPs are increasingly used</a:t>
            </a:r>
          </a:p>
          <a:p>
            <a:pPr marL="285750" indent="-285750" algn="just">
              <a:buFontTx/>
              <a:buChar char="-"/>
            </a:pPr>
            <a:r>
              <a:rPr lang="en-CA" sz="1800" dirty="0"/>
              <a:t>SNPs – Small nucleotide polymorphisms, single nucleotide sequence variants present at &gt;1% of the population</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r>
              <a:rPr lang="en-CA" sz="1800" dirty="0"/>
              <a:t>Phylogenetic trees can be constructed with phenotypic data, genotypic, or a combination of both</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p:txBody>
      </p:sp>
      <p:pic>
        <p:nvPicPr>
          <p:cNvPr id="6" name="Picture 5">
            <a:extLst>
              <a:ext uri="{FF2B5EF4-FFF2-40B4-BE49-F238E27FC236}">
                <a16:creationId xmlns:a16="http://schemas.microsoft.com/office/drawing/2014/main" id="{D4895525-475D-423B-806B-D7092F3F6C12}"/>
              </a:ext>
            </a:extLst>
          </p:cNvPr>
          <p:cNvPicPr>
            <a:picLocks noChangeAspect="1"/>
          </p:cNvPicPr>
          <p:nvPr/>
        </p:nvPicPr>
        <p:blipFill>
          <a:blip r:embed="rId3"/>
          <a:stretch>
            <a:fillRect/>
          </a:stretch>
        </p:blipFill>
        <p:spPr>
          <a:xfrm>
            <a:off x="6695621" y="1370408"/>
            <a:ext cx="4495800" cy="2343150"/>
          </a:xfrm>
          <a:prstGeom prst="rect">
            <a:avLst/>
          </a:prstGeom>
        </p:spPr>
      </p:pic>
      <p:pic>
        <p:nvPicPr>
          <p:cNvPr id="2050" name="Picture 2" descr="Picture">
            <a:extLst>
              <a:ext uri="{FF2B5EF4-FFF2-40B4-BE49-F238E27FC236}">
                <a16:creationId xmlns:a16="http://schemas.microsoft.com/office/drawing/2014/main" id="{E7170235-9ECD-469C-A4BC-6C760D703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2311"/>
          <a:stretch/>
        </p:blipFill>
        <p:spPr bwMode="auto">
          <a:xfrm>
            <a:off x="6426679" y="4002598"/>
            <a:ext cx="5331125" cy="502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37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Comparative Genomics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20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CA" sz="1800" dirty="0"/>
              <a:t>We obtain our sequence data and perform an MSA</a:t>
            </a:r>
          </a:p>
          <a:p>
            <a:pPr marL="285750" indent="-285750" algn="just">
              <a:buFontTx/>
              <a:buChar char="-"/>
            </a:pPr>
            <a:r>
              <a:rPr lang="en-CA" sz="1800" dirty="0"/>
              <a:t>Regions of sequences to examine is important for questions being asked</a:t>
            </a:r>
          </a:p>
          <a:p>
            <a:pPr marL="285750" indent="-285750" algn="just">
              <a:buFontTx/>
              <a:buChar char="-"/>
            </a:pPr>
            <a:r>
              <a:rPr lang="en-CA" sz="1800" dirty="0"/>
              <a:t>Regions of low conservation – Good for resolving differences in closely related sequences</a:t>
            </a:r>
          </a:p>
          <a:p>
            <a:pPr marL="285750" indent="-285750" algn="just">
              <a:buFontTx/>
              <a:buChar char="-"/>
            </a:pPr>
            <a:r>
              <a:rPr lang="en-CA" sz="1800" dirty="0"/>
              <a:t>Regions of high conservation – Good for resolving distantly related sequences</a:t>
            </a:r>
          </a:p>
          <a:p>
            <a:pPr marL="285750" indent="-285750" algn="just">
              <a:buFontTx/>
              <a:buChar char="-"/>
            </a:pPr>
            <a:endParaRPr lang="en-CA" sz="1800" dirty="0"/>
          </a:p>
          <a:p>
            <a:pPr marL="285750" indent="-285750" algn="just">
              <a:buFontTx/>
              <a:buChar char="-"/>
            </a:pPr>
            <a:endParaRPr lang="en-CA" sz="1800" dirty="0"/>
          </a:p>
          <a:p>
            <a:pPr algn="just"/>
            <a:endParaRPr lang="en-CA" sz="1800" dirty="0"/>
          </a:p>
          <a:p>
            <a:pPr marL="285750" indent="-285750" algn="just">
              <a:buFontTx/>
              <a:buChar char="-"/>
            </a:pPr>
            <a:r>
              <a:rPr lang="en-CA" sz="1800" dirty="0"/>
              <a:t>Typically you want a balance between diversity in your sequence and conservation</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r>
              <a:rPr lang="en-CA" sz="1800" dirty="0"/>
              <a:t>Removing poorly conserved and aligned blocks can be automated or done by hand</a:t>
            </a:r>
          </a:p>
          <a:p>
            <a:pPr marL="285750" indent="-285750" algn="just">
              <a:buFontTx/>
              <a:buChar char="-"/>
            </a:pPr>
            <a:r>
              <a:rPr lang="en-CA" sz="1800" dirty="0"/>
              <a:t>Small nucleotide polymorphisms -&gt; Not just for GWAS! Useful for phylogenetics too</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p:txBody>
      </p:sp>
      <p:pic>
        <p:nvPicPr>
          <p:cNvPr id="3" name="Picture 2">
            <a:extLst>
              <a:ext uri="{FF2B5EF4-FFF2-40B4-BE49-F238E27FC236}">
                <a16:creationId xmlns:a16="http://schemas.microsoft.com/office/drawing/2014/main" id="{3749E8D0-189D-4D2E-B5DF-AA44E9136334}"/>
              </a:ext>
            </a:extLst>
          </p:cNvPr>
          <p:cNvPicPr>
            <a:picLocks noChangeAspect="1"/>
          </p:cNvPicPr>
          <p:nvPr/>
        </p:nvPicPr>
        <p:blipFill>
          <a:blip r:embed="rId3"/>
          <a:stretch>
            <a:fillRect/>
          </a:stretch>
        </p:blipFill>
        <p:spPr>
          <a:xfrm>
            <a:off x="426234" y="2300168"/>
            <a:ext cx="5192911" cy="928911"/>
          </a:xfrm>
          <a:prstGeom prst="rect">
            <a:avLst/>
          </a:prstGeom>
        </p:spPr>
      </p:pic>
      <p:pic>
        <p:nvPicPr>
          <p:cNvPr id="5" name="Picture 4">
            <a:extLst>
              <a:ext uri="{FF2B5EF4-FFF2-40B4-BE49-F238E27FC236}">
                <a16:creationId xmlns:a16="http://schemas.microsoft.com/office/drawing/2014/main" id="{D161CA93-7CC9-4CC7-8EE8-D91AC1EF3527}"/>
              </a:ext>
            </a:extLst>
          </p:cNvPr>
          <p:cNvPicPr>
            <a:picLocks noChangeAspect="1"/>
          </p:cNvPicPr>
          <p:nvPr/>
        </p:nvPicPr>
        <p:blipFill>
          <a:blip r:embed="rId4"/>
          <a:stretch>
            <a:fillRect/>
          </a:stretch>
        </p:blipFill>
        <p:spPr>
          <a:xfrm>
            <a:off x="5803904" y="2300168"/>
            <a:ext cx="5192911" cy="976089"/>
          </a:xfrm>
          <a:prstGeom prst="rect">
            <a:avLst/>
          </a:prstGeom>
        </p:spPr>
      </p:pic>
      <p:pic>
        <p:nvPicPr>
          <p:cNvPr id="8" name="Picture 7">
            <a:extLst>
              <a:ext uri="{FF2B5EF4-FFF2-40B4-BE49-F238E27FC236}">
                <a16:creationId xmlns:a16="http://schemas.microsoft.com/office/drawing/2014/main" id="{87FDF8A5-90C8-4ECE-809F-5CDDD15B28DD}"/>
              </a:ext>
            </a:extLst>
          </p:cNvPr>
          <p:cNvPicPr>
            <a:picLocks noChangeAspect="1"/>
          </p:cNvPicPr>
          <p:nvPr/>
        </p:nvPicPr>
        <p:blipFill>
          <a:blip r:embed="rId5"/>
          <a:stretch>
            <a:fillRect/>
          </a:stretch>
        </p:blipFill>
        <p:spPr>
          <a:xfrm>
            <a:off x="1219200" y="3713558"/>
            <a:ext cx="9535063" cy="1898989"/>
          </a:xfrm>
          <a:prstGeom prst="rect">
            <a:avLst/>
          </a:prstGeom>
        </p:spPr>
      </p:pic>
    </p:spTree>
    <p:extLst>
      <p:ext uri="{BB962C8B-B14F-4D97-AF65-F5344CB8AC3E}">
        <p14:creationId xmlns:p14="http://schemas.microsoft.com/office/powerpoint/2010/main" val="2658671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Comparative Genomics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20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CA" sz="1800" dirty="0"/>
              <a:t>Once you have a high quality MSA with just the right level of sequence conservation, you can build the tree!</a:t>
            </a:r>
          </a:p>
          <a:p>
            <a:pPr marL="285750" indent="-285750" algn="just">
              <a:buFontTx/>
              <a:buChar char="-"/>
            </a:pPr>
            <a:r>
              <a:rPr lang="en-CA" sz="1800" dirty="0"/>
              <a:t>Several common tree building methods</a:t>
            </a:r>
          </a:p>
          <a:p>
            <a:pPr marL="285750" indent="-285750" algn="just">
              <a:buFontTx/>
              <a:buChar char="-"/>
            </a:pPr>
            <a:endParaRPr lang="en-CA" sz="1800" dirty="0"/>
          </a:p>
          <a:p>
            <a:pPr marL="285750" indent="-285750" algn="just">
              <a:buFontTx/>
              <a:buChar char="-"/>
            </a:pPr>
            <a:r>
              <a:rPr lang="en-CA" sz="1800" b="1" u="sng" dirty="0"/>
              <a:t>Distance based methods</a:t>
            </a:r>
            <a:r>
              <a:rPr lang="en-CA" sz="1800" b="1" dirty="0"/>
              <a:t> </a:t>
            </a:r>
            <a:r>
              <a:rPr lang="en-CA" sz="1800" dirty="0"/>
              <a:t>like </a:t>
            </a:r>
            <a:r>
              <a:rPr lang="en-US" sz="1800" dirty="0"/>
              <a:t>UPGMA (unweighted pair group method with arithmetic mean)</a:t>
            </a:r>
          </a:p>
          <a:p>
            <a:pPr marL="285750" indent="-285750" algn="just">
              <a:buFontTx/>
              <a:buChar char="-"/>
            </a:pPr>
            <a:r>
              <a:rPr lang="en-US" sz="1800" dirty="0"/>
              <a:t>Constructs tree purely based on alignment, makes no assumption about evolution</a:t>
            </a:r>
            <a:endParaRPr lang="en-CA" sz="1800" dirty="0"/>
          </a:p>
          <a:p>
            <a:pPr marL="285750" indent="-285750" algn="just">
              <a:buFontTx/>
              <a:buChar char="-"/>
            </a:pPr>
            <a:endParaRPr lang="en-CA" sz="1800" dirty="0"/>
          </a:p>
          <a:p>
            <a:pPr marL="285750" indent="-285750" algn="just">
              <a:buFontTx/>
              <a:buChar char="-"/>
            </a:pPr>
            <a:r>
              <a:rPr lang="en-CA" sz="1800" b="1" u="sng" dirty="0"/>
              <a:t>Parsimony based methods</a:t>
            </a:r>
            <a:r>
              <a:rPr lang="en-CA" sz="1800" dirty="0"/>
              <a:t> – Assumes evolution is conservative</a:t>
            </a:r>
          </a:p>
          <a:p>
            <a:pPr marL="285750" indent="-285750" algn="just">
              <a:buFontTx/>
              <a:buChar char="-"/>
            </a:pPr>
            <a:r>
              <a:rPr lang="en-CA" sz="1800" dirty="0"/>
              <a:t>Best tree is one that explains the change in data with fewest changes</a:t>
            </a:r>
          </a:p>
          <a:p>
            <a:pPr marL="285750" indent="-285750" algn="just">
              <a:buFontTx/>
              <a:buChar char="-"/>
            </a:pPr>
            <a:endParaRPr lang="en-CA" sz="1800" dirty="0"/>
          </a:p>
          <a:p>
            <a:pPr marL="285750" indent="-285750" algn="just">
              <a:buFontTx/>
              <a:buChar char="-"/>
            </a:pPr>
            <a:r>
              <a:rPr lang="en-CA" sz="1800" b="1" u="sng" dirty="0"/>
              <a:t>Maximum likelihood based methods</a:t>
            </a:r>
            <a:r>
              <a:rPr lang="en-CA" sz="1800" u="sng" dirty="0"/>
              <a:t> </a:t>
            </a:r>
            <a:r>
              <a:rPr lang="en-CA" sz="1800" dirty="0"/>
              <a:t>– Optimizes most probable tree based on a model</a:t>
            </a:r>
          </a:p>
          <a:p>
            <a:pPr marL="285750" indent="-285750" algn="just">
              <a:buFontTx/>
              <a:buChar char="-"/>
            </a:pPr>
            <a:r>
              <a:rPr lang="en-CA" sz="1800" dirty="0"/>
              <a:t>Models makes specific assumptions about evolution</a:t>
            </a:r>
          </a:p>
          <a:p>
            <a:pPr marL="285750" indent="-285750" algn="just">
              <a:buFontTx/>
              <a:buChar char="-"/>
            </a:pPr>
            <a:r>
              <a:rPr lang="en-CA" sz="1800" dirty="0"/>
              <a:t>For example, some nucleotide changes are more common than others</a:t>
            </a:r>
          </a:p>
          <a:p>
            <a:pPr marL="285750" indent="-285750" algn="just">
              <a:buFontTx/>
              <a:buChar char="-"/>
            </a:pPr>
            <a:endParaRPr lang="en-CA" sz="1800" dirty="0"/>
          </a:p>
          <a:p>
            <a:pPr marL="285750" indent="-285750" algn="just">
              <a:buFontTx/>
              <a:buChar char="-"/>
            </a:pPr>
            <a:r>
              <a:rPr lang="en-CA" sz="1800" dirty="0"/>
              <a:t>And several more! </a:t>
            </a:r>
          </a:p>
          <a:p>
            <a:pPr marL="285750" indent="-285750" algn="just">
              <a:buFontTx/>
              <a:buChar char="-"/>
            </a:pPr>
            <a:r>
              <a:rPr lang="en-CA" sz="1800" dirty="0"/>
              <a:t>Generally more computing power is used for advanced models</a:t>
            </a:r>
          </a:p>
          <a:p>
            <a:pPr marL="285750" indent="-285750" algn="just">
              <a:buFontTx/>
              <a:buChar char="-"/>
            </a:pPr>
            <a:r>
              <a:rPr lang="en-CA" sz="1800" dirty="0"/>
              <a:t>Phylogenetics catching up to availability of genomics data</a:t>
            </a:r>
          </a:p>
        </p:txBody>
      </p:sp>
      <p:pic>
        <p:nvPicPr>
          <p:cNvPr id="3074" name="Picture 2" descr="Building trees using parsimony">
            <a:extLst>
              <a:ext uri="{FF2B5EF4-FFF2-40B4-BE49-F238E27FC236}">
                <a16:creationId xmlns:a16="http://schemas.microsoft.com/office/drawing/2014/main" id="{45EA669E-BA88-4556-A3D1-84C56BB6C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868" y="2898866"/>
            <a:ext cx="2872596" cy="174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3719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1DF9FF51-0137-5926-DB5F-5D3F71227D04}"/>
              </a:ext>
            </a:extLst>
          </p:cNvPr>
          <p:cNvSpPr>
            <a:spLocks noGrp="1"/>
          </p:cNvSpPr>
          <p:nvPr>
            <p:ph type="ftr" sz="quarter" idx="11"/>
          </p:nvPr>
        </p:nvSpPr>
        <p:spPr/>
        <p:txBody>
          <a:bodyPr/>
          <a:lstStyle/>
          <a:p>
            <a:r>
              <a:rPr lang="en-US" altLang="en-US"/>
              <a:t>C-B Stewart, NHGRI lecture, 12/5/00</a:t>
            </a:r>
          </a:p>
        </p:txBody>
      </p:sp>
      <p:sp>
        <p:nvSpPr>
          <p:cNvPr id="70658" name="Text Box 2">
            <a:extLst>
              <a:ext uri="{FF2B5EF4-FFF2-40B4-BE49-F238E27FC236}">
                <a16:creationId xmlns:a16="http://schemas.microsoft.com/office/drawing/2014/main" id="{545BCC22-F0C4-B2C0-8033-F581C4803FEF}"/>
              </a:ext>
            </a:extLst>
          </p:cNvPr>
          <p:cNvSpPr txBox="1">
            <a:spLocks noChangeArrowheads="1"/>
          </p:cNvSpPr>
          <p:nvPr/>
        </p:nvSpPr>
        <p:spPr bwMode="auto">
          <a:xfrm>
            <a:off x="471901" y="646311"/>
            <a:ext cx="11437749"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400" b="1" dirty="0"/>
              <a:t>Molecular phylogenetic tree building methods:</a:t>
            </a:r>
          </a:p>
          <a:p>
            <a:endParaRPr lang="en-US" altLang="en-US" sz="1000" dirty="0"/>
          </a:p>
          <a:p>
            <a:pPr algn="just"/>
            <a:r>
              <a:rPr lang="en-US" altLang="en-US" sz="2000" dirty="0"/>
              <a:t>Are mathematical and/or statistical methods for inferring the divergence order of taxa, as well as the lengths of the branches that connect them.  There are many phylogenetic methods available today, each having strengths and weaknesses.  Most can be classified as follows:</a:t>
            </a:r>
            <a:endParaRPr lang="en-US" altLang="en-US" sz="2400" dirty="0"/>
          </a:p>
        </p:txBody>
      </p:sp>
      <p:grpSp>
        <p:nvGrpSpPr>
          <p:cNvPr id="70675" name="Group 19">
            <a:extLst>
              <a:ext uri="{FF2B5EF4-FFF2-40B4-BE49-F238E27FC236}">
                <a16:creationId xmlns:a16="http://schemas.microsoft.com/office/drawing/2014/main" id="{E680AFC2-D3EC-43A7-0080-0E2A8B7E0552}"/>
              </a:ext>
            </a:extLst>
          </p:cNvPr>
          <p:cNvGrpSpPr>
            <a:grpSpLocks/>
          </p:cNvGrpSpPr>
          <p:nvPr/>
        </p:nvGrpSpPr>
        <p:grpSpPr bwMode="auto">
          <a:xfrm>
            <a:off x="2671764" y="2278064"/>
            <a:ext cx="6745287" cy="3824287"/>
            <a:chOff x="723" y="1575"/>
            <a:chExt cx="4249" cy="2409"/>
          </a:xfrm>
        </p:grpSpPr>
        <p:sp>
          <p:nvSpPr>
            <p:cNvPr id="70659" name="Rectangle 3">
              <a:extLst>
                <a:ext uri="{FF2B5EF4-FFF2-40B4-BE49-F238E27FC236}">
                  <a16:creationId xmlns:a16="http://schemas.microsoft.com/office/drawing/2014/main" id="{11CEC198-F4F6-7E50-70E6-1331F7C39A98}"/>
                </a:ext>
              </a:extLst>
            </p:cNvPr>
            <p:cNvSpPr>
              <a:spLocks noChangeArrowheads="1"/>
            </p:cNvSpPr>
            <p:nvPr/>
          </p:nvSpPr>
          <p:spPr bwMode="auto">
            <a:xfrm>
              <a:off x="1256" y="2000"/>
              <a:ext cx="3536" cy="1984"/>
            </a:xfrm>
            <a:prstGeom prst="rect">
              <a:avLst/>
            </a:prstGeom>
            <a:solidFill>
              <a:srgbClr val="99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accent1"/>
                </a:solidFill>
              </a:endParaRPr>
            </a:p>
          </p:txBody>
        </p:sp>
        <p:sp>
          <p:nvSpPr>
            <p:cNvPr id="70660" name="Freeform 4">
              <a:extLst>
                <a:ext uri="{FF2B5EF4-FFF2-40B4-BE49-F238E27FC236}">
                  <a16:creationId xmlns:a16="http://schemas.microsoft.com/office/drawing/2014/main" id="{FF1F2BB7-7748-2C95-795C-45277D00762F}"/>
                </a:ext>
              </a:extLst>
            </p:cNvPr>
            <p:cNvSpPr>
              <a:spLocks/>
            </p:cNvSpPr>
            <p:nvPr/>
          </p:nvSpPr>
          <p:spPr bwMode="auto">
            <a:xfrm>
              <a:off x="3032" y="2000"/>
              <a:ext cx="1" cy="1984"/>
            </a:xfrm>
            <a:custGeom>
              <a:avLst/>
              <a:gdLst>
                <a:gd name="T0" fmla="*/ 0 w 1"/>
                <a:gd name="T1" fmla="*/ 0 h 2240"/>
                <a:gd name="T2" fmla="*/ 0 w 1"/>
                <a:gd name="T3" fmla="*/ 2240 h 2240"/>
              </a:gdLst>
              <a:ahLst/>
              <a:cxnLst>
                <a:cxn ang="0">
                  <a:pos x="T0" y="T1"/>
                </a:cxn>
                <a:cxn ang="0">
                  <a:pos x="T2" y="T3"/>
                </a:cxn>
              </a:cxnLst>
              <a:rect l="0" t="0" r="r" b="b"/>
              <a:pathLst>
                <a:path w="1" h="2240">
                  <a:moveTo>
                    <a:pt x="0" y="0"/>
                  </a:moveTo>
                  <a:lnTo>
                    <a:pt x="0" y="2240"/>
                  </a:lnTo>
                </a:path>
              </a:pathLst>
            </a:custGeom>
            <a:solidFill>
              <a:srgbClr val="99FFCC"/>
            </a:solidFill>
            <a:ln w="19050" cmpd="sng">
              <a:solidFill>
                <a:schemeClr val="tx1"/>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0663" name="Freeform 7">
              <a:extLst>
                <a:ext uri="{FF2B5EF4-FFF2-40B4-BE49-F238E27FC236}">
                  <a16:creationId xmlns:a16="http://schemas.microsoft.com/office/drawing/2014/main" id="{7E611F28-F874-E1C8-07C8-CD526FDF2C36}"/>
                </a:ext>
              </a:extLst>
            </p:cNvPr>
            <p:cNvSpPr>
              <a:spLocks/>
            </p:cNvSpPr>
            <p:nvPr/>
          </p:nvSpPr>
          <p:spPr bwMode="auto">
            <a:xfrm>
              <a:off x="1272" y="2999"/>
              <a:ext cx="3504" cy="1"/>
            </a:xfrm>
            <a:custGeom>
              <a:avLst/>
              <a:gdLst>
                <a:gd name="T0" fmla="*/ 0 w 3504"/>
                <a:gd name="T1" fmla="*/ 0 h 1"/>
                <a:gd name="T2" fmla="*/ 3504 w 3504"/>
                <a:gd name="T3" fmla="*/ 1 h 1"/>
              </a:gdLst>
              <a:ahLst/>
              <a:cxnLst>
                <a:cxn ang="0">
                  <a:pos x="T0" y="T1"/>
                </a:cxn>
                <a:cxn ang="0">
                  <a:pos x="T2" y="T3"/>
                </a:cxn>
              </a:cxnLst>
              <a:rect l="0" t="0" r="r" b="b"/>
              <a:pathLst>
                <a:path w="3504" h="1">
                  <a:moveTo>
                    <a:pt x="0" y="0"/>
                  </a:moveTo>
                  <a:lnTo>
                    <a:pt x="3504" y="1"/>
                  </a:lnTo>
                </a:path>
              </a:pathLst>
            </a:custGeom>
            <a:solidFill>
              <a:srgbClr val="99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0665" name="Text Box 9">
              <a:extLst>
                <a:ext uri="{FF2B5EF4-FFF2-40B4-BE49-F238E27FC236}">
                  <a16:creationId xmlns:a16="http://schemas.microsoft.com/office/drawing/2014/main" id="{3A2A8F0B-B58C-8AB7-8B68-B560D6D5DC8B}"/>
                </a:ext>
              </a:extLst>
            </p:cNvPr>
            <p:cNvSpPr txBox="1">
              <a:spLocks noChangeArrowheads="1"/>
            </p:cNvSpPr>
            <p:nvPr/>
          </p:nvSpPr>
          <p:spPr bwMode="auto">
            <a:xfrm>
              <a:off x="2110" y="1575"/>
              <a:ext cx="20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COMPUTATIONAL METHOD</a:t>
              </a:r>
            </a:p>
          </p:txBody>
        </p:sp>
        <p:sp>
          <p:nvSpPr>
            <p:cNvPr id="70666" name="Text Box 10">
              <a:extLst>
                <a:ext uri="{FF2B5EF4-FFF2-40B4-BE49-F238E27FC236}">
                  <a16:creationId xmlns:a16="http://schemas.microsoft.com/office/drawing/2014/main" id="{D2C43C75-29A4-C12D-30A8-4C0880260C2D}"/>
                </a:ext>
              </a:extLst>
            </p:cNvPr>
            <p:cNvSpPr txBox="1">
              <a:spLocks noChangeArrowheads="1"/>
            </p:cNvSpPr>
            <p:nvPr/>
          </p:nvSpPr>
          <p:spPr bwMode="auto">
            <a:xfrm>
              <a:off x="3310" y="1799"/>
              <a:ext cx="1335"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Clustering algorithm</a:t>
              </a:r>
            </a:p>
          </p:txBody>
        </p:sp>
        <p:sp>
          <p:nvSpPr>
            <p:cNvPr id="70667" name="Text Box 11">
              <a:extLst>
                <a:ext uri="{FF2B5EF4-FFF2-40B4-BE49-F238E27FC236}">
                  <a16:creationId xmlns:a16="http://schemas.microsoft.com/office/drawing/2014/main" id="{89F1F84A-8216-C3D9-32EE-777E8B25E6CD}"/>
                </a:ext>
              </a:extLst>
            </p:cNvPr>
            <p:cNvSpPr txBox="1">
              <a:spLocks noChangeArrowheads="1"/>
            </p:cNvSpPr>
            <p:nvPr/>
          </p:nvSpPr>
          <p:spPr bwMode="auto">
            <a:xfrm>
              <a:off x="1582" y="1799"/>
              <a:ext cx="130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Optimality criterion</a:t>
              </a:r>
            </a:p>
          </p:txBody>
        </p:sp>
        <p:sp>
          <p:nvSpPr>
            <p:cNvPr id="70669" name="Text Box 13">
              <a:extLst>
                <a:ext uri="{FF2B5EF4-FFF2-40B4-BE49-F238E27FC236}">
                  <a16:creationId xmlns:a16="http://schemas.microsoft.com/office/drawing/2014/main" id="{06B05534-A0C6-8DCA-B75F-8A397C63175C}"/>
                </a:ext>
              </a:extLst>
            </p:cNvPr>
            <p:cNvSpPr txBox="1">
              <a:spLocks noChangeArrowheads="1"/>
            </p:cNvSpPr>
            <p:nvPr/>
          </p:nvSpPr>
          <p:spPr bwMode="auto">
            <a:xfrm rot="-5400000">
              <a:off x="373" y="2886"/>
              <a:ext cx="91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DATA TYPE</a:t>
              </a:r>
            </a:p>
          </p:txBody>
        </p:sp>
        <p:sp>
          <p:nvSpPr>
            <p:cNvPr id="70670" name="Text Box 14">
              <a:extLst>
                <a:ext uri="{FF2B5EF4-FFF2-40B4-BE49-F238E27FC236}">
                  <a16:creationId xmlns:a16="http://schemas.microsoft.com/office/drawing/2014/main" id="{FA45DB3F-BEF4-586B-7DB1-AFAB64E0ED13}"/>
                </a:ext>
              </a:extLst>
            </p:cNvPr>
            <p:cNvSpPr txBox="1">
              <a:spLocks noChangeArrowheads="1"/>
            </p:cNvSpPr>
            <p:nvPr/>
          </p:nvSpPr>
          <p:spPr bwMode="auto">
            <a:xfrm rot="16200000">
              <a:off x="676" y="2344"/>
              <a:ext cx="8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Characters</a:t>
              </a:r>
            </a:p>
          </p:txBody>
        </p:sp>
        <p:sp>
          <p:nvSpPr>
            <p:cNvPr id="70671" name="Text Box 15">
              <a:extLst>
                <a:ext uri="{FF2B5EF4-FFF2-40B4-BE49-F238E27FC236}">
                  <a16:creationId xmlns:a16="http://schemas.microsoft.com/office/drawing/2014/main" id="{B56C3E90-19C5-E66E-9292-46B320D08638}"/>
                </a:ext>
              </a:extLst>
            </p:cNvPr>
            <p:cNvSpPr txBox="1">
              <a:spLocks noChangeArrowheads="1"/>
            </p:cNvSpPr>
            <p:nvPr/>
          </p:nvSpPr>
          <p:spPr bwMode="auto">
            <a:xfrm rot="16200000">
              <a:off x="769" y="3407"/>
              <a:ext cx="6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Distances</a:t>
              </a:r>
            </a:p>
          </p:txBody>
        </p:sp>
        <p:sp>
          <p:nvSpPr>
            <p:cNvPr id="70672" name="Text Box 16">
              <a:extLst>
                <a:ext uri="{FF2B5EF4-FFF2-40B4-BE49-F238E27FC236}">
                  <a16:creationId xmlns:a16="http://schemas.microsoft.com/office/drawing/2014/main" id="{21A77AFE-393C-8611-CEF6-4CC3B6CA3BD7}"/>
                </a:ext>
              </a:extLst>
            </p:cNvPr>
            <p:cNvSpPr txBox="1">
              <a:spLocks noChangeArrowheads="1"/>
            </p:cNvSpPr>
            <p:nvPr/>
          </p:nvSpPr>
          <p:spPr bwMode="auto">
            <a:xfrm>
              <a:off x="1350" y="2271"/>
              <a:ext cx="1790"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PARSIMONY</a:t>
              </a:r>
            </a:p>
            <a:p>
              <a:endParaRPr lang="en-US" altLang="en-US" sz="1600" b="1"/>
            </a:p>
            <a:p>
              <a:r>
                <a:rPr lang="en-US" altLang="en-US" sz="1600" b="1"/>
                <a:t>MAXIMUM LIKELIHOOD</a:t>
              </a:r>
            </a:p>
          </p:txBody>
        </p:sp>
        <p:sp>
          <p:nvSpPr>
            <p:cNvPr id="70673" name="Text Box 17">
              <a:extLst>
                <a:ext uri="{FF2B5EF4-FFF2-40B4-BE49-F238E27FC236}">
                  <a16:creationId xmlns:a16="http://schemas.microsoft.com/office/drawing/2014/main" id="{2B1EF14D-4203-2AC1-8F88-92AA254C4B0A}"/>
                </a:ext>
              </a:extLst>
            </p:cNvPr>
            <p:cNvSpPr txBox="1">
              <a:spLocks noChangeArrowheads="1"/>
            </p:cNvSpPr>
            <p:nvPr/>
          </p:nvSpPr>
          <p:spPr bwMode="auto">
            <a:xfrm>
              <a:off x="3182" y="3223"/>
              <a:ext cx="1790"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UPGMA</a:t>
              </a:r>
            </a:p>
            <a:p>
              <a:endParaRPr lang="en-US" altLang="en-US" sz="1600" b="1"/>
            </a:p>
            <a:p>
              <a:r>
                <a:rPr lang="en-US" altLang="en-US" sz="1600" b="1"/>
                <a:t>NEIGHBOR-JOINING</a:t>
              </a:r>
            </a:p>
          </p:txBody>
        </p:sp>
        <p:sp>
          <p:nvSpPr>
            <p:cNvPr id="70674" name="Text Box 18">
              <a:extLst>
                <a:ext uri="{FF2B5EF4-FFF2-40B4-BE49-F238E27FC236}">
                  <a16:creationId xmlns:a16="http://schemas.microsoft.com/office/drawing/2014/main" id="{FDF8141B-A955-1184-6AE2-BA2A10122C08}"/>
                </a:ext>
              </a:extLst>
            </p:cNvPr>
            <p:cNvSpPr txBox="1">
              <a:spLocks noChangeArrowheads="1"/>
            </p:cNvSpPr>
            <p:nvPr/>
          </p:nvSpPr>
          <p:spPr bwMode="auto">
            <a:xfrm>
              <a:off x="1334" y="3223"/>
              <a:ext cx="1790"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MINIMUM EVOLUTION</a:t>
              </a:r>
            </a:p>
            <a:p>
              <a:endParaRPr lang="en-US" altLang="en-US" sz="1600" b="1"/>
            </a:p>
            <a:p>
              <a:r>
                <a:rPr lang="en-US" altLang="en-US" sz="1600" b="1"/>
                <a:t>LEAST SQUARES</a:t>
              </a:r>
            </a:p>
          </p:txBody>
        </p:sp>
      </p:grpSp>
      <p:sp>
        <p:nvSpPr>
          <p:cNvPr id="3" name="Title 1">
            <a:extLst>
              <a:ext uri="{FF2B5EF4-FFF2-40B4-BE49-F238E27FC236}">
                <a16:creationId xmlns:a16="http://schemas.microsoft.com/office/drawing/2014/main" id="{9F77CF8C-D1DC-5CFB-CB5F-D24F4C87EF2A}"/>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4083832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a:extLst>
              <a:ext uri="{FF2B5EF4-FFF2-40B4-BE49-F238E27FC236}">
                <a16:creationId xmlns:a16="http://schemas.microsoft.com/office/drawing/2014/main" id="{A77E6609-68B6-75C2-45A0-80F902AABDC2}"/>
              </a:ext>
            </a:extLst>
          </p:cNvPr>
          <p:cNvSpPr txBox="1">
            <a:spLocks noChangeArrowheads="1"/>
          </p:cNvSpPr>
          <p:nvPr/>
        </p:nvSpPr>
        <p:spPr bwMode="auto">
          <a:xfrm>
            <a:off x="185980" y="241300"/>
            <a:ext cx="11794210" cy="7140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800" b="1" dirty="0">
                <a:solidFill>
                  <a:schemeClr val="accent2"/>
                </a:solidFill>
              </a:rPr>
              <a:t>Types of data used in phylogenetic inference:</a:t>
            </a:r>
            <a:endParaRPr lang="en-US" altLang="en-US" sz="2800" b="1" dirty="0"/>
          </a:p>
          <a:p>
            <a:endParaRPr lang="en-US" altLang="en-US" sz="1000" b="1" dirty="0"/>
          </a:p>
          <a:p>
            <a:r>
              <a:rPr lang="en-US" altLang="en-US" sz="2000" b="1" dirty="0">
                <a:solidFill>
                  <a:schemeClr val="accent2"/>
                </a:solidFill>
              </a:rPr>
              <a:t>Character-based methods:</a:t>
            </a:r>
            <a:r>
              <a:rPr lang="en-US" altLang="en-US" sz="2000" b="1" dirty="0"/>
              <a:t>  </a:t>
            </a:r>
            <a:r>
              <a:rPr lang="en-US" altLang="en-US" sz="2000" dirty="0"/>
              <a:t>Use the aligned characters, such as DNA or protein sequences, directly during tree inference.</a:t>
            </a:r>
            <a:r>
              <a:rPr lang="en-US" altLang="en-US" sz="2400" dirty="0"/>
              <a:t>   </a:t>
            </a:r>
          </a:p>
          <a:p>
            <a:r>
              <a:rPr lang="en-US" altLang="en-US" sz="800" dirty="0"/>
              <a:t>	</a:t>
            </a:r>
            <a:endParaRPr lang="en-US" altLang="en-US" sz="2400" dirty="0"/>
          </a:p>
          <a:p>
            <a:r>
              <a:rPr lang="en-US" altLang="en-US" dirty="0"/>
              <a:t>	    </a:t>
            </a:r>
            <a:r>
              <a:rPr lang="en-US" altLang="en-US" b="1" dirty="0"/>
              <a:t>Taxa</a:t>
            </a:r>
            <a:r>
              <a:rPr lang="en-US" altLang="en-US" dirty="0"/>
              <a:t>		          </a:t>
            </a:r>
            <a:r>
              <a:rPr lang="en-US" altLang="en-US" b="1" dirty="0"/>
              <a:t>Characters</a:t>
            </a:r>
            <a:endParaRPr lang="en-US" altLang="en-US" dirty="0"/>
          </a:p>
          <a:p>
            <a:endParaRPr lang="en-US" altLang="en-US" sz="300" dirty="0"/>
          </a:p>
          <a:p>
            <a:r>
              <a:rPr lang="en-US" altLang="en-US" b="1" dirty="0">
                <a:latin typeface="Courier New" panose="02070309020205020404" pitchFamily="49" charset="0"/>
              </a:rPr>
              <a:t>	Species A	</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a:t>
            </a:r>
            <a:r>
              <a:rPr lang="en-US" altLang="en-US" b="1" dirty="0">
                <a:solidFill>
                  <a:schemeClr val="accent2"/>
                </a:solidFill>
                <a:latin typeface="Courier New" panose="02070309020205020404" pitchFamily="49" charset="0"/>
              </a:rPr>
              <a:t>GG</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TT</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TT</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a:t>
            </a:r>
            <a:r>
              <a:rPr lang="en-US" altLang="en-US" b="1" dirty="0">
                <a:solidFill>
                  <a:schemeClr val="accent2"/>
                </a:solidFill>
                <a:latin typeface="Courier New" panose="02070309020205020404" pitchFamily="49" charset="0"/>
              </a:rPr>
              <a:t>G</a:t>
            </a:r>
            <a:endParaRPr lang="en-US" altLang="en-US" b="1" dirty="0">
              <a:latin typeface="Courier New" panose="02070309020205020404" pitchFamily="49" charset="0"/>
            </a:endParaRPr>
          </a:p>
          <a:p>
            <a:r>
              <a:rPr lang="en-US" altLang="en-US" b="1" dirty="0">
                <a:latin typeface="Courier New" panose="02070309020205020404" pitchFamily="49" charset="0"/>
              </a:rPr>
              <a:t>	Species B	</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a:t>
            </a:r>
            <a:r>
              <a:rPr lang="en-US" altLang="en-US" b="1" dirty="0">
                <a:latin typeface="Courier New" panose="02070309020205020404" pitchFamily="49" charset="0"/>
              </a:rPr>
              <a:t>C</a:t>
            </a:r>
            <a:r>
              <a:rPr lang="en-US" altLang="en-US" b="1" dirty="0">
                <a:solidFill>
                  <a:schemeClr val="accent2"/>
                </a:solidFill>
                <a:latin typeface="Courier New" panose="02070309020205020404" pitchFamily="49" charset="0"/>
              </a:rPr>
              <a:t>G</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TT</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1"/>
                </a:solidFill>
                <a:latin typeface="Courier New" panose="02070309020205020404" pitchFamily="49" charset="0"/>
              </a:rPr>
              <a:t>TT</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a:t>
            </a:r>
            <a:r>
              <a:rPr lang="en-US" altLang="en-US" b="1" dirty="0">
                <a:solidFill>
                  <a:srgbClr val="CC0000"/>
                </a:solidFill>
                <a:latin typeface="Courier New" panose="02070309020205020404" pitchFamily="49" charset="0"/>
              </a:rPr>
              <a:t>A</a:t>
            </a:r>
            <a:endParaRPr lang="en-US" altLang="en-US" b="1" dirty="0">
              <a:latin typeface="Courier New" panose="02070309020205020404" pitchFamily="49" charset="0"/>
            </a:endParaRPr>
          </a:p>
          <a:p>
            <a:r>
              <a:rPr lang="en-US" altLang="en-US" b="1" dirty="0">
                <a:latin typeface="Courier New" panose="02070309020205020404" pitchFamily="49" charset="0"/>
              </a:rPr>
              <a:t>	Species C	</a:t>
            </a:r>
            <a:r>
              <a:rPr lang="en-US" altLang="en-US" b="1" dirty="0">
                <a:solidFill>
                  <a:schemeClr val="accent1"/>
                </a:solidFill>
                <a:latin typeface="Courier New" panose="02070309020205020404" pitchFamily="49" charset="0"/>
              </a:rPr>
              <a:t>TT</a:t>
            </a:r>
            <a:r>
              <a:rPr lang="en-US" altLang="en-US" b="1" dirty="0">
                <a:latin typeface="Courier New" panose="02070309020205020404" pitchFamily="49" charset="0"/>
              </a:rPr>
              <a:t>C</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CC</a:t>
            </a:r>
            <a:r>
              <a:rPr lang="en-US" altLang="en-US" b="1" dirty="0">
                <a:solidFill>
                  <a:schemeClr val="accent1"/>
                </a:solidFill>
                <a:latin typeface="Courier New" panose="02070309020205020404" pitchFamily="49" charset="0"/>
              </a:rPr>
              <a:t>T</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a:t>
            </a:r>
            <a:r>
              <a:rPr lang="en-US" altLang="en-US" b="1" dirty="0">
                <a:solidFill>
                  <a:schemeClr val="accent2"/>
                </a:solidFill>
                <a:latin typeface="Courier New" panose="02070309020205020404" pitchFamily="49" charset="0"/>
              </a:rPr>
              <a:t>GG</a:t>
            </a:r>
            <a:r>
              <a:rPr lang="en-US" altLang="en-US" b="1" dirty="0">
                <a:solidFill>
                  <a:schemeClr val="accent1"/>
                </a:solidFill>
                <a:latin typeface="Courier New" panose="02070309020205020404" pitchFamily="49" charset="0"/>
              </a:rPr>
              <a:t>T</a:t>
            </a:r>
            <a:r>
              <a:rPr lang="en-US" altLang="en-US" b="1" dirty="0">
                <a:latin typeface="Courier New" panose="02070309020205020404" pitchFamily="49" charset="0"/>
              </a:rPr>
              <a:t>CC</a:t>
            </a:r>
            <a:r>
              <a:rPr lang="en-US" altLang="en-US" b="1" dirty="0">
                <a:solidFill>
                  <a:srgbClr val="CC0000"/>
                </a:solidFill>
                <a:latin typeface="Courier New" panose="02070309020205020404" pitchFamily="49" charset="0"/>
              </a:rPr>
              <a:t>A</a:t>
            </a:r>
            <a:endParaRPr lang="en-US" altLang="en-US" b="1" dirty="0">
              <a:latin typeface="Courier New" panose="02070309020205020404" pitchFamily="49" charset="0"/>
            </a:endParaRPr>
          </a:p>
          <a:p>
            <a:r>
              <a:rPr lang="en-US" altLang="en-US" b="1" dirty="0">
                <a:latin typeface="Courier New" panose="02070309020205020404" pitchFamily="49" charset="0"/>
              </a:rPr>
              <a:t>	Species D	</a:t>
            </a:r>
            <a:r>
              <a:rPr lang="en-US" altLang="en-US" b="1" dirty="0">
                <a:solidFill>
                  <a:schemeClr val="accent1"/>
                </a:solidFill>
                <a:latin typeface="Courier New" panose="02070309020205020404" pitchFamily="49" charset="0"/>
              </a:rPr>
              <a:t>TT</a:t>
            </a:r>
            <a:r>
              <a:rPr lang="en-US" altLang="en-US" b="1" dirty="0">
                <a:solidFill>
                  <a:schemeClr val="accent2"/>
                </a:solidFill>
                <a:latin typeface="Courier New" panose="02070309020205020404" pitchFamily="49" charset="0"/>
              </a:rPr>
              <a:t>G</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CC</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CC</a:t>
            </a:r>
            <a:r>
              <a:rPr lang="en-US" altLang="en-US" b="1" dirty="0">
                <a:solidFill>
                  <a:schemeClr val="accent1"/>
                </a:solidFill>
                <a:latin typeface="Courier New" panose="02070309020205020404" pitchFamily="49" charset="0"/>
              </a:rPr>
              <a:t>T</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a:t>
            </a:r>
            <a:r>
              <a:rPr lang="en-US" altLang="en-US" b="1" dirty="0">
                <a:solidFill>
                  <a:schemeClr val="accent2"/>
                </a:solidFill>
                <a:latin typeface="Courier New" panose="02070309020205020404" pitchFamily="49" charset="0"/>
              </a:rPr>
              <a:t>GG</a:t>
            </a:r>
            <a:r>
              <a:rPr lang="en-US" altLang="en-US" b="1" dirty="0">
                <a:solidFill>
                  <a:schemeClr val="accent1"/>
                </a:solidFill>
                <a:latin typeface="Courier New" panose="02070309020205020404" pitchFamily="49" charset="0"/>
              </a:rPr>
              <a:t>T</a:t>
            </a:r>
            <a:r>
              <a:rPr lang="en-US" altLang="en-US" b="1" dirty="0">
                <a:latin typeface="Courier New" panose="02070309020205020404" pitchFamily="49" charset="0"/>
              </a:rPr>
              <a:t>CC</a:t>
            </a:r>
            <a:r>
              <a:rPr lang="en-US" altLang="en-US" b="1" dirty="0">
                <a:solidFill>
                  <a:schemeClr val="accent2"/>
                </a:solidFill>
                <a:latin typeface="Courier New" panose="02070309020205020404" pitchFamily="49" charset="0"/>
              </a:rPr>
              <a:t>G</a:t>
            </a:r>
            <a:endParaRPr lang="en-US" altLang="en-US" b="1" dirty="0">
              <a:latin typeface="Courier New" panose="02070309020205020404" pitchFamily="49" charset="0"/>
            </a:endParaRPr>
          </a:p>
          <a:p>
            <a:r>
              <a:rPr lang="en-US" altLang="en-US" b="1" dirty="0">
                <a:latin typeface="Courier New" panose="02070309020205020404" pitchFamily="49" charset="0"/>
              </a:rPr>
              <a:t>	Species E	</a:t>
            </a:r>
            <a:r>
              <a:rPr lang="en-US" altLang="en-US" b="1" dirty="0">
                <a:solidFill>
                  <a:schemeClr val="accent1"/>
                </a:solidFill>
                <a:latin typeface="Courier New" panose="02070309020205020404" pitchFamily="49" charset="0"/>
              </a:rPr>
              <a:t>TT</a:t>
            </a:r>
            <a:r>
              <a:rPr lang="en-US" altLang="en-US" b="1" dirty="0">
                <a:solidFill>
                  <a:schemeClr val="accent2"/>
                </a:solidFill>
                <a:latin typeface="Courier New" panose="02070309020205020404" pitchFamily="49" charset="0"/>
              </a:rPr>
              <a:t>G</a:t>
            </a:r>
            <a:r>
              <a:rPr lang="en-US" altLang="en-US" b="1" dirty="0">
                <a:solidFill>
                  <a:srgbClr val="CC0000"/>
                </a:solidFill>
                <a:latin typeface="Courier New" panose="02070309020205020404" pitchFamily="49" charset="0"/>
              </a:rPr>
              <a:t>A</a:t>
            </a:r>
            <a:r>
              <a:rPr lang="en-US" altLang="en-US" b="1" dirty="0">
                <a:latin typeface="Courier New" panose="02070309020205020404" pitchFamily="49" charset="0"/>
              </a:rPr>
              <a:t>CC</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TT</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a:t>
            </a:r>
            <a:r>
              <a:rPr lang="en-US" altLang="en-US" b="1" dirty="0">
                <a:latin typeface="Courier New" panose="02070309020205020404" pitchFamily="49" charset="0"/>
              </a:rPr>
              <a:t>C</a:t>
            </a:r>
            <a:r>
              <a:rPr lang="en-US" altLang="en-US" b="1" dirty="0">
                <a:solidFill>
                  <a:schemeClr val="accent1"/>
                </a:solidFill>
                <a:latin typeface="Courier New" panose="02070309020205020404" pitchFamily="49" charset="0"/>
              </a:rPr>
              <a:t>T</a:t>
            </a:r>
            <a:r>
              <a:rPr lang="en-US" altLang="en-US" b="1" dirty="0">
                <a:solidFill>
                  <a:srgbClr val="CC0000"/>
                </a:solidFill>
                <a:latin typeface="Courier New" panose="02070309020205020404" pitchFamily="49" charset="0"/>
              </a:rPr>
              <a:t>A</a:t>
            </a:r>
            <a:r>
              <a:rPr lang="en-US" altLang="en-US" b="1" dirty="0">
                <a:solidFill>
                  <a:schemeClr val="accent2"/>
                </a:solidFill>
                <a:latin typeface="Courier New" panose="02070309020205020404" pitchFamily="49" charset="0"/>
              </a:rPr>
              <a:t>G</a:t>
            </a:r>
            <a:r>
              <a:rPr lang="en-US" altLang="en-US" b="1" dirty="0">
                <a:solidFill>
                  <a:schemeClr val="accent1"/>
                </a:solidFill>
                <a:latin typeface="Courier New" panose="02070309020205020404" pitchFamily="49" charset="0"/>
              </a:rPr>
              <a:t>TT</a:t>
            </a:r>
            <a:r>
              <a:rPr lang="en-US" altLang="en-US" b="1" dirty="0">
                <a:latin typeface="Courier New" panose="02070309020205020404" pitchFamily="49" charset="0"/>
              </a:rPr>
              <a:t>C</a:t>
            </a:r>
            <a:r>
              <a:rPr lang="en-US" altLang="en-US" b="1" dirty="0">
                <a:solidFill>
                  <a:schemeClr val="accent2"/>
                </a:solidFill>
                <a:latin typeface="Courier New" panose="02070309020205020404" pitchFamily="49" charset="0"/>
              </a:rPr>
              <a:t>G</a:t>
            </a:r>
            <a:endParaRPr lang="en-US" altLang="en-US" sz="2400" dirty="0"/>
          </a:p>
          <a:p>
            <a:endParaRPr lang="en-US" altLang="en-US" sz="1600" dirty="0"/>
          </a:p>
          <a:p>
            <a:r>
              <a:rPr lang="en-US" altLang="en-US" sz="2000" b="1" dirty="0">
                <a:solidFill>
                  <a:schemeClr val="accent2"/>
                </a:solidFill>
              </a:rPr>
              <a:t>Distance-based methods:</a:t>
            </a:r>
            <a:r>
              <a:rPr lang="en-US" altLang="en-US" sz="2000" b="1" dirty="0"/>
              <a:t>  </a:t>
            </a:r>
            <a:r>
              <a:rPr lang="en-US" altLang="en-US" sz="2000" dirty="0"/>
              <a:t>Transform the sequence data into pairwise distances (dissimilarities), and then use the matrix during tree building.</a:t>
            </a:r>
          </a:p>
          <a:p>
            <a:r>
              <a:rPr lang="en-US" altLang="en-US" sz="800" b="1" dirty="0">
                <a:latin typeface="Courier New" panose="02070309020205020404" pitchFamily="49" charset="0"/>
              </a:rPr>
              <a:t>	</a:t>
            </a:r>
            <a:endParaRPr lang="en-US" altLang="en-US" b="1" dirty="0">
              <a:latin typeface="Courier New" panose="02070309020205020404" pitchFamily="49" charset="0"/>
            </a:endParaRPr>
          </a:p>
          <a:p>
            <a:r>
              <a:rPr lang="en-US" altLang="en-US" b="1" dirty="0">
                <a:latin typeface="Courier New" panose="02070309020205020404" pitchFamily="49" charset="0"/>
              </a:rPr>
              <a:t>           	 A      B     C     D     E </a:t>
            </a:r>
          </a:p>
          <a:p>
            <a:endParaRPr lang="en-US" altLang="en-US" sz="300" b="1" dirty="0">
              <a:latin typeface="Courier New" panose="02070309020205020404" pitchFamily="49" charset="0"/>
            </a:endParaRPr>
          </a:p>
          <a:p>
            <a:r>
              <a:rPr lang="en-US" altLang="en-US" b="1" dirty="0">
                <a:latin typeface="Courier New" panose="02070309020205020404" pitchFamily="49" charset="0"/>
              </a:rPr>
              <a:t>  Species A	----  0.20  0.50  0.45  0.40		 </a:t>
            </a:r>
          </a:p>
          <a:p>
            <a:r>
              <a:rPr lang="en-US" altLang="en-US" b="1" dirty="0">
                <a:latin typeface="Courier New" panose="02070309020205020404" pitchFamily="49" charset="0"/>
              </a:rPr>
              <a:t>  Species B	0.23  ----  0.40  0.55  0.50	       </a:t>
            </a:r>
          </a:p>
          <a:p>
            <a:r>
              <a:rPr lang="en-US" altLang="en-US" b="1" dirty="0">
                <a:latin typeface="Courier New" panose="02070309020205020404" pitchFamily="49" charset="0"/>
              </a:rPr>
              <a:t>  Species C	0.87  0.59  ----  0.15  0.40		 </a:t>
            </a:r>
          </a:p>
          <a:p>
            <a:r>
              <a:rPr lang="en-US" altLang="en-US" b="1" dirty="0">
                <a:latin typeface="Courier New" panose="02070309020205020404" pitchFamily="49" charset="0"/>
              </a:rPr>
              <a:t>  Species D	0.73  1.12  0.17  ----  0.25</a:t>
            </a:r>
          </a:p>
          <a:p>
            <a:r>
              <a:rPr lang="en-US" altLang="en-US" b="1" dirty="0">
                <a:latin typeface="Courier New" panose="02070309020205020404" pitchFamily="49" charset="0"/>
              </a:rPr>
              <a:t>  Species E	0.59  0.89  0.61  0.31  ----</a:t>
            </a:r>
          </a:p>
          <a:p>
            <a:endParaRPr lang="en-US" altLang="en-US" b="1" dirty="0">
              <a:latin typeface="Courier New" panose="02070309020205020404" pitchFamily="49" charset="0"/>
            </a:endParaRPr>
          </a:p>
          <a:p>
            <a:endParaRPr lang="en-US" altLang="en-US" sz="2000" dirty="0"/>
          </a:p>
          <a:p>
            <a:endParaRPr lang="en-US" altLang="en-US" sz="2000" dirty="0"/>
          </a:p>
          <a:p>
            <a:endParaRPr lang="en-US" altLang="en-US" sz="2400" dirty="0"/>
          </a:p>
        </p:txBody>
      </p:sp>
      <p:sp>
        <p:nvSpPr>
          <p:cNvPr id="49155" name="Line 3">
            <a:extLst>
              <a:ext uri="{FF2B5EF4-FFF2-40B4-BE49-F238E27FC236}">
                <a16:creationId xmlns:a16="http://schemas.microsoft.com/office/drawing/2014/main" id="{5AA59E97-6595-E58A-4620-76B7E323231C}"/>
              </a:ext>
            </a:extLst>
          </p:cNvPr>
          <p:cNvSpPr>
            <a:spLocks noChangeShapeType="1"/>
          </p:cNvSpPr>
          <p:nvPr/>
        </p:nvSpPr>
        <p:spPr bwMode="auto">
          <a:xfrm flipH="1">
            <a:off x="8013700" y="5268913"/>
            <a:ext cx="381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49156" name="Group 4">
            <a:extLst>
              <a:ext uri="{FF2B5EF4-FFF2-40B4-BE49-F238E27FC236}">
                <a16:creationId xmlns:a16="http://schemas.microsoft.com/office/drawing/2014/main" id="{79E61BEA-D6CA-142D-D028-079F700AF0C6}"/>
              </a:ext>
            </a:extLst>
          </p:cNvPr>
          <p:cNvGrpSpPr>
            <a:grpSpLocks/>
          </p:cNvGrpSpPr>
          <p:nvPr/>
        </p:nvGrpSpPr>
        <p:grpSpPr bwMode="auto">
          <a:xfrm>
            <a:off x="2286000" y="4545013"/>
            <a:ext cx="5651500" cy="1435100"/>
            <a:chOff x="480" y="2784"/>
            <a:chExt cx="3560" cy="952"/>
          </a:xfrm>
        </p:grpSpPr>
        <p:sp>
          <p:nvSpPr>
            <p:cNvPr id="49157" name="Line 5">
              <a:extLst>
                <a:ext uri="{FF2B5EF4-FFF2-40B4-BE49-F238E27FC236}">
                  <a16:creationId xmlns:a16="http://schemas.microsoft.com/office/drawing/2014/main" id="{BBA3BA30-880D-BC67-EA28-557A46DCCFF6}"/>
                </a:ext>
              </a:extLst>
            </p:cNvPr>
            <p:cNvSpPr>
              <a:spLocks noChangeShapeType="1"/>
            </p:cNvSpPr>
            <p:nvPr/>
          </p:nvSpPr>
          <p:spPr bwMode="auto">
            <a:xfrm>
              <a:off x="480" y="2784"/>
              <a:ext cx="35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9158" name="Line 6">
              <a:extLst>
                <a:ext uri="{FF2B5EF4-FFF2-40B4-BE49-F238E27FC236}">
                  <a16:creationId xmlns:a16="http://schemas.microsoft.com/office/drawing/2014/main" id="{F54F4BDE-DFB8-83E4-7052-09055C718CA8}"/>
                </a:ext>
              </a:extLst>
            </p:cNvPr>
            <p:cNvSpPr>
              <a:spLocks noChangeShapeType="1"/>
            </p:cNvSpPr>
            <p:nvPr/>
          </p:nvSpPr>
          <p:spPr bwMode="auto">
            <a:xfrm>
              <a:off x="480" y="3736"/>
              <a:ext cx="356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9159" name="Line 7">
              <a:extLst>
                <a:ext uri="{FF2B5EF4-FFF2-40B4-BE49-F238E27FC236}">
                  <a16:creationId xmlns:a16="http://schemas.microsoft.com/office/drawing/2014/main" id="{13917E60-94F5-C77A-F15D-FCFE0CFA6829}"/>
                </a:ext>
              </a:extLst>
            </p:cNvPr>
            <p:cNvSpPr>
              <a:spLocks noChangeShapeType="1"/>
            </p:cNvSpPr>
            <p:nvPr/>
          </p:nvSpPr>
          <p:spPr bwMode="auto">
            <a:xfrm>
              <a:off x="1394" y="2792"/>
              <a:ext cx="0" cy="9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9160" name="Line 8">
              <a:extLst>
                <a:ext uri="{FF2B5EF4-FFF2-40B4-BE49-F238E27FC236}">
                  <a16:creationId xmlns:a16="http://schemas.microsoft.com/office/drawing/2014/main" id="{E6F379F5-5958-AEFE-C35D-A56502403C28}"/>
                </a:ext>
              </a:extLst>
            </p:cNvPr>
            <p:cNvSpPr>
              <a:spLocks noChangeShapeType="1"/>
            </p:cNvSpPr>
            <p:nvPr/>
          </p:nvSpPr>
          <p:spPr bwMode="auto">
            <a:xfrm>
              <a:off x="4040" y="2784"/>
              <a:ext cx="0" cy="9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9161" name="Line 9">
              <a:extLst>
                <a:ext uri="{FF2B5EF4-FFF2-40B4-BE49-F238E27FC236}">
                  <a16:creationId xmlns:a16="http://schemas.microsoft.com/office/drawing/2014/main" id="{E787D2C4-3F82-A3FA-3372-97A55BA31175}"/>
                </a:ext>
              </a:extLst>
            </p:cNvPr>
            <p:cNvSpPr>
              <a:spLocks noChangeShapeType="1"/>
            </p:cNvSpPr>
            <p:nvPr/>
          </p:nvSpPr>
          <p:spPr bwMode="auto">
            <a:xfrm>
              <a:off x="482" y="2784"/>
              <a:ext cx="0" cy="9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49162" name="Text Box 10">
            <a:extLst>
              <a:ext uri="{FF2B5EF4-FFF2-40B4-BE49-F238E27FC236}">
                <a16:creationId xmlns:a16="http://schemas.microsoft.com/office/drawing/2014/main" id="{95272B1C-69B5-761D-FC78-46F7133839DA}"/>
              </a:ext>
            </a:extLst>
          </p:cNvPr>
          <p:cNvSpPr txBox="1">
            <a:spLocks noChangeArrowheads="1"/>
          </p:cNvSpPr>
          <p:nvPr/>
        </p:nvSpPr>
        <p:spPr bwMode="auto">
          <a:xfrm>
            <a:off x="8523288" y="4835526"/>
            <a:ext cx="19669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a:t>Example 1: </a:t>
            </a:r>
          </a:p>
          <a:p>
            <a:r>
              <a:rPr lang="en-US" altLang="en-US" sz="1200" b="1"/>
              <a:t>Uncorrected</a:t>
            </a:r>
          </a:p>
          <a:p>
            <a:r>
              <a:rPr lang="en-US" altLang="en-US" sz="1200" b="1"/>
              <a:t>“p” distance</a:t>
            </a:r>
          </a:p>
          <a:p>
            <a:r>
              <a:rPr lang="en-US" altLang="en-US" sz="1200" b="1"/>
              <a:t>(=observed percent</a:t>
            </a:r>
          </a:p>
          <a:p>
            <a:r>
              <a:rPr lang="en-US" altLang="en-US" sz="1200" b="1"/>
              <a:t>sequence difference)</a:t>
            </a:r>
          </a:p>
        </p:txBody>
      </p:sp>
      <p:sp>
        <p:nvSpPr>
          <p:cNvPr id="49163" name="Line 11">
            <a:extLst>
              <a:ext uri="{FF2B5EF4-FFF2-40B4-BE49-F238E27FC236}">
                <a16:creationId xmlns:a16="http://schemas.microsoft.com/office/drawing/2014/main" id="{25DAFFEB-52C1-B702-9B77-ADE12C5631C6}"/>
              </a:ext>
            </a:extLst>
          </p:cNvPr>
          <p:cNvSpPr>
            <a:spLocks noChangeShapeType="1"/>
          </p:cNvSpPr>
          <p:nvPr/>
        </p:nvSpPr>
        <p:spPr bwMode="auto">
          <a:xfrm rot="5400000" flipH="1">
            <a:off x="5308600" y="6157913"/>
            <a:ext cx="254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49164" name="Text Box 12">
            <a:extLst>
              <a:ext uri="{FF2B5EF4-FFF2-40B4-BE49-F238E27FC236}">
                <a16:creationId xmlns:a16="http://schemas.microsoft.com/office/drawing/2014/main" id="{3DEB811D-FAB9-0B96-E75E-79765F17C575}"/>
              </a:ext>
            </a:extLst>
          </p:cNvPr>
          <p:cNvSpPr txBox="1">
            <a:spLocks noChangeArrowheads="1"/>
          </p:cNvSpPr>
          <p:nvPr/>
        </p:nvSpPr>
        <p:spPr bwMode="auto">
          <a:xfrm>
            <a:off x="3962401" y="6324600"/>
            <a:ext cx="608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00" b="1" dirty="0"/>
              <a:t>Example 2:  Kimura 2-parameter distance</a:t>
            </a:r>
          </a:p>
          <a:p>
            <a:r>
              <a:rPr lang="en-US" altLang="en-US" sz="1200" b="1" dirty="0"/>
              <a:t>(estimate of the true number of substitutions between taxa)</a:t>
            </a:r>
          </a:p>
        </p:txBody>
      </p:sp>
    </p:spTree>
    <p:extLst>
      <p:ext uri="{BB962C8B-B14F-4D97-AF65-F5344CB8AC3E}">
        <p14:creationId xmlns:p14="http://schemas.microsoft.com/office/powerpoint/2010/main" val="160340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D50F3238-245D-31F3-56E2-E78CB05CC196}"/>
              </a:ext>
            </a:extLst>
          </p:cNvPr>
          <p:cNvSpPr>
            <a:spLocks noGrp="1"/>
          </p:cNvSpPr>
          <p:nvPr>
            <p:ph type="ftr" sz="quarter" idx="11"/>
          </p:nvPr>
        </p:nvSpPr>
        <p:spPr/>
        <p:txBody>
          <a:bodyPr/>
          <a:lstStyle/>
          <a:p>
            <a:r>
              <a:rPr lang="en-US" altLang="en-US"/>
              <a:t>C-B Stewart, NHGRI lecture, 12/5/00</a:t>
            </a:r>
          </a:p>
        </p:txBody>
      </p:sp>
      <p:sp>
        <p:nvSpPr>
          <p:cNvPr id="91139" name="Text Box 3">
            <a:extLst>
              <a:ext uri="{FF2B5EF4-FFF2-40B4-BE49-F238E27FC236}">
                <a16:creationId xmlns:a16="http://schemas.microsoft.com/office/drawing/2014/main" id="{213B1613-8F9C-AF85-1833-A87D491F8752}"/>
              </a:ext>
            </a:extLst>
          </p:cNvPr>
          <p:cNvSpPr txBox="1">
            <a:spLocks noChangeArrowheads="1"/>
          </p:cNvSpPr>
          <p:nvPr/>
        </p:nvSpPr>
        <p:spPr bwMode="auto">
          <a:xfrm>
            <a:off x="2455969" y="609291"/>
            <a:ext cx="6247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t>Similarity </a:t>
            </a:r>
            <a:r>
              <a:rPr lang="en-US" altLang="en-US" sz="2800" b="1" i="1" dirty="0"/>
              <a:t>vs.</a:t>
            </a:r>
            <a:r>
              <a:rPr lang="en-US" altLang="en-US" sz="2800" b="1" dirty="0"/>
              <a:t> Evolutionary Relationship:  </a:t>
            </a:r>
          </a:p>
        </p:txBody>
      </p:sp>
      <p:sp>
        <p:nvSpPr>
          <p:cNvPr id="91140" name="Text Box 4">
            <a:extLst>
              <a:ext uri="{FF2B5EF4-FFF2-40B4-BE49-F238E27FC236}">
                <a16:creationId xmlns:a16="http://schemas.microsoft.com/office/drawing/2014/main" id="{AF998EBC-863F-3D41-4684-5A68CD365EAB}"/>
              </a:ext>
            </a:extLst>
          </p:cNvPr>
          <p:cNvSpPr txBox="1">
            <a:spLocks noChangeArrowheads="1"/>
          </p:cNvSpPr>
          <p:nvPr/>
        </p:nvSpPr>
        <p:spPr bwMode="auto">
          <a:xfrm>
            <a:off x="405227" y="1192213"/>
            <a:ext cx="11199828"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t>Similarity and relationship are </a:t>
            </a:r>
            <a:r>
              <a:rPr lang="en-US" altLang="en-US" sz="2000" b="1" i="1" dirty="0"/>
              <a:t>not</a:t>
            </a:r>
            <a:r>
              <a:rPr lang="en-US" altLang="en-US" sz="2000" b="1" dirty="0"/>
              <a:t> the same thing, even though</a:t>
            </a:r>
          </a:p>
          <a:p>
            <a:r>
              <a:rPr lang="en-US" altLang="en-US" sz="2000" b="1" dirty="0"/>
              <a:t>evolutionary relationship is inferred from certain types of similarity.</a:t>
            </a:r>
          </a:p>
          <a:p>
            <a:endParaRPr lang="en-US" altLang="en-US" sz="1200" b="1" dirty="0"/>
          </a:p>
          <a:p>
            <a:r>
              <a:rPr lang="en-US" altLang="en-US" sz="2000" b="1" dirty="0"/>
              <a:t>Similar:  having likeness or resemblance (an observation)  </a:t>
            </a:r>
          </a:p>
          <a:p>
            <a:endParaRPr lang="en-US" altLang="en-US" sz="1200" b="1" dirty="0"/>
          </a:p>
          <a:p>
            <a:r>
              <a:rPr lang="en-US" altLang="en-US" sz="2000" b="1" dirty="0"/>
              <a:t>Related:  genetically connected (an historical fact) </a:t>
            </a:r>
          </a:p>
          <a:p>
            <a:endParaRPr lang="en-US" altLang="en-US" sz="1200" b="1" dirty="0"/>
          </a:p>
          <a:p>
            <a:r>
              <a:rPr lang="en-US" altLang="en-US" sz="2000" b="1" dirty="0"/>
              <a:t>Two taxa can be most similar without being most closely-related:</a:t>
            </a:r>
          </a:p>
        </p:txBody>
      </p:sp>
      <p:grpSp>
        <p:nvGrpSpPr>
          <p:cNvPr id="91163" name="Group 27">
            <a:extLst>
              <a:ext uri="{FF2B5EF4-FFF2-40B4-BE49-F238E27FC236}">
                <a16:creationId xmlns:a16="http://schemas.microsoft.com/office/drawing/2014/main" id="{A20009BF-FA7F-FB9A-F12E-666F1AA021BE}"/>
              </a:ext>
            </a:extLst>
          </p:cNvPr>
          <p:cNvGrpSpPr>
            <a:grpSpLocks/>
          </p:cNvGrpSpPr>
          <p:nvPr/>
        </p:nvGrpSpPr>
        <p:grpSpPr bwMode="auto">
          <a:xfrm>
            <a:off x="2366964" y="3586164"/>
            <a:ext cx="7508875" cy="2452687"/>
            <a:chOff x="531" y="2615"/>
            <a:chExt cx="4730" cy="1545"/>
          </a:xfrm>
        </p:grpSpPr>
        <p:grpSp>
          <p:nvGrpSpPr>
            <p:cNvPr id="91141" name="Group 5">
              <a:extLst>
                <a:ext uri="{FF2B5EF4-FFF2-40B4-BE49-F238E27FC236}">
                  <a16:creationId xmlns:a16="http://schemas.microsoft.com/office/drawing/2014/main" id="{AC39545A-871B-C4C7-8980-296442171AC4}"/>
                </a:ext>
              </a:extLst>
            </p:cNvPr>
            <p:cNvGrpSpPr>
              <a:grpSpLocks/>
            </p:cNvGrpSpPr>
            <p:nvPr/>
          </p:nvGrpSpPr>
          <p:grpSpPr bwMode="auto">
            <a:xfrm>
              <a:off x="531" y="2615"/>
              <a:ext cx="2765" cy="1545"/>
              <a:chOff x="1355" y="1223"/>
              <a:chExt cx="2765" cy="1545"/>
            </a:xfrm>
          </p:grpSpPr>
          <p:sp>
            <p:nvSpPr>
              <p:cNvPr id="91142" name="Line 6">
                <a:extLst>
                  <a:ext uri="{FF2B5EF4-FFF2-40B4-BE49-F238E27FC236}">
                    <a16:creationId xmlns:a16="http://schemas.microsoft.com/office/drawing/2014/main" id="{EF3B8AE9-4E4F-03F5-A147-A5F3B29F053D}"/>
                  </a:ext>
                </a:extLst>
              </p:cNvPr>
              <p:cNvSpPr>
                <a:spLocks noChangeShapeType="1"/>
              </p:cNvSpPr>
              <p:nvPr/>
            </p:nvSpPr>
            <p:spPr bwMode="auto">
              <a:xfrm flipH="1">
                <a:off x="2164" y="1403"/>
                <a:ext cx="131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3" name="Freeform 7">
                <a:extLst>
                  <a:ext uri="{FF2B5EF4-FFF2-40B4-BE49-F238E27FC236}">
                    <a16:creationId xmlns:a16="http://schemas.microsoft.com/office/drawing/2014/main" id="{A12387AE-E15E-8A13-BFCF-1A65E1355174}"/>
                  </a:ext>
                </a:extLst>
              </p:cNvPr>
              <p:cNvSpPr>
                <a:spLocks/>
              </p:cNvSpPr>
              <p:nvPr/>
            </p:nvSpPr>
            <p:spPr bwMode="auto">
              <a:xfrm>
                <a:off x="2156" y="1760"/>
                <a:ext cx="204" cy="3"/>
              </a:xfrm>
              <a:custGeom>
                <a:avLst/>
                <a:gdLst>
                  <a:gd name="T0" fmla="*/ 204 w 204"/>
                  <a:gd name="T1" fmla="*/ 0 h 3"/>
                  <a:gd name="T2" fmla="*/ 0 w 204"/>
                  <a:gd name="T3" fmla="*/ 3 h 3"/>
                </a:gdLst>
                <a:ahLst/>
                <a:cxnLst>
                  <a:cxn ang="0">
                    <a:pos x="T0" y="T1"/>
                  </a:cxn>
                  <a:cxn ang="0">
                    <a:pos x="T2" y="T3"/>
                  </a:cxn>
                </a:cxnLst>
                <a:rect l="0" t="0" r="r" b="b"/>
                <a:pathLst>
                  <a:path w="204" h="3">
                    <a:moveTo>
                      <a:pt x="204" y="0"/>
                    </a:moveTo>
                    <a:lnTo>
                      <a:pt x="0" y="3"/>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4" name="Line 8">
                <a:extLst>
                  <a:ext uri="{FF2B5EF4-FFF2-40B4-BE49-F238E27FC236}">
                    <a16:creationId xmlns:a16="http://schemas.microsoft.com/office/drawing/2014/main" id="{330694A3-D1A8-9092-1562-7C63DE4310E3}"/>
                  </a:ext>
                </a:extLst>
              </p:cNvPr>
              <p:cNvSpPr>
                <a:spLocks noChangeShapeType="1"/>
              </p:cNvSpPr>
              <p:nvPr/>
            </p:nvSpPr>
            <p:spPr bwMode="auto">
              <a:xfrm>
                <a:off x="2161" y="1405"/>
                <a:ext cx="0" cy="35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5" name="Line 9">
                <a:extLst>
                  <a:ext uri="{FF2B5EF4-FFF2-40B4-BE49-F238E27FC236}">
                    <a16:creationId xmlns:a16="http://schemas.microsoft.com/office/drawing/2014/main" id="{007BFE65-17E6-EA13-7AF7-380C1A33FD9A}"/>
                  </a:ext>
                </a:extLst>
              </p:cNvPr>
              <p:cNvSpPr>
                <a:spLocks noChangeShapeType="1"/>
              </p:cNvSpPr>
              <p:nvPr/>
            </p:nvSpPr>
            <p:spPr bwMode="auto">
              <a:xfrm>
                <a:off x="2011" y="1580"/>
                <a:ext cx="14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6" name="Freeform 10">
                <a:extLst>
                  <a:ext uri="{FF2B5EF4-FFF2-40B4-BE49-F238E27FC236}">
                    <a16:creationId xmlns:a16="http://schemas.microsoft.com/office/drawing/2014/main" id="{81F79492-5EF7-BFFD-63F2-390394DBDE4E}"/>
                  </a:ext>
                </a:extLst>
              </p:cNvPr>
              <p:cNvSpPr>
                <a:spLocks/>
              </p:cNvSpPr>
              <p:nvPr/>
            </p:nvSpPr>
            <p:spPr bwMode="auto">
              <a:xfrm>
                <a:off x="2015" y="2158"/>
                <a:ext cx="201" cy="2"/>
              </a:xfrm>
              <a:custGeom>
                <a:avLst/>
                <a:gdLst>
                  <a:gd name="T0" fmla="*/ 201 w 201"/>
                  <a:gd name="T1" fmla="*/ 2 h 2"/>
                  <a:gd name="T2" fmla="*/ 0 w 201"/>
                  <a:gd name="T3" fmla="*/ 0 h 2"/>
                </a:gdLst>
                <a:ahLst/>
                <a:cxnLst>
                  <a:cxn ang="0">
                    <a:pos x="T0" y="T1"/>
                  </a:cxn>
                  <a:cxn ang="0">
                    <a:pos x="T2" y="T3"/>
                  </a:cxn>
                </a:cxnLst>
                <a:rect l="0" t="0" r="r" b="b"/>
                <a:pathLst>
                  <a:path w="201" h="2">
                    <a:moveTo>
                      <a:pt x="201" y="2"/>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7" name="Line 11">
                <a:extLst>
                  <a:ext uri="{FF2B5EF4-FFF2-40B4-BE49-F238E27FC236}">
                    <a16:creationId xmlns:a16="http://schemas.microsoft.com/office/drawing/2014/main" id="{F722FFDD-D1D8-4F3E-F899-8F97B04CE651}"/>
                  </a:ext>
                </a:extLst>
              </p:cNvPr>
              <p:cNvSpPr>
                <a:spLocks noChangeShapeType="1"/>
              </p:cNvSpPr>
              <p:nvPr/>
            </p:nvSpPr>
            <p:spPr bwMode="auto">
              <a:xfrm>
                <a:off x="2011" y="1587"/>
                <a:ext cx="0" cy="56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8" name="Line 12">
                <a:extLst>
                  <a:ext uri="{FF2B5EF4-FFF2-40B4-BE49-F238E27FC236}">
                    <a16:creationId xmlns:a16="http://schemas.microsoft.com/office/drawing/2014/main" id="{1464FB94-511E-B78C-98C5-5212A2E44E22}"/>
                  </a:ext>
                </a:extLst>
              </p:cNvPr>
              <p:cNvSpPr>
                <a:spLocks noChangeShapeType="1"/>
              </p:cNvSpPr>
              <p:nvPr/>
            </p:nvSpPr>
            <p:spPr bwMode="auto">
              <a:xfrm flipH="1" flipV="1">
                <a:off x="1427" y="1877"/>
                <a:ext cx="5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49" name="Freeform 13">
                <a:extLst>
                  <a:ext uri="{FF2B5EF4-FFF2-40B4-BE49-F238E27FC236}">
                    <a16:creationId xmlns:a16="http://schemas.microsoft.com/office/drawing/2014/main" id="{59755B42-3B93-9321-1259-8BEE04AF67DD}"/>
                  </a:ext>
                </a:extLst>
              </p:cNvPr>
              <p:cNvSpPr>
                <a:spLocks/>
              </p:cNvSpPr>
              <p:nvPr/>
            </p:nvSpPr>
            <p:spPr bwMode="auto">
              <a:xfrm>
                <a:off x="1425" y="2664"/>
                <a:ext cx="1095" cy="1"/>
              </a:xfrm>
              <a:custGeom>
                <a:avLst/>
                <a:gdLst>
                  <a:gd name="T0" fmla="*/ 1095 w 1095"/>
                  <a:gd name="T1" fmla="*/ 0 h 1"/>
                  <a:gd name="T2" fmla="*/ 0 w 1095"/>
                  <a:gd name="T3" fmla="*/ 0 h 1"/>
                </a:gdLst>
                <a:ahLst/>
                <a:cxnLst>
                  <a:cxn ang="0">
                    <a:pos x="T0" y="T1"/>
                  </a:cxn>
                  <a:cxn ang="0">
                    <a:pos x="T2" y="T3"/>
                  </a:cxn>
                </a:cxnLst>
                <a:rect l="0" t="0" r="r" b="b"/>
                <a:pathLst>
                  <a:path w="1095" h="1">
                    <a:moveTo>
                      <a:pt x="1095" y="0"/>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50" name="Freeform 14">
                <a:extLst>
                  <a:ext uri="{FF2B5EF4-FFF2-40B4-BE49-F238E27FC236}">
                    <a16:creationId xmlns:a16="http://schemas.microsoft.com/office/drawing/2014/main" id="{35F475DD-476F-6710-EFCB-5392655E311C}"/>
                  </a:ext>
                </a:extLst>
              </p:cNvPr>
              <p:cNvSpPr>
                <a:spLocks/>
              </p:cNvSpPr>
              <p:nvPr/>
            </p:nvSpPr>
            <p:spPr bwMode="auto">
              <a:xfrm>
                <a:off x="1416" y="1876"/>
                <a:ext cx="1" cy="792"/>
              </a:xfrm>
              <a:custGeom>
                <a:avLst/>
                <a:gdLst>
                  <a:gd name="T0" fmla="*/ 0 w 1"/>
                  <a:gd name="T1" fmla="*/ 0 h 672"/>
                  <a:gd name="T2" fmla="*/ 0 w 1"/>
                  <a:gd name="T3" fmla="*/ 672 h 672"/>
                </a:gdLst>
                <a:ahLst/>
                <a:cxnLst>
                  <a:cxn ang="0">
                    <a:pos x="T0" y="T1"/>
                  </a:cxn>
                  <a:cxn ang="0">
                    <a:pos x="T2" y="T3"/>
                  </a:cxn>
                </a:cxnLst>
                <a:rect l="0" t="0" r="r" b="b"/>
                <a:pathLst>
                  <a:path w="1" h="672">
                    <a:moveTo>
                      <a:pt x="0" y="0"/>
                    </a:moveTo>
                    <a:lnTo>
                      <a:pt x="0" y="672"/>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51" name="Text Box 15">
                <a:extLst>
                  <a:ext uri="{FF2B5EF4-FFF2-40B4-BE49-F238E27FC236}">
                    <a16:creationId xmlns:a16="http://schemas.microsoft.com/office/drawing/2014/main" id="{24E15C92-AAB3-C736-6789-FA354D68A354}"/>
                  </a:ext>
                </a:extLst>
              </p:cNvPr>
              <p:cNvSpPr txBox="1">
                <a:spLocks noChangeArrowheads="1"/>
              </p:cNvSpPr>
              <p:nvPr/>
            </p:nvSpPr>
            <p:spPr bwMode="auto">
              <a:xfrm>
                <a:off x="2253" y="2023"/>
                <a:ext cx="57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00CC00"/>
                    </a:solidFill>
                  </a:rPr>
                  <a:t>Taxon A</a:t>
                </a:r>
              </a:p>
            </p:txBody>
          </p:sp>
          <p:sp>
            <p:nvSpPr>
              <p:cNvPr id="91152" name="Text Box 16">
                <a:extLst>
                  <a:ext uri="{FF2B5EF4-FFF2-40B4-BE49-F238E27FC236}">
                    <a16:creationId xmlns:a16="http://schemas.microsoft.com/office/drawing/2014/main" id="{BBC7B41C-E731-71F7-C9B0-E8152914DA9E}"/>
                  </a:ext>
                </a:extLst>
              </p:cNvPr>
              <p:cNvSpPr txBox="1">
                <a:spLocks noChangeArrowheads="1"/>
              </p:cNvSpPr>
              <p:nvPr/>
            </p:nvSpPr>
            <p:spPr bwMode="auto">
              <a:xfrm>
                <a:off x="3552" y="1279"/>
                <a:ext cx="5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CC0000"/>
                    </a:solidFill>
                  </a:rPr>
                  <a:t>Taxon B</a:t>
                </a:r>
              </a:p>
            </p:txBody>
          </p:sp>
          <p:sp>
            <p:nvSpPr>
              <p:cNvPr id="91153" name="Text Box 17">
                <a:extLst>
                  <a:ext uri="{FF2B5EF4-FFF2-40B4-BE49-F238E27FC236}">
                    <a16:creationId xmlns:a16="http://schemas.microsoft.com/office/drawing/2014/main" id="{850F2473-3464-1AE8-5B50-26D9DB1BDC78}"/>
                  </a:ext>
                </a:extLst>
              </p:cNvPr>
              <p:cNvSpPr txBox="1">
                <a:spLocks noChangeArrowheads="1"/>
              </p:cNvSpPr>
              <p:nvPr/>
            </p:nvSpPr>
            <p:spPr bwMode="auto">
              <a:xfrm>
                <a:off x="2420" y="1639"/>
                <a:ext cx="5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chemeClr val="accent2"/>
                    </a:solidFill>
                  </a:rPr>
                  <a:t>Taxon C</a:t>
                </a:r>
                <a:endParaRPr lang="en-US" altLang="en-US"/>
              </a:p>
            </p:txBody>
          </p:sp>
          <p:sp>
            <p:nvSpPr>
              <p:cNvPr id="91154" name="Text Box 18">
                <a:extLst>
                  <a:ext uri="{FF2B5EF4-FFF2-40B4-BE49-F238E27FC236}">
                    <a16:creationId xmlns:a16="http://schemas.microsoft.com/office/drawing/2014/main" id="{05EF0264-30AC-EEE6-9183-45FA738F95C6}"/>
                  </a:ext>
                </a:extLst>
              </p:cNvPr>
              <p:cNvSpPr txBox="1">
                <a:spLocks noChangeArrowheads="1"/>
              </p:cNvSpPr>
              <p:nvPr/>
            </p:nvSpPr>
            <p:spPr bwMode="auto">
              <a:xfrm>
                <a:off x="2566" y="2535"/>
                <a:ext cx="5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en-US">
                    <a:solidFill>
                      <a:srgbClr val="FF00FF"/>
                    </a:solidFill>
                  </a:rPr>
                  <a:t>Taxon D</a:t>
                </a:r>
              </a:p>
            </p:txBody>
          </p:sp>
          <p:sp>
            <p:nvSpPr>
              <p:cNvPr id="91155" name="Line 19">
                <a:extLst>
                  <a:ext uri="{FF2B5EF4-FFF2-40B4-BE49-F238E27FC236}">
                    <a16:creationId xmlns:a16="http://schemas.microsoft.com/office/drawing/2014/main" id="{C8A1D09E-3428-0D0F-CD16-E4E75EE9B7E3}"/>
                  </a:ext>
                </a:extLst>
              </p:cNvPr>
              <p:cNvSpPr>
                <a:spLocks noChangeShapeType="1"/>
              </p:cNvSpPr>
              <p:nvPr/>
            </p:nvSpPr>
            <p:spPr bwMode="auto">
              <a:xfrm>
                <a:off x="1355" y="2316"/>
                <a:ext cx="60" cy="1"/>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1156" name="Text Box 20">
                <a:extLst>
                  <a:ext uri="{FF2B5EF4-FFF2-40B4-BE49-F238E27FC236}">
                    <a16:creationId xmlns:a16="http://schemas.microsoft.com/office/drawing/2014/main" id="{53F4EFED-7EBF-078D-E044-3354C2B9AA2F}"/>
                  </a:ext>
                </a:extLst>
              </p:cNvPr>
              <p:cNvSpPr txBox="1">
                <a:spLocks noChangeArrowheads="1"/>
              </p:cNvSpPr>
              <p:nvPr/>
            </p:nvSpPr>
            <p:spPr bwMode="auto">
              <a:xfrm>
                <a:off x="2190" y="1583"/>
                <a:ext cx="19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1</a:t>
                </a:r>
              </a:p>
            </p:txBody>
          </p:sp>
          <p:sp>
            <p:nvSpPr>
              <p:cNvPr id="91157" name="Text Box 21">
                <a:extLst>
                  <a:ext uri="{FF2B5EF4-FFF2-40B4-BE49-F238E27FC236}">
                    <a16:creationId xmlns:a16="http://schemas.microsoft.com/office/drawing/2014/main" id="{F7028CAF-9A60-57BC-FEBE-5501D2A6D9A9}"/>
                  </a:ext>
                </a:extLst>
              </p:cNvPr>
              <p:cNvSpPr txBox="1">
                <a:spLocks noChangeArrowheads="1"/>
              </p:cNvSpPr>
              <p:nvPr/>
            </p:nvSpPr>
            <p:spPr bwMode="auto">
              <a:xfrm>
                <a:off x="2006" y="1415"/>
                <a:ext cx="16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1</a:t>
                </a:r>
                <a:endParaRPr lang="en-US" altLang="en-US"/>
              </a:p>
            </p:txBody>
          </p:sp>
          <p:sp>
            <p:nvSpPr>
              <p:cNvPr id="91158" name="Text Box 22">
                <a:extLst>
                  <a:ext uri="{FF2B5EF4-FFF2-40B4-BE49-F238E27FC236}">
                    <a16:creationId xmlns:a16="http://schemas.microsoft.com/office/drawing/2014/main" id="{F41D9A0C-95A0-B212-2288-86B159DB6B07}"/>
                  </a:ext>
                </a:extLst>
              </p:cNvPr>
              <p:cNvSpPr txBox="1">
                <a:spLocks noChangeArrowheads="1"/>
              </p:cNvSpPr>
              <p:nvPr/>
            </p:nvSpPr>
            <p:spPr bwMode="auto">
              <a:xfrm>
                <a:off x="2046" y="1983"/>
                <a:ext cx="1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1</a:t>
                </a:r>
                <a:endParaRPr lang="en-US" altLang="en-US"/>
              </a:p>
            </p:txBody>
          </p:sp>
          <p:sp>
            <p:nvSpPr>
              <p:cNvPr id="91159" name="Text Box 23">
                <a:extLst>
                  <a:ext uri="{FF2B5EF4-FFF2-40B4-BE49-F238E27FC236}">
                    <a16:creationId xmlns:a16="http://schemas.microsoft.com/office/drawing/2014/main" id="{1971CB54-76FE-5DCE-D81C-250C52045958}"/>
                  </a:ext>
                </a:extLst>
              </p:cNvPr>
              <p:cNvSpPr txBox="1">
                <a:spLocks noChangeArrowheads="1"/>
              </p:cNvSpPr>
              <p:nvPr/>
            </p:nvSpPr>
            <p:spPr bwMode="auto">
              <a:xfrm>
                <a:off x="2726" y="1223"/>
                <a:ext cx="1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6</a:t>
                </a:r>
                <a:endParaRPr lang="en-US" altLang="en-US"/>
              </a:p>
            </p:txBody>
          </p:sp>
          <p:sp>
            <p:nvSpPr>
              <p:cNvPr id="91160" name="Text Box 24">
                <a:extLst>
                  <a:ext uri="{FF2B5EF4-FFF2-40B4-BE49-F238E27FC236}">
                    <a16:creationId xmlns:a16="http://schemas.microsoft.com/office/drawing/2014/main" id="{D5431588-26B3-9CE9-8EDF-8BC77351B70C}"/>
                  </a:ext>
                </a:extLst>
              </p:cNvPr>
              <p:cNvSpPr txBox="1">
                <a:spLocks noChangeArrowheads="1"/>
              </p:cNvSpPr>
              <p:nvPr/>
            </p:nvSpPr>
            <p:spPr bwMode="auto">
              <a:xfrm>
                <a:off x="1646" y="1711"/>
                <a:ext cx="15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3</a:t>
                </a:r>
                <a:endParaRPr lang="en-US" altLang="en-US"/>
              </a:p>
            </p:txBody>
          </p:sp>
          <p:sp>
            <p:nvSpPr>
              <p:cNvPr id="91161" name="Text Box 25">
                <a:extLst>
                  <a:ext uri="{FF2B5EF4-FFF2-40B4-BE49-F238E27FC236}">
                    <a16:creationId xmlns:a16="http://schemas.microsoft.com/office/drawing/2014/main" id="{A87E265D-2414-E856-2AEA-1FE5A04150D0}"/>
                  </a:ext>
                </a:extLst>
              </p:cNvPr>
              <p:cNvSpPr txBox="1">
                <a:spLocks noChangeArrowheads="1"/>
              </p:cNvSpPr>
              <p:nvPr/>
            </p:nvSpPr>
            <p:spPr bwMode="auto">
              <a:xfrm>
                <a:off x="1902" y="2487"/>
                <a:ext cx="1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5</a:t>
                </a:r>
                <a:endParaRPr lang="en-US" altLang="en-US"/>
              </a:p>
            </p:txBody>
          </p:sp>
        </p:grpSp>
        <p:sp>
          <p:nvSpPr>
            <p:cNvPr id="91162" name="Text Box 26">
              <a:extLst>
                <a:ext uri="{FF2B5EF4-FFF2-40B4-BE49-F238E27FC236}">
                  <a16:creationId xmlns:a16="http://schemas.microsoft.com/office/drawing/2014/main" id="{17065FD8-7D8C-CEE4-422C-E49E48C691D8}"/>
                </a:ext>
              </a:extLst>
            </p:cNvPr>
            <p:cNvSpPr txBox="1">
              <a:spLocks noChangeArrowheads="1"/>
            </p:cNvSpPr>
            <p:nvPr/>
          </p:nvSpPr>
          <p:spPr bwMode="auto">
            <a:xfrm>
              <a:off x="3310" y="3062"/>
              <a:ext cx="1951"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solidFill>
                    <a:schemeClr val="accent2"/>
                  </a:solidFill>
                </a:rPr>
                <a:t>C</a:t>
              </a:r>
              <a:r>
                <a:rPr lang="en-US" altLang="en-US" sz="1600" b="1" dirty="0"/>
                <a:t> is more similar in sequence </a:t>
              </a:r>
            </a:p>
            <a:p>
              <a:r>
                <a:rPr lang="en-US" altLang="en-US" sz="1600" b="1" dirty="0"/>
                <a:t>to </a:t>
              </a:r>
              <a:r>
                <a:rPr lang="en-US" altLang="en-US" sz="1600" b="1" dirty="0">
                  <a:solidFill>
                    <a:srgbClr val="00CC00"/>
                  </a:solidFill>
                </a:rPr>
                <a:t>A</a:t>
              </a:r>
              <a:r>
                <a:rPr lang="en-US" altLang="en-US" sz="1600" b="1" dirty="0"/>
                <a:t> (</a:t>
              </a:r>
              <a:r>
                <a:rPr lang="en-US" altLang="en-US" sz="1600" b="1" i="1" dirty="0"/>
                <a:t>d</a:t>
              </a:r>
              <a:r>
                <a:rPr lang="en-US" altLang="en-US" sz="1600" b="1" dirty="0"/>
                <a:t> = 3) than to </a:t>
              </a:r>
              <a:r>
                <a:rPr lang="en-US" altLang="en-US" sz="1600" b="1" dirty="0">
                  <a:solidFill>
                    <a:srgbClr val="CC0000"/>
                  </a:solidFill>
                </a:rPr>
                <a:t>B</a:t>
              </a:r>
              <a:r>
                <a:rPr lang="en-US" altLang="en-US" sz="1600" b="1" dirty="0"/>
                <a:t> (</a:t>
              </a:r>
              <a:r>
                <a:rPr lang="en-US" altLang="en-US" sz="1600" b="1" i="1" dirty="0"/>
                <a:t>d</a:t>
              </a:r>
              <a:r>
                <a:rPr lang="en-US" altLang="en-US" sz="1600" b="1" dirty="0"/>
                <a:t> = 7),</a:t>
              </a:r>
            </a:p>
            <a:p>
              <a:r>
                <a:rPr lang="en-US" altLang="en-US" sz="1600" b="1" dirty="0"/>
                <a:t>but </a:t>
              </a:r>
              <a:r>
                <a:rPr lang="en-US" altLang="en-US" sz="1600" b="1" dirty="0">
                  <a:solidFill>
                    <a:schemeClr val="accent2"/>
                  </a:solidFill>
                </a:rPr>
                <a:t>C</a:t>
              </a:r>
              <a:r>
                <a:rPr lang="en-US" altLang="en-US" sz="1600" b="1" dirty="0"/>
                <a:t> and </a:t>
              </a:r>
              <a:r>
                <a:rPr lang="en-US" altLang="en-US" sz="1600" b="1" dirty="0">
                  <a:solidFill>
                    <a:srgbClr val="CC0000"/>
                  </a:solidFill>
                </a:rPr>
                <a:t>B</a:t>
              </a:r>
              <a:r>
                <a:rPr lang="en-US" altLang="en-US" sz="1600" b="1" dirty="0"/>
                <a:t> are most closely</a:t>
              </a:r>
            </a:p>
            <a:p>
              <a:r>
                <a:rPr lang="en-US" altLang="en-US" sz="1600" b="1" dirty="0"/>
                <a:t>related (that is, </a:t>
              </a:r>
              <a:r>
                <a:rPr lang="en-US" altLang="en-US" sz="1600" b="1" dirty="0">
                  <a:solidFill>
                    <a:schemeClr val="accent2"/>
                  </a:solidFill>
                </a:rPr>
                <a:t>C</a:t>
              </a:r>
              <a:r>
                <a:rPr lang="en-US" altLang="en-US" sz="1600" b="1" dirty="0"/>
                <a:t> and </a:t>
              </a:r>
              <a:r>
                <a:rPr lang="en-US" altLang="en-US" sz="1600" b="1" dirty="0">
                  <a:solidFill>
                    <a:srgbClr val="CC0000"/>
                  </a:solidFill>
                </a:rPr>
                <a:t>B</a:t>
              </a:r>
              <a:r>
                <a:rPr lang="en-US" altLang="en-US" sz="1600" b="1" dirty="0"/>
                <a:t> shared</a:t>
              </a:r>
            </a:p>
            <a:p>
              <a:r>
                <a:rPr lang="en-US" altLang="en-US" sz="1600" b="1" dirty="0"/>
                <a:t>a common ancestor more recently</a:t>
              </a:r>
            </a:p>
            <a:p>
              <a:r>
                <a:rPr lang="en-US" altLang="en-US" sz="1600" b="1" dirty="0"/>
                <a:t>than either did with </a:t>
              </a:r>
              <a:r>
                <a:rPr lang="en-US" altLang="en-US" sz="1600" b="1" dirty="0">
                  <a:solidFill>
                    <a:srgbClr val="00CC00"/>
                  </a:solidFill>
                </a:rPr>
                <a:t>A</a:t>
              </a:r>
              <a:r>
                <a:rPr lang="en-US" altLang="en-US" sz="1600" b="1" dirty="0"/>
                <a:t>).  </a:t>
              </a:r>
            </a:p>
          </p:txBody>
        </p:sp>
      </p:grpSp>
      <p:sp>
        <p:nvSpPr>
          <p:cNvPr id="3" name="Title 1">
            <a:extLst>
              <a:ext uri="{FF2B5EF4-FFF2-40B4-BE49-F238E27FC236}">
                <a16:creationId xmlns:a16="http://schemas.microsoft.com/office/drawing/2014/main" id="{034D844B-767E-B03E-0C3D-6B7E3CB8FD19}"/>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770945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Text Box 3">
            <a:extLst>
              <a:ext uri="{FF2B5EF4-FFF2-40B4-BE49-F238E27FC236}">
                <a16:creationId xmlns:a16="http://schemas.microsoft.com/office/drawing/2014/main" id="{DDAA2304-1D67-6FEB-E5B1-07C22804992E}"/>
              </a:ext>
            </a:extLst>
          </p:cNvPr>
          <p:cNvSpPr txBox="1">
            <a:spLocks noChangeArrowheads="1"/>
          </p:cNvSpPr>
          <p:nvPr/>
        </p:nvSpPr>
        <p:spPr bwMode="auto">
          <a:xfrm>
            <a:off x="1812925" y="5729289"/>
            <a:ext cx="85661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Character-based methods can tease apart types of similarity and theoretically</a:t>
            </a:r>
          </a:p>
          <a:p>
            <a:r>
              <a:rPr lang="en-US" altLang="en-US"/>
              <a:t>find the true evolutionary tree.  Similarity = relationship only if certain conditions</a:t>
            </a:r>
          </a:p>
          <a:p>
            <a:r>
              <a:rPr lang="en-US" altLang="en-US"/>
              <a:t>are met (if the distances are ‘ultrametric’).  </a:t>
            </a:r>
          </a:p>
        </p:txBody>
      </p:sp>
      <p:sp>
        <p:nvSpPr>
          <p:cNvPr id="93188" name="Text Box 4">
            <a:extLst>
              <a:ext uri="{FF2B5EF4-FFF2-40B4-BE49-F238E27FC236}">
                <a16:creationId xmlns:a16="http://schemas.microsoft.com/office/drawing/2014/main" id="{29670ECE-10ED-2BD9-AF50-571AF9DC8099}"/>
              </a:ext>
            </a:extLst>
          </p:cNvPr>
          <p:cNvSpPr txBox="1">
            <a:spLocks noChangeArrowheads="1"/>
          </p:cNvSpPr>
          <p:nvPr/>
        </p:nvSpPr>
        <p:spPr bwMode="auto">
          <a:xfrm>
            <a:off x="4644539" y="622381"/>
            <a:ext cx="25298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Types of Similarity</a:t>
            </a:r>
          </a:p>
        </p:txBody>
      </p:sp>
      <p:sp>
        <p:nvSpPr>
          <p:cNvPr id="93189" name="Text Box 5">
            <a:extLst>
              <a:ext uri="{FF2B5EF4-FFF2-40B4-BE49-F238E27FC236}">
                <a16:creationId xmlns:a16="http://schemas.microsoft.com/office/drawing/2014/main" id="{F7D15BC7-E1EC-3F44-8B71-EE58BDC977F4}"/>
              </a:ext>
            </a:extLst>
          </p:cNvPr>
          <p:cNvSpPr txBox="1">
            <a:spLocks noChangeArrowheads="1"/>
          </p:cNvSpPr>
          <p:nvPr/>
        </p:nvSpPr>
        <p:spPr bwMode="auto">
          <a:xfrm>
            <a:off x="542064" y="1255714"/>
            <a:ext cx="11345135"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t>Observed similarity between two entities can be due to:</a:t>
            </a:r>
          </a:p>
          <a:p>
            <a:endParaRPr lang="en-US" altLang="en-US" sz="2000" dirty="0"/>
          </a:p>
          <a:p>
            <a:r>
              <a:rPr lang="en-US" altLang="en-US" sz="2000" b="1" i="1" dirty="0"/>
              <a:t>Evolutionary relationship:</a:t>
            </a:r>
            <a:endParaRPr lang="en-US" altLang="en-US" sz="2000" dirty="0"/>
          </a:p>
          <a:p>
            <a:r>
              <a:rPr lang="en-US" altLang="en-US" sz="2000" dirty="0">
                <a:solidFill>
                  <a:srgbClr val="FF00FF"/>
                </a:solidFill>
              </a:rPr>
              <a:t>Shared ancestral characters (‘</a:t>
            </a:r>
            <a:r>
              <a:rPr lang="en-US" altLang="en-US" sz="2000" dirty="0" err="1">
                <a:solidFill>
                  <a:srgbClr val="FF00FF"/>
                </a:solidFill>
              </a:rPr>
              <a:t>plesiomorphies</a:t>
            </a:r>
            <a:r>
              <a:rPr lang="en-US" altLang="en-US" sz="2000" dirty="0">
                <a:solidFill>
                  <a:srgbClr val="FF00FF"/>
                </a:solidFill>
              </a:rPr>
              <a:t>’)</a:t>
            </a:r>
          </a:p>
          <a:p>
            <a:r>
              <a:rPr lang="en-US" altLang="en-US" sz="2000" dirty="0">
                <a:solidFill>
                  <a:schemeClr val="accent2"/>
                </a:solidFill>
              </a:rPr>
              <a:t>Shared derived characters (‘’synapomorphy’)</a:t>
            </a:r>
            <a:endParaRPr lang="en-US" altLang="en-US" sz="2000" dirty="0"/>
          </a:p>
          <a:p>
            <a:endParaRPr lang="en-US" altLang="en-US" sz="2000" dirty="0"/>
          </a:p>
          <a:p>
            <a:r>
              <a:rPr lang="en-US" altLang="en-US" sz="2000" b="1" i="1" dirty="0"/>
              <a:t>Homoplasy (independent evolution of the same character):</a:t>
            </a:r>
          </a:p>
          <a:p>
            <a:r>
              <a:rPr lang="en-US" altLang="en-US" sz="2000" dirty="0"/>
              <a:t>Convergent events (in either related on unrelated entities),</a:t>
            </a:r>
          </a:p>
          <a:p>
            <a:r>
              <a:rPr lang="en-US" altLang="en-US" sz="2000" dirty="0"/>
              <a:t>Parallel events (in related entities), Reversals (in related entities) </a:t>
            </a:r>
          </a:p>
          <a:p>
            <a:r>
              <a:rPr lang="en-US" altLang="en-US" sz="2000" dirty="0"/>
              <a:t>  </a:t>
            </a:r>
          </a:p>
        </p:txBody>
      </p:sp>
      <p:grpSp>
        <p:nvGrpSpPr>
          <p:cNvPr id="93205" name="Group 21">
            <a:extLst>
              <a:ext uri="{FF2B5EF4-FFF2-40B4-BE49-F238E27FC236}">
                <a16:creationId xmlns:a16="http://schemas.microsoft.com/office/drawing/2014/main" id="{04ECAA9A-7D97-8837-47AF-404CFA950244}"/>
              </a:ext>
            </a:extLst>
          </p:cNvPr>
          <p:cNvGrpSpPr>
            <a:grpSpLocks/>
          </p:cNvGrpSpPr>
          <p:nvPr/>
        </p:nvGrpSpPr>
        <p:grpSpPr bwMode="auto">
          <a:xfrm>
            <a:off x="7972426" y="1676400"/>
            <a:ext cx="1882775" cy="1549400"/>
            <a:chOff x="4062" y="1056"/>
            <a:chExt cx="1186" cy="976"/>
          </a:xfrm>
        </p:grpSpPr>
        <p:sp>
          <p:nvSpPr>
            <p:cNvPr id="93195" name="Freeform 11">
              <a:extLst>
                <a:ext uri="{FF2B5EF4-FFF2-40B4-BE49-F238E27FC236}">
                  <a16:creationId xmlns:a16="http://schemas.microsoft.com/office/drawing/2014/main" id="{B1FA0F10-4A7F-A0C4-0941-4EB1B62B3405}"/>
                </a:ext>
              </a:extLst>
            </p:cNvPr>
            <p:cNvSpPr>
              <a:spLocks noChangeAspect="1"/>
            </p:cNvSpPr>
            <p:nvPr/>
          </p:nvSpPr>
          <p:spPr bwMode="auto">
            <a:xfrm>
              <a:off x="4216" y="1169"/>
              <a:ext cx="755" cy="545"/>
            </a:xfrm>
            <a:custGeom>
              <a:avLst/>
              <a:gdLst>
                <a:gd name="T0" fmla="*/ 755 w 755"/>
                <a:gd name="T1" fmla="*/ 0 h 545"/>
                <a:gd name="T2" fmla="*/ 0 w 755"/>
                <a:gd name="T3" fmla="*/ 356 h 545"/>
                <a:gd name="T4" fmla="*/ 404 w 755"/>
                <a:gd name="T5" fmla="*/ 545 h 545"/>
              </a:gdLst>
              <a:ahLst/>
              <a:cxnLst>
                <a:cxn ang="0">
                  <a:pos x="T0" y="T1"/>
                </a:cxn>
                <a:cxn ang="0">
                  <a:pos x="T2" y="T3"/>
                </a:cxn>
                <a:cxn ang="0">
                  <a:pos x="T4" y="T5"/>
                </a:cxn>
              </a:cxnLst>
              <a:rect l="0" t="0" r="r" b="b"/>
              <a:pathLst>
                <a:path w="755" h="545">
                  <a:moveTo>
                    <a:pt x="755" y="0"/>
                  </a:moveTo>
                  <a:lnTo>
                    <a:pt x="0" y="356"/>
                  </a:lnTo>
                  <a:lnTo>
                    <a:pt x="404" y="545"/>
                  </a:lnTo>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196" name="Line 12">
              <a:extLst>
                <a:ext uri="{FF2B5EF4-FFF2-40B4-BE49-F238E27FC236}">
                  <a16:creationId xmlns:a16="http://schemas.microsoft.com/office/drawing/2014/main" id="{9328B38B-D40D-38C9-C77F-415FFED62D78}"/>
                </a:ext>
              </a:extLst>
            </p:cNvPr>
            <p:cNvSpPr>
              <a:spLocks noChangeAspect="1" noChangeShapeType="1"/>
            </p:cNvSpPr>
            <p:nvPr/>
          </p:nvSpPr>
          <p:spPr bwMode="auto">
            <a:xfrm flipV="1">
              <a:off x="4441" y="1406"/>
              <a:ext cx="529" cy="224"/>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197" name="Line 13">
              <a:extLst>
                <a:ext uri="{FF2B5EF4-FFF2-40B4-BE49-F238E27FC236}">
                  <a16:creationId xmlns:a16="http://schemas.microsoft.com/office/drawing/2014/main" id="{94D699DE-A4FD-A6F8-0299-2DB5585B37E6}"/>
                </a:ext>
              </a:extLst>
            </p:cNvPr>
            <p:cNvSpPr>
              <a:spLocks noChangeAspect="1" noChangeShapeType="1"/>
            </p:cNvSpPr>
            <p:nvPr/>
          </p:nvSpPr>
          <p:spPr bwMode="auto">
            <a:xfrm flipV="1">
              <a:off x="4694" y="1629"/>
              <a:ext cx="285" cy="1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199" name="Text Box 15">
              <a:extLst>
                <a:ext uri="{FF2B5EF4-FFF2-40B4-BE49-F238E27FC236}">
                  <a16:creationId xmlns:a16="http://schemas.microsoft.com/office/drawing/2014/main" id="{8B910AF4-EA69-1295-38FC-62D3842E8C52}"/>
                </a:ext>
              </a:extLst>
            </p:cNvPr>
            <p:cNvSpPr txBox="1">
              <a:spLocks noChangeArrowheads="1"/>
            </p:cNvSpPr>
            <p:nvPr/>
          </p:nvSpPr>
          <p:spPr bwMode="auto">
            <a:xfrm>
              <a:off x="4969" y="1056"/>
              <a:ext cx="2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C</a:t>
              </a:r>
              <a:endParaRPr lang="en-US" altLang="en-US" sz="2000" b="1"/>
            </a:p>
          </p:txBody>
        </p:sp>
        <p:sp>
          <p:nvSpPr>
            <p:cNvPr id="93200" name="Text Box 16">
              <a:extLst>
                <a:ext uri="{FF2B5EF4-FFF2-40B4-BE49-F238E27FC236}">
                  <a16:creationId xmlns:a16="http://schemas.microsoft.com/office/drawing/2014/main" id="{6BC0A8B1-8BE7-666C-03A6-B165389322C1}"/>
                </a:ext>
              </a:extLst>
            </p:cNvPr>
            <p:cNvSpPr txBox="1">
              <a:spLocks noChangeArrowheads="1"/>
            </p:cNvSpPr>
            <p:nvPr/>
          </p:nvSpPr>
          <p:spPr bwMode="auto">
            <a:xfrm>
              <a:off x="4969" y="1277"/>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C</a:t>
              </a:r>
              <a:endParaRPr lang="en-US" altLang="en-US" sz="2400" b="1">
                <a:solidFill>
                  <a:srgbClr val="FF00FF"/>
                </a:solidFill>
              </a:endParaRPr>
            </a:p>
          </p:txBody>
        </p:sp>
        <p:sp>
          <p:nvSpPr>
            <p:cNvPr id="93201" name="Text Box 17">
              <a:extLst>
                <a:ext uri="{FF2B5EF4-FFF2-40B4-BE49-F238E27FC236}">
                  <a16:creationId xmlns:a16="http://schemas.microsoft.com/office/drawing/2014/main" id="{A25BACED-EEE6-D2B5-E473-C2EDAA270CAA}"/>
                </a:ext>
              </a:extLst>
            </p:cNvPr>
            <p:cNvSpPr txBox="1">
              <a:spLocks noChangeArrowheads="1"/>
            </p:cNvSpPr>
            <p:nvPr/>
          </p:nvSpPr>
          <p:spPr bwMode="auto">
            <a:xfrm>
              <a:off x="4969" y="1507"/>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G</a:t>
              </a:r>
              <a:endParaRPr lang="en-US" altLang="en-US" sz="2400" b="1">
                <a:solidFill>
                  <a:srgbClr val="00CC00"/>
                </a:solidFill>
              </a:endParaRPr>
            </a:p>
          </p:txBody>
        </p:sp>
        <p:sp>
          <p:nvSpPr>
            <p:cNvPr id="93202" name="Text Box 18">
              <a:extLst>
                <a:ext uri="{FF2B5EF4-FFF2-40B4-BE49-F238E27FC236}">
                  <a16:creationId xmlns:a16="http://schemas.microsoft.com/office/drawing/2014/main" id="{808271BC-AEC8-1D03-3B17-C0A6CF6E036C}"/>
                </a:ext>
              </a:extLst>
            </p:cNvPr>
            <p:cNvSpPr txBox="1">
              <a:spLocks noChangeArrowheads="1"/>
            </p:cNvSpPr>
            <p:nvPr/>
          </p:nvSpPr>
          <p:spPr bwMode="auto">
            <a:xfrm>
              <a:off x="4969" y="1780"/>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G</a:t>
              </a:r>
              <a:endParaRPr lang="en-US" altLang="en-US" sz="2400" b="1">
                <a:solidFill>
                  <a:schemeClr val="accent2"/>
                </a:solidFill>
              </a:endParaRPr>
            </a:p>
          </p:txBody>
        </p:sp>
        <p:sp>
          <p:nvSpPr>
            <p:cNvPr id="93203" name="Line 19">
              <a:extLst>
                <a:ext uri="{FF2B5EF4-FFF2-40B4-BE49-F238E27FC236}">
                  <a16:creationId xmlns:a16="http://schemas.microsoft.com/office/drawing/2014/main" id="{3E2D1398-7041-0837-97C5-56F5D3F2D8E0}"/>
                </a:ext>
              </a:extLst>
            </p:cNvPr>
            <p:cNvSpPr>
              <a:spLocks noChangeShapeType="1"/>
            </p:cNvSpPr>
            <p:nvPr/>
          </p:nvSpPr>
          <p:spPr bwMode="auto">
            <a:xfrm>
              <a:off x="4062" y="1525"/>
              <a:ext cx="154"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04" name="Line 20">
              <a:extLst>
                <a:ext uri="{FF2B5EF4-FFF2-40B4-BE49-F238E27FC236}">
                  <a16:creationId xmlns:a16="http://schemas.microsoft.com/office/drawing/2014/main" id="{DD563F9A-8DE0-D411-4F12-011DB0B83310}"/>
                </a:ext>
              </a:extLst>
            </p:cNvPr>
            <p:cNvSpPr>
              <a:spLocks noChangeAspect="1" noChangeShapeType="1"/>
            </p:cNvSpPr>
            <p:nvPr/>
          </p:nvSpPr>
          <p:spPr bwMode="auto">
            <a:xfrm>
              <a:off x="4627" y="1714"/>
              <a:ext cx="342" cy="149"/>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nvGrpSpPr>
          <p:cNvPr id="93227" name="Group 43">
            <a:extLst>
              <a:ext uri="{FF2B5EF4-FFF2-40B4-BE49-F238E27FC236}">
                <a16:creationId xmlns:a16="http://schemas.microsoft.com/office/drawing/2014/main" id="{289C8CA7-FECC-4645-EC2E-21ACBAB5EBE4}"/>
              </a:ext>
            </a:extLst>
          </p:cNvPr>
          <p:cNvGrpSpPr>
            <a:grpSpLocks/>
          </p:cNvGrpSpPr>
          <p:nvPr/>
        </p:nvGrpSpPr>
        <p:grpSpPr bwMode="auto">
          <a:xfrm>
            <a:off x="5065713" y="4124326"/>
            <a:ext cx="1884362" cy="1503363"/>
            <a:chOff x="1690" y="2597"/>
            <a:chExt cx="1187" cy="947"/>
          </a:xfrm>
        </p:grpSpPr>
        <p:sp>
          <p:nvSpPr>
            <p:cNvPr id="93211" name="Text Box 27">
              <a:extLst>
                <a:ext uri="{FF2B5EF4-FFF2-40B4-BE49-F238E27FC236}">
                  <a16:creationId xmlns:a16="http://schemas.microsoft.com/office/drawing/2014/main" id="{0D745D26-1080-8212-BD2C-2E553043F37D}"/>
                </a:ext>
              </a:extLst>
            </p:cNvPr>
            <p:cNvSpPr txBox="1">
              <a:spLocks noChangeArrowheads="1"/>
            </p:cNvSpPr>
            <p:nvPr/>
          </p:nvSpPr>
          <p:spPr bwMode="auto">
            <a:xfrm flipH="1">
              <a:off x="2608" y="3294"/>
              <a:ext cx="2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C</a:t>
              </a:r>
              <a:endParaRPr lang="en-US" altLang="en-US" sz="2400" b="1">
                <a:solidFill>
                  <a:srgbClr val="FF00FF"/>
                </a:solidFill>
              </a:endParaRPr>
            </a:p>
          </p:txBody>
        </p:sp>
        <p:grpSp>
          <p:nvGrpSpPr>
            <p:cNvPr id="93216" name="Group 32">
              <a:extLst>
                <a:ext uri="{FF2B5EF4-FFF2-40B4-BE49-F238E27FC236}">
                  <a16:creationId xmlns:a16="http://schemas.microsoft.com/office/drawing/2014/main" id="{CE2FCA56-E619-6BBF-E5C6-FEB054F47886}"/>
                </a:ext>
              </a:extLst>
            </p:cNvPr>
            <p:cNvGrpSpPr>
              <a:grpSpLocks/>
            </p:cNvGrpSpPr>
            <p:nvPr/>
          </p:nvGrpSpPr>
          <p:grpSpPr bwMode="auto">
            <a:xfrm>
              <a:off x="1690" y="2597"/>
              <a:ext cx="1186" cy="807"/>
              <a:chOff x="783" y="2532"/>
              <a:chExt cx="1186" cy="807"/>
            </a:xfrm>
          </p:grpSpPr>
          <p:sp>
            <p:nvSpPr>
              <p:cNvPr id="93207" name="Freeform 23">
                <a:extLst>
                  <a:ext uri="{FF2B5EF4-FFF2-40B4-BE49-F238E27FC236}">
                    <a16:creationId xmlns:a16="http://schemas.microsoft.com/office/drawing/2014/main" id="{80072B40-EB93-379C-D840-5ADF155F1610}"/>
                  </a:ext>
                </a:extLst>
              </p:cNvPr>
              <p:cNvSpPr>
                <a:spLocks noChangeAspect="1"/>
              </p:cNvSpPr>
              <p:nvPr/>
            </p:nvSpPr>
            <p:spPr bwMode="auto">
              <a:xfrm>
                <a:off x="937" y="2645"/>
                <a:ext cx="755" cy="545"/>
              </a:xfrm>
              <a:custGeom>
                <a:avLst/>
                <a:gdLst>
                  <a:gd name="T0" fmla="*/ 755 w 755"/>
                  <a:gd name="T1" fmla="*/ 0 h 545"/>
                  <a:gd name="T2" fmla="*/ 0 w 755"/>
                  <a:gd name="T3" fmla="*/ 356 h 545"/>
                  <a:gd name="T4" fmla="*/ 404 w 755"/>
                  <a:gd name="T5" fmla="*/ 545 h 545"/>
                </a:gdLst>
                <a:ahLst/>
                <a:cxnLst>
                  <a:cxn ang="0">
                    <a:pos x="T0" y="T1"/>
                  </a:cxn>
                  <a:cxn ang="0">
                    <a:pos x="T2" y="T3"/>
                  </a:cxn>
                  <a:cxn ang="0">
                    <a:pos x="T4" y="T5"/>
                  </a:cxn>
                </a:cxnLst>
                <a:rect l="0" t="0" r="r" b="b"/>
                <a:pathLst>
                  <a:path w="755" h="545">
                    <a:moveTo>
                      <a:pt x="755" y="0"/>
                    </a:moveTo>
                    <a:lnTo>
                      <a:pt x="0" y="356"/>
                    </a:lnTo>
                    <a:lnTo>
                      <a:pt x="404" y="545"/>
                    </a:lnTo>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08" name="Line 24">
                <a:extLst>
                  <a:ext uri="{FF2B5EF4-FFF2-40B4-BE49-F238E27FC236}">
                    <a16:creationId xmlns:a16="http://schemas.microsoft.com/office/drawing/2014/main" id="{966BDAA2-2128-0B1E-E4CE-E1892EBCCFF9}"/>
                  </a:ext>
                </a:extLst>
              </p:cNvPr>
              <p:cNvSpPr>
                <a:spLocks noChangeAspect="1" noChangeShapeType="1"/>
              </p:cNvSpPr>
              <p:nvPr/>
            </p:nvSpPr>
            <p:spPr bwMode="auto">
              <a:xfrm flipV="1">
                <a:off x="1162" y="2882"/>
                <a:ext cx="529" cy="2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09" name="Line 25">
                <a:extLst>
                  <a:ext uri="{FF2B5EF4-FFF2-40B4-BE49-F238E27FC236}">
                    <a16:creationId xmlns:a16="http://schemas.microsoft.com/office/drawing/2014/main" id="{BC8C92E6-C9EE-F756-B447-74D11B07E45A}"/>
                  </a:ext>
                </a:extLst>
              </p:cNvPr>
              <p:cNvSpPr>
                <a:spLocks noChangeAspect="1" noChangeShapeType="1"/>
              </p:cNvSpPr>
              <p:nvPr/>
            </p:nvSpPr>
            <p:spPr bwMode="auto">
              <a:xfrm flipV="1">
                <a:off x="1415" y="3105"/>
                <a:ext cx="285" cy="124"/>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10" name="Text Box 26">
                <a:extLst>
                  <a:ext uri="{FF2B5EF4-FFF2-40B4-BE49-F238E27FC236}">
                    <a16:creationId xmlns:a16="http://schemas.microsoft.com/office/drawing/2014/main" id="{9EB6855B-A998-E283-6CA8-FBBB8F0A2E3D}"/>
                  </a:ext>
                </a:extLst>
              </p:cNvPr>
              <p:cNvSpPr txBox="1">
                <a:spLocks noChangeArrowheads="1"/>
              </p:cNvSpPr>
              <p:nvPr/>
            </p:nvSpPr>
            <p:spPr bwMode="auto">
              <a:xfrm>
                <a:off x="1690" y="2532"/>
                <a:ext cx="2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C</a:t>
                </a:r>
                <a:endParaRPr lang="en-US" altLang="en-US" sz="2000" b="1"/>
              </a:p>
            </p:txBody>
          </p:sp>
          <p:sp>
            <p:nvSpPr>
              <p:cNvPr id="93212" name="Text Box 28">
                <a:extLst>
                  <a:ext uri="{FF2B5EF4-FFF2-40B4-BE49-F238E27FC236}">
                    <a16:creationId xmlns:a16="http://schemas.microsoft.com/office/drawing/2014/main" id="{D7A129B2-31C6-E465-2522-D045C19F38A3}"/>
                  </a:ext>
                </a:extLst>
              </p:cNvPr>
              <p:cNvSpPr txBox="1">
                <a:spLocks noChangeArrowheads="1"/>
              </p:cNvSpPr>
              <p:nvPr/>
            </p:nvSpPr>
            <p:spPr bwMode="auto">
              <a:xfrm>
                <a:off x="1691" y="2757"/>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G</a:t>
                </a:r>
                <a:endParaRPr lang="en-US" altLang="en-US" sz="2400" b="1">
                  <a:solidFill>
                    <a:srgbClr val="00CC00"/>
                  </a:solidFill>
                </a:endParaRPr>
              </a:p>
            </p:txBody>
          </p:sp>
          <p:sp>
            <p:nvSpPr>
              <p:cNvPr id="93213" name="Text Box 29">
                <a:extLst>
                  <a:ext uri="{FF2B5EF4-FFF2-40B4-BE49-F238E27FC236}">
                    <a16:creationId xmlns:a16="http://schemas.microsoft.com/office/drawing/2014/main" id="{72D3519A-F7E7-FAFF-0681-990CC5CB93BD}"/>
                  </a:ext>
                </a:extLst>
              </p:cNvPr>
              <p:cNvSpPr txBox="1">
                <a:spLocks noChangeArrowheads="1"/>
              </p:cNvSpPr>
              <p:nvPr/>
            </p:nvSpPr>
            <p:spPr bwMode="auto">
              <a:xfrm>
                <a:off x="1678" y="3007"/>
                <a:ext cx="21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G</a:t>
                </a:r>
                <a:endParaRPr lang="en-US" altLang="en-US" sz="2400" b="1">
                  <a:solidFill>
                    <a:schemeClr val="accent2"/>
                  </a:solidFill>
                </a:endParaRPr>
              </a:p>
            </p:txBody>
          </p:sp>
          <p:sp>
            <p:nvSpPr>
              <p:cNvPr id="93214" name="Line 30">
                <a:extLst>
                  <a:ext uri="{FF2B5EF4-FFF2-40B4-BE49-F238E27FC236}">
                    <a16:creationId xmlns:a16="http://schemas.microsoft.com/office/drawing/2014/main" id="{170A69E3-BA9D-8C16-7E9D-FD3E18181AB6}"/>
                  </a:ext>
                </a:extLst>
              </p:cNvPr>
              <p:cNvSpPr>
                <a:spLocks noChangeShapeType="1"/>
              </p:cNvSpPr>
              <p:nvPr/>
            </p:nvSpPr>
            <p:spPr bwMode="auto">
              <a:xfrm>
                <a:off x="783" y="3001"/>
                <a:ext cx="154"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15" name="Line 31">
                <a:extLst>
                  <a:ext uri="{FF2B5EF4-FFF2-40B4-BE49-F238E27FC236}">
                    <a16:creationId xmlns:a16="http://schemas.microsoft.com/office/drawing/2014/main" id="{308B82F8-AAF6-1BC1-A4AA-993750514399}"/>
                  </a:ext>
                </a:extLst>
              </p:cNvPr>
              <p:cNvSpPr>
                <a:spLocks noChangeAspect="1" noChangeShapeType="1"/>
              </p:cNvSpPr>
              <p:nvPr/>
            </p:nvSpPr>
            <p:spPr bwMode="auto">
              <a:xfrm>
                <a:off x="1348" y="3190"/>
                <a:ext cx="342" cy="149"/>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grpSp>
      <p:sp>
        <p:nvSpPr>
          <p:cNvPr id="93218" name="Freeform 34">
            <a:extLst>
              <a:ext uri="{FF2B5EF4-FFF2-40B4-BE49-F238E27FC236}">
                <a16:creationId xmlns:a16="http://schemas.microsoft.com/office/drawing/2014/main" id="{DF0F5729-D75B-1E04-2843-CDB99EFBF7D5}"/>
              </a:ext>
            </a:extLst>
          </p:cNvPr>
          <p:cNvSpPr>
            <a:spLocks noChangeAspect="1"/>
          </p:cNvSpPr>
          <p:nvPr/>
        </p:nvSpPr>
        <p:spPr bwMode="auto">
          <a:xfrm>
            <a:off x="2568575" y="4483100"/>
            <a:ext cx="692150" cy="641350"/>
          </a:xfrm>
          <a:custGeom>
            <a:avLst/>
            <a:gdLst>
              <a:gd name="T0" fmla="*/ 436 w 436"/>
              <a:gd name="T1" fmla="*/ 0 h 404"/>
              <a:gd name="T2" fmla="*/ 0 w 436"/>
              <a:gd name="T3" fmla="*/ 215 h 404"/>
              <a:gd name="T4" fmla="*/ 404 w 436"/>
              <a:gd name="T5" fmla="*/ 404 h 404"/>
            </a:gdLst>
            <a:ahLst/>
            <a:cxnLst>
              <a:cxn ang="0">
                <a:pos x="T0" y="T1"/>
              </a:cxn>
              <a:cxn ang="0">
                <a:pos x="T2" y="T3"/>
              </a:cxn>
              <a:cxn ang="0">
                <a:pos x="T4" y="T5"/>
              </a:cxn>
            </a:cxnLst>
            <a:rect l="0" t="0" r="r" b="b"/>
            <a:pathLst>
              <a:path w="436" h="404">
                <a:moveTo>
                  <a:pt x="436" y="0"/>
                </a:moveTo>
                <a:lnTo>
                  <a:pt x="0" y="215"/>
                </a:lnTo>
                <a:lnTo>
                  <a:pt x="404" y="404"/>
                </a:lnTo>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19" name="Line 35">
            <a:extLst>
              <a:ext uri="{FF2B5EF4-FFF2-40B4-BE49-F238E27FC236}">
                <a16:creationId xmlns:a16="http://schemas.microsoft.com/office/drawing/2014/main" id="{C0C51099-4A26-7552-F8D2-7E343CC9B945}"/>
              </a:ext>
            </a:extLst>
          </p:cNvPr>
          <p:cNvSpPr>
            <a:spLocks noChangeAspect="1" noChangeShapeType="1"/>
          </p:cNvSpPr>
          <p:nvPr/>
        </p:nvSpPr>
        <p:spPr bwMode="auto">
          <a:xfrm flipV="1">
            <a:off x="2925764" y="4635500"/>
            <a:ext cx="839787" cy="35560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20" name="Line 36">
            <a:extLst>
              <a:ext uri="{FF2B5EF4-FFF2-40B4-BE49-F238E27FC236}">
                <a16:creationId xmlns:a16="http://schemas.microsoft.com/office/drawing/2014/main" id="{1ED63DD7-DCAB-ADB4-BBD2-481A7D88EE8E}"/>
              </a:ext>
            </a:extLst>
          </p:cNvPr>
          <p:cNvSpPr>
            <a:spLocks noChangeAspect="1" noChangeShapeType="1"/>
          </p:cNvSpPr>
          <p:nvPr/>
        </p:nvSpPr>
        <p:spPr bwMode="auto">
          <a:xfrm flipV="1">
            <a:off x="3313114" y="4989513"/>
            <a:ext cx="452437" cy="19685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22" name="Text Box 38">
            <a:extLst>
              <a:ext uri="{FF2B5EF4-FFF2-40B4-BE49-F238E27FC236}">
                <a16:creationId xmlns:a16="http://schemas.microsoft.com/office/drawing/2014/main" id="{EA5AF092-7C5F-EB2F-F120-DCF60F46AE90}"/>
              </a:ext>
            </a:extLst>
          </p:cNvPr>
          <p:cNvSpPr txBox="1">
            <a:spLocks noChangeArrowheads="1"/>
          </p:cNvSpPr>
          <p:nvPr/>
        </p:nvSpPr>
        <p:spPr bwMode="auto">
          <a:xfrm>
            <a:off x="3763963" y="4430713"/>
            <a:ext cx="320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C</a:t>
            </a:r>
            <a:endParaRPr lang="en-US" altLang="en-US" sz="2400" b="1">
              <a:solidFill>
                <a:srgbClr val="FF00FF"/>
              </a:solidFill>
            </a:endParaRPr>
          </a:p>
        </p:txBody>
      </p:sp>
      <p:sp>
        <p:nvSpPr>
          <p:cNvPr id="93223" name="Text Box 39">
            <a:extLst>
              <a:ext uri="{FF2B5EF4-FFF2-40B4-BE49-F238E27FC236}">
                <a16:creationId xmlns:a16="http://schemas.microsoft.com/office/drawing/2014/main" id="{92E48BEA-0D0E-2B42-224C-4E6EB5691CC8}"/>
              </a:ext>
            </a:extLst>
          </p:cNvPr>
          <p:cNvSpPr txBox="1">
            <a:spLocks noChangeArrowheads="1"/>
          </p:cNvSpPr>
          <p:nvPr/>
        </p:nvSpPr>
        <p:spPr bwMode="auto">
          <a:xfrm>
            <a:off x="3751263" y="4097338"/>
            <a:ext cx="348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G</a:t>
            </a:r>
            <a:endParaRPr lang="en-US" altLang="en-US" sz="2400" b="1">
              <a:solidFill>
                <a:srgbClr val="00CC00"/>
              </a:solidFill>
            </a:endParaRPr>
          </a:p>
        </p:txBody>
      </p:sp>
      <p:sp>
        <p:nvSpPr>
          <p:cNvPr id="93224" name="Text Box 40">
            <a:extLst>
              <a:ext uri="{FF2B5EF4-FFF2-40B4-BE49-F238E27FC236}">
                <a16:creationId xmlns:a16="http://schemas.microsoft.com/office/drawing/2014/main" id="{5FFACB6E-E8BE-FC6E-AE64-9597DC3F4D42}"/>
              </a:ext>
            </a:extLst>
          </p:cNvPr>
          <p:cNvSpPr txBox="1">
            <a:spLocks noChangeArrowheads="1"/>
          </p:cNvSpPr>
          <p:nvPr/>
        </p:nvSpPr>
        <p:spPr bwMode="auto">
          <a:xfrm>
            <a:off x="3763963" y="5229225"/>
            <a:ext cx="348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G</a:t>
            </a:r>
            <a:endParaRPr lang="en-US" altLang="en-US" sz="2400" b="1">
              <a:solidFill>
                <a:schemeClr val="accent2"/>
              </a:solidFill>
            </a:endParaRPr>
          </a:p>
        </p:txBody>
      </p:sp>
      <p:sp>
        <p:nvSpPr>
          <p:cNvPr id="93225" name="Line 41">
            <a:extLst>
              <a:ext uri="{FF2B5EF4-FFF2-40B4-BE49-F238E27FC236}">
                <a16:creationId xmlns:a16="http://schemas.microsoft.com/office/drawing/2014/main" id="{50D202B9-3680-7E9B-7997-F73BEB119005}"/>
              </a:ext>
            </a:extLst>
          </p:cNvPr>
          <p:cNvSpPr>
            <a:spLocks noChangeShapeType="1"/>
          </p:cNvSpPr>
          <p:nvPr/>
        </p:nvSpPr>
        <p:spPr bwMode="auto">
          <a:xfrm>
            <a:off x="2324101" y="4824413"/>
            <a:ext cx="244475"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26" name="Line 42">
            <a:extLst>
              <a:ext uri="{FF2B5EF4-FFF2-40B4-BE49-F238E27FC236}">
                <a16:creationId xmlns:a16="http://schemas.microsoft.com/office/drawing/2014/main" id="{42EFBC74-3246-600E-BA7D-7789151E4F80}"/>
              </a:ext>
            </a:extLst>
          </p:cNvPr>
          <p:cNvSpPr>
            <a:spLocks noChangeAspect="1" noChangeShapeType="1"/>
          </p:cNvSpPr>
          <p:nvPr/>
        </p:nvSpPr>
        <p:spPr bwMode="auto">
          <a:xfrm>
            <a:off x="3327401" y="5170488"/>
            <a:ext cx="436563" cy="1905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29" name="Text Box 45">
            <a:extLst>
              <a:ext uri="{FF2B5EF4-FFF2-40B4-BE49-F238E27FC236}">
                <a16:creationId xmlns:a16="http://schemas.microsoft.com/office/drawing/2014/main" id="{BCB2B039-854B-1B20-EE28-1338E1C700CB}"/>
              </a:ext>
            </a:extLst>
          </p:cNvPr>
          <p:cNvSpPr txBox="1">
            <a:spLocks noChangeArrowheads="1"/>
          </p:cNvSpPr>
          <p:nvPr/>
        </p:nvSpPr>
        <p:spPr bwMode="auto">
          <a:xfrm flipH="1">
            <a:off x="8731250" y="5222876"/>
            <a:ext cx="427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C</a:t>
            </a:r>
            <a:endParaRPr lang="en-US" altLang="en-US" sz="2400" b="1">
              <a:solidFill>
                <a:srgbClr val="FF00FF"/>
              </a:solidFill>
            </a:endParaRPr>
          </a:p>
        </p:txBody>
      </p:sp>
      <p:sp>
        <p:nvSpPr>
          <p:cNvPr id="93231" name="Freeform 47">
            <a:extLst>
              <a:ext uri="{FF2B5EF4-FFF2-40B4-BE49-F238E27FC236}">
                <a16:creationId xmlns:a16="http://schemas.microsoft.com/office/drawing/2014/main" id="{C85561FD-17F3-0C34-FBC8-F1C4B8E250B2}"/>
              </a:ext>
            </a:extLst>
          </p:cNvPr>
          <p:cNvSpPr>
            <a:spLocks noChangeAspect="1"/>
          </p:cNvSpPr>
          <p:nvPr/>
        </p:nvSpPr>
        <p:spPr bwMode="auto">
          <a:xfrm>
            <a:off x="7518401" y="4295775"/>
            <a:ext cx="1198563" cy="731838"/>
          </a:xfrm>
          <a:custGeom>
            <a:avLst/>
            <a:gdLst>
              <a:gd name="T0" fmla="*/ 755 w 755"/>
              <a:gd name="T1" fmla="*/ 0 h 461"/>
              <a:gd name="T2" fmla="*/ 0 w 755"/>
              <a:gd name="T3" fmla="*/ 356 h 461"/>
              <a:gd name="T4" fmla="*/ 248 w 755"/>
              <a:gd name="T5" fmla="*/ 461 h 461"/>
            </a:gdLst>
            <a:ahLst/>
            <a:cxnLst>
              <a:cxn ang="0">
                <a:pos x="T0" y="T1"/>
              </a:cxn>
              <a:cxn ang="0">
                <a:pos x="T2" y="T3"/>
              </a:cxn>
              <a:cxn ang="0">
                <a:pos x="T4" y="T5"/>
              </a:cxn>
            </a:cxnLst>
            <a:rect l="0" t="0" r="r" b="b"/>
            <a:pathLst>
              <a:path w="755" h="461">
                <a:moveTo>
                  <a:pt x="755" y="0"/>
                </a:moveTo>
                <a:lnTo>
                  <a:pt x="0" y="356"/>
                </a:lnTo>
                <a:lnTo>
                  <a:pt x="248" y="461"/>
                </a:lnTo>
              </a:path>
            </a:pathLst>
          </a:custGeom>
          <a:noFill/>
          <a:ln w="28575" cmpd="sng">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32" name="Line 48">
            <a:extLst>
              <a:ext uri="{FF2B5EF4-FFF2-40B4-BE49-F238E27FC236}">
                <a16:creationId xmlns:a16="http://schemas.microsoft.com/office/drawing/2014/main" id="{A06B0AA2-73FE-53EC-6A0F-934EFE47DD26}"/>
              </a:ext>
            </a:extLst>
          </p:cNvPr>
          <p:cNvSpPr>
            <a:spLocks noChangeAspect="1" noChangeShapeType="1"/>
          </p:cNvSpPr>
          <p:nvPr/>
        </p:nvSpPr>
        <p:spPr bwMode="auto">
          <a:xfrm flipV="1">
            <a:off x="7875589" y="4672013"/>
            <a:ext cx="839787" cy="35560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33" name="Line 49">
            <a:extLst>
              <a:ext uri="{FF2B5EF4-FFF2-40B4-BE49-F238E27FC236}">
                <a16:creationId xmlns:a16="http://schemas.microsoft.com/office/drawing/2014/main" id="{D7322CE8-23C8-F6EE-8D70-8398CEB72134}"/>
              </a:ext>
            </a:extLst>
          </p:cNvPr>
          <p:cNvSpPr>
            <a:spLocks noChangeAspect="1" noChangeShapeType="1"/>
          </p:cNvSpPr>
          <p:nvPr/>
        </p:nvSpPr>
        <p:spPr bwMode="auto">
          <a:xfrm flipV="1">
            <a:off x="8277225" y="5026025"/>
            <a:ext cx="452438" cy="19685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34" name="Text Box 50">
            <a:extLst>
              <a:ext uri="{FF2B5EF4-FFF2-40B4-BE49-F238E27FC236}">
                <a16:creationId xmlns:a16="http://schemas.microsoft.com/office/drawing/2014/main" id="{5AD1ECA4-795F-E9B9-0414-7F3057D58832}"/>
              </a:ext>
            </a:extLst>
          </p:cNvPr>
          <p:cNvSpPr txBox="1">
            <a:spLocks noChangeArrowheads="1"/>
          </p:cNvSpPr>
          <p:nvPr/>
        </p:nvSpPr>
        <p:spPr bwMode="auto">
          <a:xfrm>
            <a:off x="8713788" y="4116389"/>
            <a:ext cx="4429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C</a:t>
            </a:r>
            <a:endParaRPr lang="en-US" altLang="en-US" sz="2000" b="1"/>
          </a:p>
        </p:txBody>
      </p:sp>
      <p:sp>
        <p:nvSpPr>
          <p:cNvPr id="93235" name="Text Box 51">
            <a:extLst>
              <a:ext uri="{FF2B5EF4-FFF2-40B4-BE49-F238E27FC236}">
                <a16:creationId xmlns:a16="http://schemas.microsoft.com/office/drawing/2014/main" id="{6C9163D5-D25C-A682-1628-16EC538FC838}"/>
              </a:ext>
            </a:extLst>
          </p:cNvPr>
          <p:cNvSpPr txBox="1">
            <a:spLocks noChangeArrowheads="1"/>
          </p:cNvSpPr>
          <p:nvPr/>
        </p:nvSpPr>
        <p:spPr bwMode="auto">
          <a:xfrm>
            <a:off x="8715375" y="4473575"/>
            <a:ext cx="348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G</a:t>
            </a:r>
            <a:endParaRPr lang="en-US" altLang="en-US" sz="2400" b="1">
              <a:solidFill>
                <a:srgbClr val="00CC00"/>
              </a:solidFill>
            </a:endParaRPr>
          </a:p>
        </p:txBody>
      </p:sp>
      <p:sp>
        <p:nvSpPr>
          <p:cNvPr id="93236" name="Text Box 52">
            <a:extLst>
              <a:ext uri="{FF2B5EF4-FFF2-40B4-BE49-F238E27FC236}">
                <a16:creationId xmlns:a16="http://schemas.microsoft.com/office/drawing/2014/main" id="{DD4D4C7C-2835-0216-3CE7-A8164BA3CA85}"/>
              </a:ext>
            </a:extLst>
          </p:cNvPr>
          <p:cNvSpPr txBox="1">
            <a:spLocks noChangeArrowheads="1"/>
          </p:cNvSpPr>
          <p:nvPr/>
        </p:nvSpPr>
        <p:spPr bwMode="auto">
          <a:xfrm>
            <a:off x="8694738" y="4870450"/>
            <a:ext cx="3481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G</a:t>
            </a:r>
            <a:endParaRPr lang="en-US" altLang="en-US" sz="2400" b="1">
              <a:solidFill>
                <a:schemeClr val="accent2"/>
              </a:solidFill>
            </a:endParaRPr>
          </a:p>
        </p:txBody>
      </p:sp>
      <p:sp>
        <p:nvSpPr>
          <p:cNvPr id="93237" name="Line 53">
            <a:extLst>
              <a:ext uri="{FF2B5EF4-FFF2-40B4-BE49-F238E27FC236}">
                <a16:creationId xmlns:a16="http://schemas.microsoft.com/office/drawing/2014/main" id="{5061DDAE-E56F-E081-4C77-80EC49F26FA9}"/>
              </a:ext>
            </a:extLst>
          </p:cNvPr>
          <p:cNvSpPr>
            <a:spLocks noChangeShapeType="1"/>
          </p:cNvSpPr>
          <p:nvPr/>
        </p:nvSpPr>
        <p:spPr bwMode="auto">
          <a:xfrm>
            <a:off x="7273926" y="4860925"/>
            <a:ext cx="244475" cy="0"/>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38" name="Line 54">
            <a:extLst>
              <a:ext uri="{FF2B5EF4-FFF2-40B4-BE49-F238E27FC236}">
                <a16:creationId xmlns:a16="http://schemas.microsoft.com/office/drawing/2014/main" id="{F3715BC6-22F5-93CD-E872-BA0398D8C3DD}"/>
              </a:ext>
            </a:extLst>
          </p:cNvPr>
          <p:cNvSpPr>
            <a:spLocks noChangeAspect="1" noChangeShapeType="1"/>
          </p:cNvSpPr>
          <p:nvPr/>
        </p:nvSpPr>
        <p:spPr bwMode="auto">
          <a:xfrm>
            <a:off x="8277226" y="5192714"/>
            <a:ext cx="542925" cy="236537"/>
          </a:xfrm>
          <a:prstGeom prst="line">
            <a:avLst/>
          </a:prstGeom>
          <a:noFill/>
          <a:ln w="285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50" name="Line 66">
            <a:extLst>
              <a:ext uri="{FF2B5EF4-FFF2-40B4-BE49-F238E27FC236}">
                <a16:creationId xmlns:a16="http://schemas.microsoft.com/office/drawing/2014/main" id="{CB4E3975-012B-3EEA-8F96-0243EEC56A87}"/>
              </a:ext>
            </a:extLst>
          </p:cNvPr>
          <p:cNvSpPr>
            <a:spLocks noChangeAspect="1" noChangeShapeType="1"/>
          </p:cNvSpPr>
          <p:nvPr/>
        </p:nvSpPr>
        <p:spPr bwMode="auto">
          <a:xfrm>
            <a:off x="7875589" y="5026025"/>
            <a:ext cx="452437" cy="19685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51" name="Line 67">
            <a:extLst>
              <a:ext uri="{FF2B5EF4-FFF2-40B4-BE49-F238E27FC236}">
                <a16:creationId xmlns:a16="http://schemas.microsoft.com/office/drawing/2014/main" id="{CDBA8CBA-247E-4E0C-3881-16E786BBE458}"/>
              </a:ext>
            </a:extLst>
          </p:cNvPr>
          <p:cNvSpPr>
            <a:spLocks noChangeAspect="1" noChangeShapeType="1"/>
          </p:cNvSpPr>
          <p:nvPr/>
        </p:nvSpPr>
        <p:spPr bwMode="auto">
          <a:xfrm flipV="1">
            <a:off x="3298825" y="4276725"/>
            <a:ext cx="452438" cy="19685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93253" name="Text Box 69">
            <a:extLst>
              <a:ext uri="{FF2B5EF4-FFF2-40B4-BE49-F238E27FC236}">
                <a16:creationId xmlns:a16="http://schemas.microsoft.com/office/drawing/2014/main" id="{BDA11A6C-691A-C265-33EC-4D5965EEFC1E}"/>
              </a:ext>
            </a:extLst>
          </p:cNvPr>
          <p:cNvSpPr txBox="1">
            <a:spLocks noChangeArrowheads="1"/>
          </p:cNvSpPr>
          <p:nvPr/>
        </p:nvSpPr>
        <p:spPr bwMode="auto">
          <a:xfrm>
            <a:off x="3776663" y="4824413"/>
            <a:ext cx="3113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T</a:t>
            </a:r>
            <a:endParaRPr lang="en-US" altLang="en-US" sz="2400" b="1">
              <a:solidFill>
                <a:srgbClr val="00CC00"/>
              </a:solidFill>
            </a:endParaRPr>
          </a:p>
        </p:txBody>
      </p:sp>
      <p:sp>
        <p:nvSpPr>
          <p:cNvPr id="93255" name="Line 71">
            <a:extLst>
              <a:ext uri="{FF2B5EF4-FFF2-40B4-BE49-F238E27FC236}">
                <a16:creationId xmlns:a16="http://schemas.microsoft.com/office/drawing/2014/main" id="{1F9D015E-DAE7-D7A4-B758-C90A8D8741CB}"/>
              </a:ext>
            </a:extLst>
          </p:cNvPr>
          <p:cNvSpPr>
            <a:spLocks noChangeAspect="1" noChangeShapeType="1"/>
          </p:cNvSpPr>
          <p:nvPr/>
        </p:nvSpPr>
        <p:spPr bwMode="auto">
          <a:xfrm>
            <a:off x="3108326" y="5073650"/>
            <a:ext cx="436563" cy="19050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2" name="Title 1">
            <a:extLst>
              <a:ext uri="{FF2B5EF4-FFF2-40B4-BE49-F238E27FC236}">
                <a16:creationId xmlns:a16="http://schemas.microsoft.com/office/drawing/2014/main" id="{65C1EDED-9CAF-0263-48A0-1D96CD91351B}"/>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926820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b="1" dirty="0">
                <a:solidFill>
                  <a:srgbClr val="C00000"/>
                </a:solidFill>
              </a:rPr>
              <a:t>Phylogenetics -&gt; </a:t>
            </a:r>
            <a:r>
              <a:rPr lang="en-CA" sz="1800" dirty="0"/>
              <a:t>Studying evolutionary history and relationships between and within species, genes </a:t>
            </a:r>
            <a:r>
              <a:rPr lang="en-CA" sz="1800" dirty="0" err="1"/>
              <a:t>etc</a:t>
            </a:r>
            <a:endParaRPr lang="en-CA" sz="1800" dirty="0"/>
          </a:p>
          <a:p>
            <a:pPr marL="342900" indent="-342900" algn="l">
              <a:buFontTx/>
              <a:buChar char="-"/>
            </a:pPr>
            <a:r>
              <a:rPr lang="en-CA" sz="1800" dirty="0"/>
              <a:t>How did organisms evolve over time?</a:t>
            </a:r>
          </a:p>
          <a:p>
            <a:pPr marL="342900" indent="-342900" algn="l">
              <a:buFontTx/>
              <a:buChar char="-"/>
            </a:pPr>
            <a:r>
              <a:rPr lang="en-CA" sz="1800" dirty="0"/>
              <a:t>Where does a newly discovered organism fit? -&gt; Classification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Can be useful for tracing food contamination, spread of infectious diseases -&gt; HIV, </a:t>
            </a:r>
            <a:r>
              <a:rPr lang="en-CA" sz="1800" dirty="0" err="1"/>
              <a:t>Covid</a:t>
            </a:r>
            <a:endParaRPr lang="en-CA" sz="1800" dirty="0"/>
          </a:p>
          <a:p>
            <a:pPr algn="l"/>
            <a:endParaRPr lang="en-CA" sz="1800" dirty="0"/>
          </a:p>
        </p:txBody>
      </p:sp>
      <p:pic>
        <p:nvPicPr>
          <p:cNvPr id="1028" name="Picture 4">
            <a:extLst>
              <a:ext uri="{FF2B5EF4-FFF2-40B4-BE49-F238E27FC236}">
                <a16:creationId xmlns:a16="http://schemas.microsoft.com/office/drawing/2014/main" id="{5777F7C1-A806-44DE-95FE-AFDE7A0640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4104" y="2265212"/>
            <a:ext cx="3162019" cy="3129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F9F9FD-5129-4B61-9B9E-914BFFC9DA14}"/>
              </a:ext>
            </a:extLst>
          </p:cNvPr>
          <p:cNvPicPr>
            <a:picLocks noChangeAspect="1"/>
          </p:cNvPicPr>
          <p:nvPr/>
        </p:nvPicPr>
        <p:blipFill>
          <a:blip r:embed="rId4"/>
          <a:stretch>
            <a:fillRect/>
          </a:stretch>
        </p:blipFill>
        <p:spPr>
          <a:xfrm>
            <a:off x="5463918" y="2220436"/>
            <a:ext cx="6201103" cy="3219416"/>
          </a:xfrm>
          <a:prstGeom prst="rect">
            <a:avLst/>
          </a:prstGeom>
        </p:spPr>
      </p:pic>
    </p:spTree>
    <p:extLst>
      <p:ext uri="{BB962C8B-B14F-4D97-AF65-F5344CB8AC3E}">
        <p14:creationId xmlns:p14="http://schemas.microsoft.com/office/powerpoint/2010/main" val="4035304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a:extLst>
              <a:ext uri="{FF2B5EF4-FFF2-40B4-BE49-F238E27FC236}">
                <a16:creationId xmlns:a16="http://schemas.microsoft.com/office/drawing/2014/main" id="{79ADFE95-1A0E-4A06-C4B4-0584F9EA07EA}"/>
              </a:ext>
            </a:extLst>
          </p:cNvPr>
          <p:cNvSpPr txBox="1">
            <a:spLocks noChangeArrowheads="1"/>
          </p:cNvSpPr>
          <p:nvPr/>
        </p:nvSpPr>
        <p:spPr bwMode="auto">
          <a:xfrm>
            <a:off x="728419" y="609600"/>
            <a:ext cx="1098829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827088">
              <a:tabLst>
                <a:tab pos="576263" algn="l"/>
              </a:tabLst>
              <a:defRPr sz="2400">
                <a:solidFill>
                  <a:schemeClr val="tx1"/>
                </a:solidFill>
                <a:latin typeface="Times" pitchFamily="18" charset="0"/>
              </a:defRPr>
            </a:lvl1pPr>
            <a:lvl2pPr defTabSz="827088">
              <a:tabLst>
                <a:tab pos="576263" algn="l"/>
              </a:tabLst>
              <a:defRPr sz="2400">
                <a:solidFill>
                  <a:schemeClr val="tx1"/>
                </a:solidFill>
                <a:latin typeface="Times" pitchFamily="18" charset="0"/>
              </a:defRPr>
            </a:lvl2pPr>
            <a:lvl3pPr defTabSz="827088">
              <a:tabLst>
                <a:tab pos="576263" algn="l"/>
              </a:tabLst>
              <a:defRPr sz="2400">
                <a:solidFill>
                  <a:schemeClr val="tx1"/>
                </a:solidFill>
                <a:latin typeface="Times" pitchFamily="18" charset="0"/>
              </a:defRPr>
            </a:lvl3pPr>
            <a:lvl4pPr defTabSz="827088">
              <a:tabLst>
                <a:tab pos="576263" algn="l"/>
              </a:tabLst>
              <a:defRPr sz="2400">
                <a:solidFill>
                  <a:schemeClr val="tx1"/>
                </a:solidFill>
                <a:latin typeface="Times" pitchFamily="18" charset="0"/>
              </a:defRPr>
            </a:lvl4pPr>
            <a:lvl5pPr defTabSz="827088">
              <a:tabLst>
                <a:tab pos="576263" algn="l"/>
              </a:tabLst>
              <a:defRPr sz="2400">
                <a:solidFill>
                  <a:schemeClr val="tx1"/>
                </a:solidFill>
                <a:latin typeface="Times" pitchFamily="18" charset="0"/>
              </a:defRPr>
            </a:lvl5pPr>
            <a:lvl6pPr defTabSz="827088" eaLnBrk="0" fontAlgn="base" hangingPunct="0">
              <a:spcBef>
                <a:spcPct val="0"/>
              </a:spcBef>
              <a:spcAft>
                <a:spcPct val="0"/>
              </a:spcAft>
              <a:tabLst>
                <a:tab pos="576263" algn="l"/>
              </a:tabLst>
              <a:defRPr sz="2400">
                <a:solidFill>
                  <a:schemeClr val="tx1"/>
                </a:solidFill>
                <a:latin typeface="Times" pitchFamily="18" charset="0"/>
              </a:defRPr>
            </a:lvl6pPr>
            <a:lvl7pPr defTabSz="827088" eaLnBrk="0" fontAlgn="base" hangingPunct="0">
              <a:spcBef>
                <a:spcPct val="0"/>
              </a:spcBef>
              <a:spcAft>
                <a:spcPct val="0"/>
              </a:spcAft>
              <a:tabLst>
                <a:tab pos="576263" algn="l"/>
              </a:tabLst>
              <a:defRPr sz="2400">
                <a:solidFill>
                  <a:schemeClr val="tx1"/>
                </a:solidFill>
                <a:latin typeface="Times" pitchFamily="18" charset="0"/>
              </a:defRPr>
            </a:lvl7pPr>
            <a:lvl8pPr defTabSz="827088" eaLnBrk="0" fontAlgn="base" hangingPunct="0">
              <a:spcBef>
                <a:spcPct val="0"/>
              </a:spcBef>
              <a:spcAft>
                <a:spcPct val="0"/>
              </a:spcAft>
              <a:tabLst>
                <a:tab pos="576263" algn="l"/>
              </a:tabLst>
              <a:defRPr sz="2400">
                <a:solidFill>
                  <a:schemeClr val="tx1"/>
                </a:solidFill>
                <a:latin typeface="Times" pitchFamily="18" charset="0"/>
              </a:defRPr>
            </a:lvl8pPr>
            <a:lvl9pPr defTabSz="827088" eaLnBrk="0" fontAlgn="base" hangingPunct="0">
              <a:spcBef>
                <a:spcPct val="0"/>
              </a:spcBef>
              <a:spcAft>
                <a:spcPct val="0"/>
              </a:spcAft>
              <a:tabLst>
                <a:tab pos="576263" algn="l"/>
              </a:tabLst>
              <a:defRPr sz="2400">
                <a:solidFill>
                  <a:schemeClr val="tx1"/>
                </a:solidFill>
                <a:latin typeface="Times" pitchFamily="18" charset="0"/>
              </a:defRPr>
            </a:lvl9pPr>
          </a:lstStyle>
          <a:p>
            <a:r>
              <a:rPr lang="en-US" altLang="en-US" b="1" dirty="0">
                <a:latin typeface="Arial" panose="020B0604020202020204" pitchFamily="34" charset="0"/>
              </a:rPr>
              <a:t>METRIC DISTANCES between any two or three taxa</a:t>
            </a:r>
          </a:p>
          <a:p>
            <a:r>
              <a:rPr lang="en-US" altLang="en-US" b="1" dirty="0">
                <a:latin typeface="Arial" panose="020B0604020202020204" pitchFamily="34" charset="0"/>
              </a:rPr>
              <a:t>(a, b, and c) have the following properties:</a:t>
            </a:r>
          </a:p>
          <a:p>
            <a:endParaRPr lang="en-US" altLang="en-US" sz="1200" b="1" dirty="0">
              <a:latin typeface="Arial" panose="020B0604020202020204" pitchFamily="34" charset="0"/>
            </a:endParaRPr>
          </a:p>
          <a:p>
            <a:endParaRPr lang="en-US" altLang="en-US" sz="1200" b="1" dirty="0">
              <a:latin typeface="Arial" panose="020B0604020202020204" pitchFamily="34" charset="0"/>
            </a:endParaRPr>
          </a:p>
          <a:p>
            <a:r>
              <a:rPr lang="en-US" altLang="en-US" sz="2000" b="1" dirty="0">
                <a:solidFill>
                  <a:srgbClr val="00CC00"/>
                </a:solidFill>
                <a:latin typeface="Arial" panose="020B0604020202020204" pitchFamily="34" charset="0"/>
              </a:rPr>
              <a:t>Property 1:	</a:t>
            </a:r>
            <a:r>
              <a:rPr lang="en-US" altLang="en-US" sz="2000" b="1" i="1" dirty="0">
                <a:solidFill>
                  <a:srgbClr val="00CC00"/>
                </a:solidFill>
                <a:latin typeface="Arial" panose="020B0604020202020204" pitchFamily="34" charset="0"/>
              </a:rPr>
              <a:t>d </a:t>
            </a:r>
            <a:r>
              <a:rPr lang="en-US" altLang="en-US" sz="2000" b="1" dirty="0">
                <a:solidFill>
                  <a:srgbClr val="00CC00"/>
                </a:solidFill>
                <a:latin typeface="Arial" panose="020B0604020202020204" pitchFamily="34" charset="0"/>
              </a:rPr>
              <a:t>(a, b) ≥ 0				Non-negativity</a:t>
            </a:r>
            <a:endParaRPr lang="en-US" altLang="en-US" sz="2000" b="1" dirty="0">
              <a:solidFill>
                <a:schemeClr val="accent1"/>
              </a:solidFill>
              <a:latin typeface="Arial" panose="020B0604020202020204" pitchFamily="34" charset="0"/>
            </a:endParaRPr>
          </a:p>
          <a:p>
            <a:endParaRPr lang="en-US" altLang="en-US" sz="800" b="1" dirty="0">
              <a:latin typeface="Arial" panose="020B0604020202020204" pitchFamily="34" charset="0"/>
            </a:endParaRPr>
          </a:p>
          <a:p>
            <a:r>
              <a:rPr lang="en-US" altLang="en-US" sz="2000" b="1" dirty="0">
                <a:solidFill>
                  <a:srgbClr val="CC0000"/>
                </a:solidFill>
                <a:latin typeface="Arial" panose="020B0604020202020204" pitchFamily="34" charset="0"/>
              </a:rPr>
              <a:t>Property 2:	</a:t>
            </a:r>
            <a:r>
              <a:rPr lang="en-US" altLang="en-US" sz="2000" b="1" i="1" dirty="0">
                <a:solidFill>
                  <a:srgbClr val="CC0000"/>
                </a:solidFill>
                <a:latin typeface="Arial" panose="020B0604020202020204" pitchFamily="34" charset="0"/>
              </a:rPr>
              <a:t>d </a:t>
            </a:r>
            <a:r>
              <a:rPr lang="en-US" altLang="en-US" sz="2000" b="1" dirty="0">
                <a:solidFill>
                  <a:srgbClr val="CC0000"/>
                </a:solidFill>
                <a:latin typeface="Arial" panose="020B0604020202020204" pitchFamily="34" charset="0"/>
              </a:rPr>
              <a:t>(a, b) = </a:t>
            </a:r>
            <a:r>
              <a:rPr lang="en-US" altLang="en-US" sz="2000" b="1" i="1" dirty="0">
                <a:solidFill>
                  <a:srgbClr val="CC0000"/>
                </a:solidFill>
                <a:latin typeface="Arial" panose="020B0604020202020204" pitchFamily="34" charset="0"/>
              </a:rPr>
              <a:t>d </a:t>
            </a:r>
            <a:r>
              <a:rPr lang="en-US" altLang="en-US" sz="2000" b="1" dirty="0">
                <a:solidFill>
                  <a:srgbClr val="CC0000"/>
                </a:solidFill>
                <a:latin typeface="Arial" panose="020B0604020202020204" pitchFamily="34" charset="0"/>
              </a:rPr>
              <a:t>(b, a)			Symmetry</a:t>
            </a:r>
          </a:p>
          <a:p>
            <a:endParaRPr lang="en-US" altLang="en-US" sz="800" b="1" dirty="0">
              <a:solidFill>
                <a:srgbClr val="CC0000"/>
              </a:solidFill>
              <a:latin typeface="Arial" panose="020B0604020202020204" pitchFamily="34" charset="0"/>
            </a:endParaRPr>
          </a:p>
          <a:p>
            <a:r>
              <a:rPr lang="en-US" altLang="en-US" sz="2000" b="1" dirty="0">
                <a:solidFill>
                  <a:schemeClr val="accent2"/>
                </a:solidFill>
                <a:latin typeface="Arial" panose="020B0604020202020204" pitchFamily="34" charset="0"/>
              </a:rPr>
              <a:t>Property 3:	</a:t>
            </a:r>
            <a:r>
              <a:rPr lang="en-US" altLang="en-US" sz="2000" b="1" i="1" dirty="0">
                <a:solidFill>
                  <a:schemeClr val="accent2"/>
                </a:solidFill>
                <a:latin typeface="Arial" panose="020B0604020202020204" pitchFamily="34" charset="0"/>
              </a:rPr>
              <a:t>d </a:t>
            </a:r>
            <a:r>
              <a:rPr lang="en-US" altLang="en-US" sz="2000" b="1" dirty="0">
                <a:solidFill>
                  <a:schemeClr val="accent2"/>
                </a:solidFill>
                <a:latin typeface="Arial" panose="020B0604020202020204" pitchFamily="34" charset="0"/>
              </a:rPr>
              <a:t>(a, b) = 0 if and only if a = b	Distinctness</a:t>
            </a:r>
          </a:p>
          <a:p>
            <a:endParaRPr lang="en-US" altLang="en-US" sz="800" b="1" dirty="0">
              <a:solidFill>
                <a:schemeClr val="accent2"/>
              </a:solidFill>
              <a:latin typeface="Arial" panose="020B0604020202020204" pitchFamily="34" charset="0"/>
            </a:endParaRPr>
          </a:p>
          <a:p>
            <a:r>
              <a:rPr lang="en-US" altLang="en-US" sz="2000" b="1" dirty="0">
                <a:latin typeface="Arial" panose="020B0604020202020204" pitchFamily="34" charset="0"/>
              </a:rPr>
              <a:t>   and...</a:t>
            </a:r>
            <a:endParaRPr lang="en-US" altLang="en-US" sz="800" b="1" dirty="0">
              <a:latin typeface="Arial" panose="020B0604020202020204" pitchFamily="34" charset="0"/>
            </a:endParaRPr>
          </a:p>
          <a:p>
            <a:endParaRPr lang="en-US" altLang="en-US" sz="800" b="1" dirty="0">
              <a:latin typeface="Arial" panose="020B0604020202020204" pitchFamily="34" charset="0"/>
            </a:endParaRPr>
          </a:p>
          <a:p>
            <a:r>
              <a:rPr lang="en-US" altLang="en-US" sz="2000" b="1" dirty="0">
                <a:latin typeface="Arial" panose="020B0604020202020204" pitchFamily="34" charset="0"/>
              </a:rPr>
              <a:t>Property 4:	</a:t>
            </a:r>
            <a:r>
              <a:rPr lang="en-US" altLang="en-US" sz="2000" b="1" i="1" dirty="0">
                <a:latin typeface="Arial" panose="020B0604020202020204" pitchFamily="34" charset="0"/>
              </a:rPr>
              <a:t>d</a:t>
            </a:r>
            <a:r>
              <a:rPr lang="en-US" altLang="en-US" sz="2000" b="1" dirty="0">
                <a:latin typeface="Arial" panose="020B0604020202020204" pitchFamily="34" charset="0"/>
              </a:rPr>
              <a:t> (a, c) ≤ </a:t>
            </a:r>
            <a:r>
              <a:rPr lang="en-US" altLang="en-US" sz="2000" b="1" i="1" dirty="0">
                <a:latin typeface="Arial" panose="020B0604020202020204" pitchFamily="34" charset="0"/>
              </a:rPr>
              <a:t>d </a:t>
            </a:r>
            <a:r>
              <a:rPr lang="en-US" altLang="en-US" sz="2000" b="1" dirty="0">
                <a:latin typeface="Arial" panose="020B0604020202020204" pitchFamily="34" charset="0"/>
              </a:rPr>
              <a:t>(a, b) + </a:t>
            </a:r>
            <a:r>
              <a:rPr lang="en-US" altLang="en-US" sz="2000" b="1" i="1" dirty="0">
                <a:latin typeface="Arial" panose="020B0604020202020204" pitchFamily="34" charset="0"/>
              </a:rPr>
              <a:t>d </a:t>
            </a:r>
            <a:r>
              <a:rPr lang="en-US" altLang="en-US" sz="2000" b="1" dirty="0">
                <a:latin typeface="Arial" panose="020B0604020202020204" pitchFamily="34" charset="0"/>
              </a:rPr>
              <a:t>(b, c)		Triangle inequality:</a:t>
            </a:r>
          </a:p>
        </p:txBody>
      </p:sp>
      <p:grpSp>
        <p:nvGrpSpPr>
          <p:cNvPr id="57347" name="Group 3">
            <a:extLst>
              <a:ext uri="{FF2B5EF4-FFF2-40B4-BE49-F238E27FC236}">
                <a16:creationId xmlns:a16="http://schemas.microsoft.com/office/drawing/2014/main" id="{5C573547-8618-43FA-BA19-9540AA425F73}"/>
              </a:ext>
            </a:extLst>
          </p:cNvPr>
          <p:cNvGrpSpPr>
            <a:grpSpLocks/>
          </p:cNvGrpSpPr>
          <p:nvPr/>
        </p:nvGrpSpPr>
        <p:grpSpPr bwMode="auto">
          <a:xfrm>
            <a:off x="4559301" y="4157663"/>
            <a:ext cx="2802165" cy="2184400"/>
            <a:chOff x="480" y="1584"/>
            <a:chExt cx="1802" cy="1376"/>
          </a:xfrm>
        </p:grpSpPr>
        <p:sp>
          <p:nvSpPr>
            <p:cNvPr id="57348" name="Oval 4">
              <a:extLst>
                <a:ext uri="{FF2B5EF4-FFF2-40B4-BE49-F238E27FC236}">
                  <a16:creationId xmlns:a16="http://schemas.microsoft.com/office/drawing/2014/main" id="{EE42CF8E-06F7-D285-C24B-ECE399F583F3}"/>
                </a:ext>
              </a:extLst>
            </p:cNvPr>
            <p:cNvSpPr>
              <a:spLocks noChangeArrowheads="1"/>
            </p:cNvSpPr>
            <p:nvPr/>
          </p:nvSpPr>
          <p:spPr bwMode="auto">
            <a:xfrm>
              <a:off x="480" y="1584"/>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a</a:t>
              </a:r>
            </a:p>
          </p:txBody>
        </p:sp>
        <p:sp>
          <p:nvSpPr>
            <p:cNvPr id="57349" name="Oval 5">
              <a:extLst>
                <a:ext uri="{FF2B5EF4-FFF2-40B4-BE49-F238E27FC236}">
                  <a16:creationId xmlns:a16="http://schemas.microsoft.com/office/drawing/2014/main" id="{FCC0871B-E804-53EB-E243-DD00A7E36199}"/>
                </a:ext>
              </a:extLst>
            </p:cNvPr>
            <p:cNvSpPr>
              <a:spLocks noChangeArrowheads="1"/>
            </p:cNvSpPr>
            <p:nvPr/>
          </p:nvSpPr>
          <p:spPr bwMode="auto">
            <a:xfrm>
              <a:off x="1066" y="2768"/>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t>b</a:t>
              </a:r>
            </a:p>
          </p:txBody>
        </p:sp>
        <p:grpSp>
          <p:nvGrpSpPr>
            <p:cNvPr id="57350" name="Group 6">
              <a:extLst>
                <a:ext uri="{FF2B5EF4-FFF2-40B4-BE49-F238E27FC236}">
                  <a16:creationId xmlns:a16="http://schemas.microsoft.com/office/drawing/2014/main" id="{FC74634D-4061-3BFD-E4E8-DB77DAD9D1AB}"/>
                </a:ext>
              </a:extLst>
            </p:cNvPr>
            <p:cNvGrpSpPr>
              <a:grpSpLocks/>
            </p:cNvGrpSpPr>
            <p:nvPr/>
          </p:nvGrpSpPr>
          <p:grpSpPr bwMode="auto">
            <a:xfrm>
              <a:off x="2080" y="2096"/>
              <a:ext cx="202" cy="252"/>
              <a:chOff x="4022" y="3309"/>
              <a:chExt cx="202" cy="252"/>
            </a:xfrm>
          </p:grpSpPr>
          <p:sp>
            <p:nvSpPr>
              <p:cNvPr id="57351" name="Oval 7">
                <a:extLst>
                  <a:ext uri="{FF2B5EF4-FFF2-40B4-BE49-F238E27FC236}">
                    <a16:creationId xmlns:a16="http://schemas.microsoft.com/office/drawing/2014/main" id="{ADB4300B-251D-CA01-C5BF-AE1B56237859}"/>
                  </a:ext>
                </a:extLst>
              </p:cNvPr>
              <p:cNvSpPr>
                <a:spLocks noChangeArrowheads="1"/>
              </p:cNvSpPr>
              <p:nvPr/>
            </p:nvSpPr>
            <p:spPr bwMode="auto">
              <a:xfrm>
                <a:off x="4032" y="3360"/>
                <a:ext cx="192" cy="192"/>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7352" name="Text Box 8">
                <a:extLst>
                  <a:ext uri="{FF2B5EF4-FFF2-40B4-BE49-F238E27FC236}">
                    <a16:creationId xmlns:a16="http://schemas.microsoft.com/office/drawing/2014/main" id="{A7E36008-338A-2140-573D-A501BE9E469E}"/>
                  </a:ext>
                </a:extLst>
              </p:cNvPr>
              <p:cNvSpPr txBox="1">
                <a:spLocks noChangeArrowheads="1"/>
              </p:cNvSpPr>
              <p:nvPr/>
            </p:nvSpPr>
            <p:spPr bwMode="auto">
              <a:xfrm>
                <a:off x="4022" y="3309"/>
                <a:ext cx="18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c</a:t>
                </a:r>
              </a:p>
            </p:txBody>
          </p:sp>
        </p:grpSp>
        <p:sp>
          <p:nvSpPr>
            <p:cNvPr id="57353" name="Line 9">
              <a:extLst>
                <a:ext uri="{FF2B5EF4-FFF2-40B4-BE49-F238E27FC236}">
                  <a16:creationId xmlns:a16="http://schemas.microsoft.com/office/drawing/2014/main" id="{15208FB1-BDE2-5EF7-A424-797A768D1156}"/>
                </a:ext>
              </a:extLst>
            </p:cNvPr>
            <p:cNvSpPr>
              <a:spLocks noChangeShapeType="1"/>
            </p:cNvSpPr>
            <p:nvPr/>
          </p:nvSpPr>
          <p:spPr bwMode="auto">
            <a:xfrm>
              <a:off x="624" y="1824"/>
              <a:ext cx="480" cy="91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7354" name="Line 10">
              <a:extLst>
                <a:ext uri="{FF2B5EF4-FFF2-40B4-BE49-F238E27FC236}">
                  <a16:creationId xmlns:a16="http://schemas.microsoft.com/office/drawing/2014/main" id="{E8B41520-4C4B-34DF-6684-06EC886489BD}"/>
                </a:ext>
              </a:extLst>
            </p:cNvPr>
            <p:cNvSpPr>
              <a:spLocks noChangeShapeType="1"/>
            </p:cNvSpPr>
            <p:nvPr/>
          </p:nvSpPr>
          <p:spPr bwMode="auto">
            <a:xfrm>
              <a:off x="720" y="1680"/>
              <a:ext cx="1344" cy="48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7355" name="Line 11">
              <a:extLst>
                <a:ext uri="{FF2B5EF4-FFF2-40B4-BE49-F238E27FC236}">
                  <a16:creationId xmlns:a16="http://schemas.microsoft.com/office/drawing/2014/main" id="{74EE0FA8-6B09-B290-03A5-47570F2EA79F}"/>
                </a:ext>
              </a:extLst>
            </p:cNvPr>
            <p:cNvSpPr>
              <a:spLocks noChangeShapeType="1"/>
            </p:cNvSpPr>
            <p:nvPr/>
          </p:nvSpPr>
          <p:spPr bwMode="auto">
            <a:xfrm flipV="1">
              <a:off x="1323" y="2352"/>
              <a:ext cx="741" cy="453"/>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7356" name="Text Box 12">
              <a:extLst>
                <a:ext uri="{FF2B5EF4-FFF2-40B4-BE49-F238E27FC236}">
                  <a16:creationId xmlns:a16="http://schemas.microsoft.com/office/drawing/2014/main" id="{F1ADC5E5-4DFF-5687-77CF-F2920B9DBFD4}"/>
                </a:ext>
              </a:extLst>
            </p:cNvPr>
            <p:cNvSpPr txBox="1">
              <a:spLocks noChangeArrowheads="1"/>
            </p:cNvSpPr>
            <p:nvPr/>
          </p:nvSpPr>
          <p:spPr bwMode="auto">
            <a:xfrm>
              <a:off x="672" y="2208"/>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6</a:t>
              </a:r>
            </a:p>
          </p:txBody>
        </p:sp>
        <p:sp>
          <p:nvSpPr>
            <p:cNvPr id="57357" name="Text Box 13">
              <a:extLst>
                <a:ext uri="{FF2B5EF4-FFF2-40B4-BE49-F238E27FC236}">
                  <a16:creationId xmlns:a16="http://schemas.microsoft.com/office/drawing/2014/main" id="{08820D99-BBB2-0373-300C-D05341E3BFF9}"/>
                </a:ext>
              </a:extLst>
            </p:cNvPr>
            <p:cNvSpPr txBox="1">
              <a:spLocks noChangeArrowheads="1"/>
            </p:cNvSpPr>
            <p:nvPr/>
          </p:nvSpPr>
          <p:spPr bwMode="auto">
            <a:xfrm>
              <a:off x="1248" y="1632"/>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9</a:t>
              </a:r>
            </a:p>
          </p:txBody>
        </p:sp>
        <p:sp>
          <p:nvSpPr>
            <p:cNvPr id="57358" name="Text Box 14">
              <a:extLst>
                <a:ext uri="{FF2B5EF4-FFF2-40B4-BE49-F238E27FC236}">
                  <a16:creationId xmlns:a16="http://schemas.microsoft.com/office/drawing/2014/main" id="{E22A1CE3-65D9-564D-E5E5-000FC63CE932}"/>
                </a:ext>
              </a:extLst>
            </p:cNvPr>
            <p:cNvSpPr txBox="1">
              <a:spLocks noChangeArrowheads="1"/>
            </p:cNvSpPr>
            <p:nvPr/>
          </p:nvSpPr>
          <p:spPr bwMode="auto">
            <a:xfrm>
              <a:off x="1680" y="2544"/>
              <a:ext cx="2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5</a:t>
              </a:r>
            </a:p>
          </p:txBody>
        </p:sp>
      </p:grpSp>
      <p:sp>
        <p:nvSpPr>
          <p:cNvPr id="2" name="Title 1">
            <a:extLst>
              <a:ext uri="{FF2B5EF4-FFF2-40B4-BE49-F238E27FC236}">
                <a16:creationId xmlns:a16="http://schemas.microsoft.com/office/drawing/2014/main" id="{63309A72-8788-4BD6-9410-7914EAEB5870}"/>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dirty="0">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684208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a:extLst>
              <a:ext uri="{FF2B5EF4-FFF2-40B4-BE49-F238E27FC236}">
                <a16:creationId xmlns:a16="http://schemas.microsoft.com/office/drawing/2014/main" id="{BA0FA009-96B5-07DA-AA1F-A1796750A688}"/>
              </a:ext>
            </a:extLst>
          </p:cNvPr>
          <p:cNvSpPr txBox="1">
            <a:spLocks noChangeArrowheads="1"/>
          </p:cNvSpPr>
          <p:nvPr/>
        </p:nvSpPr>
        <p:spPr bwMode="auto">
          <a:xfrm>
            <a:off x="526942" y="865976"/>
            <a:ext cx="1123627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95338">
              <a:defRPr sz="2400">
                <a:solidFill>
                  <a:schemeClr val="tx1"/>
                </a:solidFill>
                <a:latin typeface="Times" pitchFamily="18" charset="0"/>
              </a:defRPr>
            </a:lvl1pPr>
            <a:lvl2pPr defTabSz="795338">
              <a:defRPr sz="2400">
                <a:solidFill>
                  <a:schemeClr val="tx1"/>
                </a:solidFill>
                <a:latin typeface="Times" pitchFamily="18" charset="0"/>
              </a:defRPr>
            </a:lvl2pPr>
            <a:lvl3pPr defTabSz="795338">
              <a:defRPr sz="2400">
                <a:solidFill>
                  <a:schemeClr val="tx1"/>
                </a:solidFill>
                <a:latin typeface="Times" pitchFamily="18" charset="0"/>
              </a:defRPr>
            </a:lvl3pPr>
            <a:lvl4pPr defTabSz="795338">
              <a:defRPr sz="2400">
                <a:solidFill>
                  <a:schemeClr val="tx1"/>
                </a:solidFill>
                <a:latin typeface="Times" pitchFamily="18" charset="0"/>
              </a:defRPr>
            </a:lvl4pPr>
            <a:lvl5pPr defTabSz="795338">
              <a:defRPr sz="2400">
                <a:solidFill>
                  <a:schemeClr val="tx1"/>
                </a:solidFill>
                <a:latin typeface="Times" pitchFamily="18" charset="0"/>
              </a:defRPr>
            </a:lvl5pPr>
            <a:lvl6pPr defTabSz="795338" eaLnBrk="0" fontAlgn="base" hangingPunct="0">
              <a:spcBef>
                <a:spcPct val="0"/>
              </a:spcBef>
              <a:spcAft>
                <a:spcPct val="0"/>
              </a:spcAft>
              <a:defRPr sz="2400">
                <a:solidFill>
                  <a:schemeClr val="tx1"/>
                </a:solidFill>
                <a:latin typeface="Times" pitchFamily="18" charset="0"/>
              </a:defRPr>
            </a:lvl6pPr>
            <a:lvl7pPr defTabSz="795338" eaLnBrk="0" fontAlgn="base" hangingPunct="0">
              <a:spcBef>
                <a:spcPct val="0"/>
              </a:spcBef>
              <a:spcAft>
                <a:spcPct val="0"/>
              </a:spcAft>
              <a:defRPr sz="2400">
                <a:solidFill>
                  <a:schemeClr val="tx1"/>
                </a:solidFill>
                <a:latin typeface="Times" pitchFamily="18" charset="0"/>
              </a:defRPr>
            </a:lvl7pPr>
            <a:lvl8pPr defTabSz="795338" eaLnBrk="0" fontAlgn="base" hangingPunct="0">
              <a:spcBef>
                <a:spcPct val="0"/>
              </a:spcBef>
              <a:spcAft>
                <a:spcPct val="0"/>
              </a:spcAft>
              <a:defRPr sz="2400">
                <a:solidFill>
                  <a:schemeClr val="tx1"/>
                </a:solidFill>
                <a:latin typeface="Times" pitchFamily="18" charset="0"/>
              </a:defRPr>
            </a:lvl8pPr>
            <a:lvl9pPr defTabSz="795338" eaLnBrk="0" fontAlgn="base" hangingPunct="0">
              <a:spcBef>
                <a:spcPct val="0"/>
              </a:spcBef>
              <a:spcAft>
                <a:spcPct val="0"/>
              </a:spcAft>
              <a:defRPr sz="2400">
                <a:solidFill>
                  <a:schemeClr val="tx1"/>
                </a:solidFill>
                <a:latin typeface="Times" pitchFamily="18" charset="0"/>
              </a:defRPr>
            </a:lvl9pPr>
          </a:lstStyle>
          <a:p>
            <a:r>
              <a:rPr lang="en-US" altLang="en-US" b="1" dirty="0">
                <a:latin typeface="Arial" panose="020B0604020202020204" pitchFamily="34" charset="0"/>
              </a:rPr>
              <a:t>ULTRAMETRIC DISTANCES</a:t>
            </a:r>
          </a:p>
          <a:p>
            <a:r>
              <a:rPr lang="en-US" altLang="en-US" b="1" dirty="0">
                <a:latin typeface="Arial" panose="020B0604020202020204" pitchFamily="34" charset="0"/>
              </a:rPr>
              <a:t>must satisfy the previous four conditions, plus:</a:t>
            </a:r>
          </a:p>
          <a:p>
            <a:endParaRPr lang="en-US" altLang="en-US" sz="1200" b="1" dirty="0">
              <a:latin typeface="Arial" panose="020B0604020202020204" pitchFamily="34" charset="0"/>
            </a:endParaRPr>
          </a:p>
          <a:p>
            <a:r>
              <a:rPr lang="en-US" altLang="en-US" sz="2000" b="1" dirty="0">
                <a:solidFill>
                  <a:schemeClr val="accent2"/>
                </a:solidFill>
                <a:latin typeface="Arial" panose="020B0604020202020204" pitchFamily="34" charset="0"/>
              </a:rPr>
              <a:t>Property 5	  </a:t>
            </a:r>
            <a:r>
              <a:rPr lang="en-US" altLang="en-US" sz="2000" b="1" i="1" dirty="0">
                <a:solidFill>
                  <a:schemeClr val="accent2"/>
                </a:solidFill>
                <a:latin typeface="Arial" panose="020B0604020202020204" pitchFamily="34" charset="0"/>
              </a:rPr>
              <a:t>d </a:t>
            </a:r>
            <a:r>
              <a:rPr lang="en-US" altLang="en-US" sz="2000" b="1" dirty="0">
                <a:solidFill>
                  <a:schemeClr val="accent2"/>
                </a:solidFill>
                <a:latin typeface="Arial" panose="020B0604020202020204" pitchFamily="34" charset="0"/>
              </a:rPr>
              <a:t>(a, b) ≤ maximum [</a:t>
            </a:r>
            <a:r>
              <a:rPr lang="en-US" altLang="en-US" sz="2000" b="1" i="1" dirty="0">
                <a:solidFill>
                  <a:schemeClr val="accent2"/>
                </a:solidFill>
                <a:latin typeface="Arial" panose="020B0604020202020204" pitchFamily="34" charset="0"/>
              </a:rPr>
              <a:t>d </a:t>
            </a:r>
            <a:r>
              <a:rPr lang="en-US" altLang="en-US" sz="2000" b="1" dirty="0">
                <a:solidFill>
                  <a:schemeClr val="accent2"/>
                </a:solidFill>
                <a:latin typeface="Arial" panose="020B0604020202020204" pitchFamily="34" charset="0"/>
              </a:rPr>
              <a:t>(a, c), </a:t>
            </a:r>
            <a:r>
              <a:rPr lang="en-US" altLang="en-US" sz="2000" b="1" i="1" dirty="0">
                <a:solidFill>
                  <a:schemeClr val="accent2"/>
                </a:solidFill>
                <a:latin typeface="Arial" panose="020B0604020202020204" pitchFamily="34" charset="0"/>
              </a:rPr>
              <a:t>d </a:t>
            </a:r>
            <a:r>
              <a:rPr lang="en-US" altLang="en-US" sz="2000" b="1" dirty="0">
                <a:solidFill>
                  <a:schemeClr val="accent2"/>
                </a:solidFill>
                <a:latin typeface="Arial" panose="020B0604020202020204" pitchFamily="34" charset="0"/>
              </a:rPr>
              <a:t>(b, c)]</a:t>
            </a:r>
            <a:endParaRPr lang="en-US" altLang="en-US" b="1" dirty="0">
              <a:latin typeface="Arial" panose="020B0604020202020204" pitchFamily="34" charset="0"/>
            </a:endParaRPr>
          </a:p>
        </p:txBody>
      </p:sp>
      <p:sp>
        <p:nvSpPr>
          <p:cNvPr id="58384" name="Text Box 16">
            <a:extLst>
              <a:ext uri="{FF2B5EF4-FFF2-40B4-BE49-F238E27FC236}">
                <a16:creationId xmlns:a16="http://schemas.microsoft.com/office/drawing/2014/main" id="{64502DCA-75D9-3198-0456-0D68B48E041A}"/>
              </a:ext>
            </a:extLst>
          </p:cNvPr>
          <p:cNvSpPr txBox="1">
            <a:spLocks noChangeArrowheads="1"/>
          </p:cNvSpPr>
          <p:nvPr/>
        </p:nvSpPr>
        <p:spPr bwMode="auto">
          <a:xfrm>
            <a:off x="4613276" y="5341939"/>
            <a:ext cx="5262563"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If distances are ultrametric, then the sequences are evolving in a perfectly clock-like manner, thus can be used in UPGMA trees and for the most precise calculations of divergence dates. </a:t>
            </a:r>
          </a:p>
        </p:txBody>
      </p:sp>
      <p:grpSp>
        <p:nvGrpSpPr>
          <p:cNvPr id="58403" name="Group 35">
            <a:extLst>
              <a:ext uri="{FF2B5EF4-FFF2-40B4-BE49-F238E27FC236}">
                <a16:creationId xmlns:a16="http://schemas.microsoft.com/office/drawing/2014/main" id="{C3358DA5-1E38-9016-ADCD-9E515F78E674}"/>
              </a:ext>
            </a:extLst>
          </p:cNvPr>
          <p:cNvGrpSpPr>
            <a:grpSpLocks/>
          </p:cNvGrpSpPr>
          <p:nvPr/>
        </p:nvGrpSpPr>
        <p:grpSpPr bwMode="auto">
          <a:xfrm>
            <a:off x="6183314" y="2171700"/>
            <a:ext cx="2257425" cy="2452688"/>
            <a:chOff x="495" y="1376"/>
            <a:chExt cx="1422" cy="1545"/>
          </a:xfrm>
        </p:grpSpPr>
        <p:sp>
          <p:nvSpPr>
            <p:cNvPr id="58372" name="Oval 4">
              <a:extLst>
                <a:ext uri="{FF2B5EF4-FFF2-40B4-BE49-F238E27FC236}">
                  <a16:creationId xmlns:a16="http://schemas.microsoft.com/office/drawing/2014/main" id="{43906F0E-1668-7841-1F77-E8827EE82A39}"/>
                </a:ext>
              </a:extLst>
            </p:cNvPr>
            <p:cNvSpPr>
              <a:spLocks noChangeArrowheads="1"/>
            </p:cNvSpPr>
            <p:nvPr/>
          </p:nvSpPr>
          <p:spPr bwMode="auto">
            <a:xfrm>
              <a:off x="495" y="1519"/>
              <a:ext cx="188" cy="192"/>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solidFill>
                    <a:schemeClr val="accent2"/>
                  </a:solidFill>
                </a:rPr>
                <a:t>a</a:t>
              </a:r>
            </a:p>
          </p:txBody>
        </p:sp>
        <p:sp>
          <p:nvSpPr>
            <p:cNvPr id="58373" name="Oval 5">
              <a:extLst>
                <a:ext uri="{FF2B5EF4-FFF2-40B4-BE49-F238E27FC236}">
                  <a16:creationId xmlns:a16="http://schemas.microsoft.com/office/drawing/2014/main" id="{965EBCB6-3745-26F3-F61E-BC0893DC4DA1}"/>
                </a:ext>
              </a:extLst>
            </p:cNvPr>
            <p:cNvSpPr>
              <a:spLocks noChangeArrowheads="1"/>
            </p:cNvSpPr>
            <p:nvPr/>
          </p:nvSpPr>
          <p:spPr bwMode="auto">
            <a:xfrm>
              <a:off x="1729" y="1543"/>
              <a:ext cx="188" cy="192"/>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solidFill>
                    <a:schemeClr val="accent2"/>
                  </a:solidFill>
                </a:rPr>
                <a:t>b</a:t>
              </a:r>
            </a:p>
          </p:txBody>
        </p:sp>
        <p:grpSp>
          <p:nvGrpSpPr>
            <p:cNvPr id="58374" name="Group 6">
              <a:extLst>
                <a:ext uri="{FF2B5EF4-FFF2-40B4-BE49-F238E27FC236}">
                  <a16:creationId xmlns:a16="http://schemas.microsoft.com/office/drawing/2014/main" id="{91AB6C69-EF8D-3642-BA9F-F9D74246F1BF}"/>
                </a:ext>
              </a:extLst>
            </p:cNvPr>
            <p:cNvGrpSpPr>
              <a:grpSpLocks/>
            </p:cNvGrpSpPr>
            <p:nvPr/>
          </p:nvGrpSpPr>
          <p:grpSpPr bwMode="auto">
            <a:xfrm>
              <a:off x="1107" y="2671"/>
              <a:ext cx="197" cy="250"/>
              <a:chOff x="4022" y="3309"/>
              <a:chExt cx="202" cy="250"/>
            </a:xfrm>
          </p:grpSpPr>
          <p:sp>
            <p:nvSpPr>
              <p:cNvPr id="58375" name="Oval 7">
                <a:extLst>
                  <a:ext uri="{FF2B5EF4-FFF2-40B4-BE49-F238E27FC236}">
                    <a16:creationId xmlns:a16="http://schemas.microsoft.com/office/drawing/2014/main" id="{442DFB4F-046D-2F02-A61D-CB6163AF684F}"/>
                  </a:ext>
                </a:extLst>
              </p:cNvPr>
              <p:cNvSpPr>
                <a:spLocks noChangeArrowheads="1"/>
              </p:cNvSpPr>
              <p:nvPr/>
            </p:nvSpPr>
            <p:spPr bwMode="auto">
              <a:xfrm>
                <a:off x="4032" y="3360"/>
                <a:ext cx="192" cy="19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76" name="Text Box 8">
                <a:extLst>
                  <a:ext uri="{FF2B5EF4-FFF2-40B4-BE49-F238E27FC236}">
                    <a16:creationId xmlns:a16="http://schemas.microsoft.com/office/drawing/2014/main" id="{DE66C088-82A2-3C53-2E50-FADCE6753690}"/>
                  </a:ext>
                </a:extLst>
              </p:cNvPr>
              <p:cNvSpPr txBox="1">
                <a:spLocks noChangeArrowheads="1"/>
              </p:cNvSpPr>
              <p:nvPr/>
            </p:nvSpPr>
            <p:spPr bwMode="auto">
              <a:xfrm>
                <a:off x="4022" y="3309"/>
                <a:ext cx="1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ltLang="en-US" sz="2000" b="1"/>
              </a:p>
            </p:txBody>
          </p:sp>
        </p:grpSp>
        <p:sp>
          <p:nvSpPr>
            <p:cNvPr id="58377" name="Line 9">
              <a:extLst>
                <a:ext uri="{FF2B5EF4-FFF2-40B4-BE49-F238E27FC236}">
                  <a16:creationId xmlns:a16="http://schemas.microsoft.com/office/drawing/2014/main" id="{6BD0401E-4D9F-B8F5-295F-7D24300F2392}"/>
                </a:ext>
              </a:extLst>
            </p:cNvPr>
            <p:cNvSpPr>
              <a:spLocks noChangeShapeType="1"/>
            </p:cNvSpPr>
            <p:nvPr/>
          </p:nvSpPr>
          <p:spPr bwMode="auto">
            <a:xfrm flipV="1">
              <a:off x="757" y="1626"/>
              <a:ext cx="878" cy="0"/>
            </a:xfrm>
            <a:prstGeom prst="line">
              <a:avLst/>
            </a:prstGeom>
            <a:noFill/>
            <a:ln w="2857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78" name="Line 10">
              <a:extLst>
                <a:ext uri="{FF2B5EF4-FFF2-40B4-BE49-F238E27FC236}">
                  <a16:creationId xmlns:a16="http://schemas.microsoft.com/office/drawing/2014/main" id="{595408F9-464B-F127-7AF5-79545D7ED5F5}"/>
                </a:ext>
              </a:extLst>
            </p:cNvPr>
            <p:cNvSpPr>
              <a:spLocks noChangeShapeType="1"/>
            </p:cNvSpPr>
            <p:nvPr/>
          </p:nvSpPr>
          <p:spPr bwMode="auto">
            <a:xfrm>
              <a:off x="683" y="1759"/>
              <a:ext cx="471" cy="912"/>
            </a:xfrm>
            <a:prstGeom prst="line">
              <a:avLst/>
            </a:prstGeom>
            <a:noFill/>
            <a:ln w="2857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79" name="Line 11">
              <a:extLst>
                <a:ext uri="{FF2B5EF4-FFF2-40B4-BE49-F238E27FC236}">
                  <a16:creationId xmlns:a16="http://schemas.microsoft.com/office/drawing/2014/main" id="{3C42BBEC-D7AA-7615-2103-24F16DD87749}"/>
                </a:ext>
              </a:extLst>
            </p:cNvPr>
            <p:cNvSpPr>
              <a:spLocks noChangeShapeType="1"/>
            </p:cNvSpPr>
            <p:nvPr/>
          </p:nvSpPr>
          <p:spPr bwMode="auto">
            <a:xfrm flipH="1">
              <a:off x="1295" y="1759"/>
              <a:ext cx="470" cy="912"/>
            </a:xfrm>
            <a:prstGeom prst="line">
              <a:avLst/>
            </a:prstGeom>
            <a:noFill/>
            <a:ln w="28575">
              <a:solidFill>
                <a:schemeClr val="accent2"/>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80" name="Text Box 12">
              <a:extLst>
                <a:ext uri="{FF2B5EF4-FFF2-40B4-BE49-F238E27FC236}">
                  <a16:creationId xmlns:a16="http://schemas.microsoft.com/office/drawing/2014/main" id="{F0783E15-703B-4DD8-2016-5497C0CA852E}"/>
                </a:ext>
              </a:extLst>
            </p:cNvPr>
            <p:cNvSpPr txBox="1">
              <a:spLocks noChangeArrowheads="1"/>
            </p:cNvSpPr>
            <p:nvPr/>
          </p:nvSpPr>
          <p:spPr bwMode="auto">
            <a:xfrm>
              <a:off x="1071" y="1376"/>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4</a:t>
              </a:r>
            </a:p>
          </p:txBody>
        </p:sp>
        <p:sp>
          <p:nvSpPr>
            <p:cNvPr id="58381" name="Text Box 13">
              <a:extLst>
                <a:ext uri="{FF2B5EF4-FFF2-40B4-BE49-F238E27FC236}">
                  <a16:creationId xmlns:a16="http://schemas.microsoft.com/office/drawing/2014/main" id="{E2181250-5D63-7EC8-2C70-C1CB31CA3998}"/>
                </a:ext>
              </a:extLst>
            </p:cNvPr>
            <p:cNvSpPr txBox="1">
              <a:spLocks noChangeArrowheads="1"/>
            </p:cNvSpPr>
            <p:nvPr/>
          </p:nvSpPr>
          <p:spPr bwMode="auto">
            <a:xfrm>
              <a:off x="1567" y="21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6</a:t>
              </a:r>
            </a:p>
          </p:txBody>
        </p:sp>
        <p:sp>
          <p:nvSpPr>
            <p:cNvPr id="58382" name="Text Box 14">
              <a:extLst>
                <a:ext uri="{FF2B5EF4-FFF2-40B4-BE49-F238E27FC236}">
                  <a16:creationId xmlns:a16="http://schemas.microsoft.com/office/drawing/2014/main" id="{E14875D3-05D7-158B-8F45-9D7E3BB86397}"/>
                </a:ext>
              </a:extLst>
            </p:cNvPr>
            <p:cNvSpPr txBox="1">
              <a:spLocks noChangeArrowheads="1"/>
            </p:cNvSpPr>
            <p:nvPr/>
          </p:nvSpPr>
          <p:spPr bwMode="auto">
            <a:xfrm>
              <a:off x="668" y="210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2"/>
                  </a:solidFill>
                </a:rPr>
                <a:t>6</a:t>
              </a:r>
            </a:p>
          </p:txBody>
        </p:sp>
        <p:sp>
          <p:nvSpPr>
            <p:cNvPr id="58387" name="Oval 19">
              <a:extLst>
                <a:ext uri="{FF2B5EF4-FFF2-40B4-BE49-F238E27FC236}">
                  <a16:creationId xmlns:a16="http://schemas.microsoft.com/office/drawing/2014/main" id="{64007071-ECEB-414A-521B-3B7D6B05C0D5}"/>
                </a:ext>
              </a:extLst>
            </p:cNvPr>
            <p:cNvSpPr>
              <a:spLocks noChangeArrowheads="1"/>
            </p:cNvSpPr>
            <p:nvPr/>
          </p:nvSpPr>
          <p:spPr bwMode="auto">
            <a:xfrm>
              <a:off x="1132" y="2707"/>
              <a:ext cx="188" cy="192"/>
            </a:xfrm>
            <a:prstGeom prst="ellipse">
              <a:avLst/>
            </a:prstGeom>
            <a:noFill/>
            <a:ln w="2857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2000" b="1">
                  <a:solidFill>
                    <a:schemeClr val="accent2"/>
                  </a:solidFill>
                </a:rPr>
                <a:t>c</a:t>
              </a:r>
            </a:p>
          </p:txBody>
        </p:sp>
      </p:grpSp>
      <p:sp>
        <p:nvSpPr>
          <p:cNvPr id="58388" name="Text Box 20">
            <a:extLst>
              <a:ext uri="{FF2B5EF4-FFF2-40B4-BE49-F238E27FC236}">
                <a16:creationId xmlns:a16="http://schemas.microsoft.com/office/drawing/2014/main" id="{655F5C9F-3754-0060-F8D8-C6B3C2B45B8C}"/>
              </a:ext>
            </a:extLst>
          </p:cNvPr>
          <p:cNvSpPr txBox="1">
            <a:spLocks noChangeArrowheads="1"/>
          </p:cNvSpPr>
          <p:nvPr/>
        </p:nvSpPr>
        <p:spPr bwMode="auto">
          <a:xfrm>
            <a:off x="2257425" y="4799013"/>
            <a:ext cx="61548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t>Similarity = Relationship if the distances are ultrametric!</a:t>
            </a:r>
          </a:p>
        </p:txBody>
      </p:sp>
      <p:grpSp>
        <p:nvGrpSpPr>
          <p:cNvPr id="58401" name="Group 33">
            <a:extLst>
              <a:ext uri="{FF2B5EF4-FFF2-40B4-BE49-F238E27FC236}">
                <a16:creationId xmlns:a16="http://schemas.microsoft.com/office/drawing/2014/main" id="{46D53F8F-E3DC-DE02-9112-0636F366EA8C}"/>
              </a:ext>
            </a:extLst>
          </p:cNvPr>
          <p:cNvGrpSpPr>
            <a:grpSpLocks/>
          </p:cNvGrpSpPr>
          <p:nvPr/>
        </p:nvGrpSpPr>
        <p:grpSpPr bwMode="auto">
          <a:xfrm>
            <a:off x="2854325" y="5281614"/>
            <a:ext cx="1252538" cy="1373187"/>
            <a:chOff x="2254" y="3359"/>
            <a:chExt cx="585" cy="865"/>
          </a:xfrm>
        </p:grpSpPr>
        <p:grpSp>
          <p:nvGrpSpPr>
            <p:cNvPr id="58393" name="Group 25">
              <a:extLst>
                <a:ext uri="{FF2B5EF4-FFF2-40B4-BE49-F238E27FC236}">
                  <a16:creationId xmlns:a16="http://schemas.microsoft.com/office/drawing/2014/main" id="{8F17D03D-EDDC-757E-09F8-8F91BC4AFA93}"/>
                </a:ext>
              </a:extLst>
            </p:cNvPr>
            <p:cNvGrpSpPr>
              <a:grpSpLocks/>
            </p:cNvGrpSpPr>
            <p:nvPr/>
          </p:nvGrpSpPr>
          <p:grpSpPr bwMode="auto">
            <a:xfrm>
              <a:off x="2272" y="3504"/>
              <a:ext cx="408" cy="544"/>
              <a:chOff x="2200" y="3608"/>
              <a:chExt cx="408" cy="544"/>
            </a:xfrm>
          </p:grpSpPr>
          <p:sp>
            <p:nvSpPr>
              <p:cNvPr id="58389" name="Line 21">
                <a:extLst>
                  <a:ext uri="{FF2B5EF4-FFF2-40B4-BE49-F238E27FC236}">
                    <a16:creationId xmlns:a16="http://schemas.microsoft.com/office/drawing/2014/main" id="{BB87C4C3-157B-E864-1402-276BDAAA7D2C}"/>
                  </a:ext>
                </a:extLst>
              </p:cNvPr>
              <p:cNvSpPr>
                <a:spLocks noChangeShapeType="1"/>
              </p:cNvSpPr>
              <p:nvPr/>
            </p:nvSpPr>
            <p:spPr bwMode="auto">
              <a:xfrm flipH="1">
                <a:off x="2368" y="3608"/>
                <a:ext cx="232" cy="176"/>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90" name="Line 22">
                <a:extLst>
                  <a:ext uri="{FF2B5EF4-FFF2-40B4-BE49-F238E27FC236}">
                    <a16:creationId xmlns:a16="http://schemas.microsoft.com/office/drawing/2014/main" id="{226BE5E4-045F-A0CE-10D3-532C2CB505CD}"/>
                  </a:ext>
                </a:extLst>
              </p:cNvPr>
              <p:cNvSpPr>
                <a:spLocks noChangeShapeType="1"/>
              </p:cNvSpPr>
              <p:nvPr/>
            </p:nvSpPr>
            <p:spPr bwMode="auto">
              <a:xfrm>
                <a:off x="2384" y="3776"/>
                <a:ext cx="224" cy="144"/>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91" name="Line 23">
                <a:extLst>
                  <a:ext uri="{FF2B5EF4-FFF2-40B4-BE49-F238E27FC236}">
                    <a16:creationId xmlns:a16="http://schemas.microsoft.com/office/drawing/2014/main" id="{A2597F9B-6286-9BCA-BD69-3E9B75D2175F}"/>
                  </a:ext>
                </a:extLst>
              </p:cNvPr>
              <p:cNvSpPr>
                <a:spLocks noChangeShapeType="1"/>
              </p:cNvSpPr>
              <p:nvPr/>
            </p:nvSpPr>
            <p:spPr bwMode="auto">
              <a:xfrm flipH="1">
                <a:off x="2200" y="3776"/>
                <a:ext cx="176" cy="128"/>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58392" name="Line 24">
                <a:extLst>
                  <a:ext uri="{FF2B5EF4-FFF2-40B4-BE49-F238E27FC236}">
                    <a16:creationId xmlns:a16="http://schemas.microsoft.com/office/drawing/2014/main" id="{F6045F55-9DF8-9AB5-8374-DAABF5A56D6D}"/>
                  </a:ext>
                </a:extLst>
              </p:cNvPr>
              <p:cNvSpPr>
                <a:spLocks noChangeShapeType="1"/>
              </p:cNvSpPr>
              <p:nvPr/>
            </p:nvSpPr>
            <p:spPr bwMode="auto">
              <a:xfrm>
                <a:off x="2208" y="3912"/>
                <a:ext cx="400" cy="24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58394" name="Text Box 26">
              <a:extLst>
                <a:ext uri="{FF2B5EF4-FFF2-40B4-BE49-F238E27FC236}">
                  <a16:creationId xmlns:a16="http://schemas.microsoft.com/office/drawing/2014/main" id="{09A5C798-B049-FD4B-EECB-8FA754894BA7}"/>
                </a:ext>
              </a:extLst>
            </p:cNvPr>
            <p:cNvSpPr txBox="1">
              <a:spLocks noChangeArrowheads="1"/>
            </p:cNvSpPr>
            <p:nvPr/>
          </p:nvSpPr>
          <p:spPr bwMode="auto">
            <a:xfrm>
              <a:off x="2678" y="3359"/>
              <a:ext cx="13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a</a:t>
              </a:r>
            </a:p>
          </p:txBody>
        </p:sp>
        <p:sp>
          <p:nvSpPr>
            <p:cNvPr id="58395" name="Text Box 27">
              <a:extLst>
                <a:ext uri="{FF2B5EF4-FFF2-40B4-BE49-F238E27FC236}">
                  <a16:creationId xmlns:a16="http://schemas.microsoft.com/office/drawing/2014/main" id="{67F64E47-E0DD-7E91-97B0-903F70E11119}"/>
                </a:ext>
              </a:extLst>
            </p:cNvPr>
            <p:cNvSpPr txBox="1">
              <a:spLocks noChangeArrowheads="1"/>
            </p:cNvSpPr>
            <p:nvPr/>
          </p:nvSpPr>
          <p:spPr bwMode="auto">
            <a:xfrm>
              <a:off x="2694" y="3695"/>
              <a:ext cx="14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b</a:t>
              </a:r>
            </a:p>
          </p:txBody>
        </p:sp>
        <p:sp>
          <p:nvSpPr>
            <p:cNvPr id="58396" name="Text Box 28">
              <a:extLst>
                <a:ext uri="{FF2B5EF4-FFF2-40B4-BE49-F238E27FC236}">
                  <a16:creationId xmlns:a16="http://schemas.microsoft.com/office/drawing/2014/main" id="{EF2D8266-8884-F368-8DDB-8376B2CB2913}"/>
                </a:ext>
              </a:extLst>
            </p:cNvPr>
            <p:cNvSpPr txBox="1">
              <a:spLocks noChangeArrowheads="1"/>
            </p:cNvSpPr>
            <p:nvPr/>
          </p:nvSpPr>
          <p:spPr bwMode="auto">
            <a:xfrm>
              <a:off x="2686" y="3991"/>
              <a:ext cx="13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2"/>
                  </a:solidFill>
                </a:rPr>
                <a:t>c</a:t>
              </a:r>
            </a:p>
          </p:txBody>
        </p:sp>
        <p:sp>
          <p:nvSpPr>
            <p:cNvPr id="58397" name="Text Box 29">
              <a:extLst>
                <a:ext uri="{FF2B5EF4-FFF2-40B4-BE49-F238E27FC236}">
                  <a16:creationId xmlns:a16="http://schemas.microsoft.com/office/drawing/2014/main" id="{81EF6CE3-2FD5-0577-E4D8-51E63C4929E2}"/>
                </a:ext>
              </a:extLst>
            </p:cNvPr>
            <p:cNvSpPr txBox="1">
              <a:spLocks noChangeArrowheads="1"/>
            </p:cNvSpPr>
            <p:nvPr/>
          </p:nvSpPr>
          <p:spPr bwMode="auto">
            <a:xfrm>
              <a:off x="2470" y="3407"/>
              <a:ext cx="1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accent2"/>
                  </a:solidFill>
                </a:rPr>
                <a:t>2</a:t>
              </a:r>
            </a:p>
          </p:txBody>
        </p:sp>
        <p:sp>
          <p:nvSpPr>
            <p:cNvPr id="58398" name="Text Box 30">
              <a:extLst>
                <a:ext uri="{FF2B5EF4-FFF2-40B4-BE49-F238E27FC236}">
                  <a16:creationId xmlns:a16="http://schemas.microsoft.com/office/drawing/2014/main" id="{E7F07AE7-7FA8-0545-0858-F54C7CF131A3}"/>
                </a:ext>
              </a:extLst>
            </p:cNvPr>
            <p:cNvSpPr txBox="1">
              <a:spLocks noChangeArrowheads="1"/>
            </p:cNvSpPr>
            <p:nvPr/>
          </p:nvSpPr>
          <p:spPr bwMode="auto">
            <a:xfrm>
              <a:off x="2542" y="3607"/>
              <a:ext cx="1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accent2"/>
                  </a:solidFill>
                </a:rPr>
                <a:t>2</a:t>
              </a:r>
            </a:p>
          </p:txBody>
        </p:sp>
        <p:sp>
          <p:nvSpPr>
            <p:cNvPr id="58399" name="Text Box 31">
              <a:extLst>
                <a:ext uri="{FF2B5EF4-FFF2-40B4-BE49-F238E27FC236}">
                  <a16:creationId xmlns:a16="http://schemas.microsoft.com/office/drawing/2014/main" id="{D95FDC51-217D-C188-87F4-227C16ACB14A}"/>
                </a:ext>
              </a:extLst>
            </p:cNvPr>
            <p:cNvSpPr txBox="1">
              <a:spLocks noChangeArrowheads="1"/>
            </p:cNvSpPr>
            <p:nvPr/>
          </p:nvSpPr>
          <p:spPr bwMode="auto">
            <a:xfrm>
              <a:off x="2254" y="3567"/>
              <a:ext cx="1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accent2"/>
                  </a:solidFill>
                </a:rPr>
                <a:t>2</a:t>
              </a:r>
            </a:p>
          </p:txBody>
        </p:sp>
        <p:sp>
          <p:nvSpPr>
            <p:cNvPr id="58400" name="Text Box 32">
              <a:extLst>
                <a:ext uri="{FF2B5EF4-FFF2-40B4-BE49-F238E27FC236}">
                  <a16:creationId xmlns:a16="http://schemas.microsoft.com/office/drawing/2014/main" id="{68F17FC3-29E5-CA50-CF13-308996A40548}"/>
                </a:ext>
              </a:extLst>
            </p:cNvPr>
            <p:cNvSpPr txBox="1">
              <a:spLocks noChangeArrowheads="1"/>
            </p:cNvSpPr>
            <p:nvPr/>
          </p:nvSpPr>
          <p:spPr bwMode="auto">
            <a:xfrm>
              <a:off x="2438" y="3783"/>
              <a:ext cx="14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chemeClr val="accent2"/>
                  </a:solidFill>
                </a:rPr>
                <a:t>4</a:t>
              </a:r>
            </a:p>
          </p:txBody>
        </p:sp>
      </p:grpSp>
      <p:sp>
        <p:nvSpPr>
          <p:cNvPr id="58402" name="Text Box 34">
            <a:extLst>
              <a:ext uri="{FF2B5EF4-FFF2-40B4-BE49-F238E27FC236}">
                <a16:creationId xmlns:a16="http://schemas.microsoft.com/office/drawing/2014/main" id="{C8548AFA-15C9-6EF6-D98F-F21E1F17E95A}"/>
              </a:ext>
            </a:extLst>
          </p:cNvPr>
          <p:cNvSpPr txBox="1">
            <a:spLocks noChangeArrowheads="1"/>
          </p:cNvSpPr>
          <p:nvPr/>
        </p:nvSpPr>
        <p:spPr bwMode="auto">
          <a:xfrm>
            <a:off x="2225676" y="2878139"/>
            <a:ext cx="354806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This implies that the two largest distances are equal, so that they define an isosceles triangle:</a:t>
            </a:r>
          </a:p>
        </p:txBody>
      </p:sp>
      <p:sp>
        <p:nvSpPr>
          <p:cNvPr id="2" name="Title 1">
            <a:extLst>
              <a:ext uri="{FF2B5EF4-FFF2-40B4-BE49-F238E27FC236}">
                <a16:creationId xmlns:a16="http://schemas.microsoft.com/office/drawing/2014/main" id="{195D1B46-10A0-057F-7DD2-D63BF7F522C9}"/>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424584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2E29CACB-F664-D7F6-DB3E-9DD227DD5E63}"/>
              </a:ext>
            </a:extLst>
          </p:cNvPr>
          <p:cNvSpPr>
            <a:spLocks noGrp="1"/>
          </p:cNvSpPr>
          <p:nvPr>
            <p:ph type="ftr" sz="quarter" idx="11"/>
          </p:nvPr>
        </p:nvSpPr>
        <p:spPr/>
        <p:txBody>
          <a:bodyPr/>
          <a:lstStyle/>
          <a:p>
            <a:r>
              <a:rPr lang="en-US" altLang="en-US"/>
              <a:t>C-B Stewart, NHGRI lecture, 12/5/00</a:t>
            </a:r>
          </a:p>
        </p:txBody>
      </p:sp>
      <p:sp>
        <p:nvSpPr>
          <p:cNvPr id="59394" name="Text Box 2">
            <a:extLst>
              <a:ext uri="{FF2B5EF4-FFF2-40B4-BE49-F238E27FC236}">
                <a16:creationId xmlns:a16="http://schemas.microsoft.com/office/drawing/2014/main" id="{B8C7B6CF-F152-E891-739C-38751E450014}"/>
              </a:ext>
            </a:extLst>
          </p:cNvPr>
          <p:cNvSpPr txBox="1">
            <a:spLocks noChangeArrowheads="1"/>
          </p:cNvSpPr>
          <p:nvPr/>
        </p:nvSpPr>
        <p:spPr bwMode="auto">
          <a:xfrm>
            <a:off x="743919" y="889001"/>
            <a:ext cx="10926305" cy="3247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44538">
              <a:defRPr sz="2400">
                <a:solidFill>
                  <a:schemeClr val="tx1"/>
                </a:solidFill>
                <a:latin typeface="Times" pitchFamily="18" charset="0"/>
              </a:defRPr>
            </a:lvl1pPr>
            <a:lvl2pPr defTabSz="744538">
              <a:defRPr sz="2400">
                <a:solidFill>
                  <a:schemeClr val="tx1"/>
                </a:solidFill>
                <a:latin typeface="Times" pitchFamily="18" charset="0"/>
              </a:defRPr>
            </a:lvl2pPr>
            <a:lvl3pPr defTabSz="744538">
              <a:defRPr sz="2400">
                <a:solidFill>
                  <a:schemeClr val="tx1"/>
                </a:solidFill>
                <a:latin typeface="Times" pitchFamily="18" charset="0"/>
              </a:defRPr>
            </a:lvl3pPr>
            <a:lvl4pPr defTabSz="744538">
              <a:defRPr sz="2400">
                <a:solidFill>
                  <a:schemeClr val="tx1"/>
                </a:solidFill>
                <a:latin typeface="Times" pitchFamily="18" charset="0"/>
              </a:defRPr>
            </a:lvl4pPr>
            <a:lvl5pPr defTabSz="744538">
              <a:defRPr sz="2400">
                <a:solidFill>
                  <a:schemeClr val="tx1"/>
                </a:solidFill>
                <a:latin typeface="Times" pitchFamily="18" charset="0"/>
              </a:defRPr>
            </a:lvl5pPr>
            <a:lvl6pPr defTabSz="744538" eaLnBrk="0" fontAlgn="base" hangingPunct="0">
              <a:spcBef>
                <a:spcPct val="0"/>
              </a:spcBef>
              <a:spcAft>
                <a:spcPct val="0"/>
              </a:spcAft>
              <a:defRPr sz="2400">
                <a:solidFill>
                  <a:schemeClr val="tx1"/>
                </a:solidFill>
                <a:latin typeface="Times" pitchFamily="18" charset="0"/>
              </a:defRPr>
            </a:lvl6pPr>
            <a:lvl7pPr defTabSz="744538" eaLnBrk="0" fontAlgn="base" hangingPunct="0">
              <a:spcBef>
                <a:spcPct val="0"/>
              </a:spcBef>
              <a:spcAft>
                <a:spcPct val="0"/>
              </a:spcAft>
              <a:defRPr sz="2400">
                <a:solidFill>
                  <a:schemeClr val="tx1"/>
                </a:solidFill>
                <a:latin typeface="Times" pitchFamily="18" charset="0"/>
              </a:defRPr>
            </a:lvl7pPr>
            <a:lvl8pPr defTabSz="744538" eaLnBrk="0" fontAlgn="base" hangingPunct="0">
              <a:spcBef>
                <a:spcPct val="0"/>
              </a:spcBef>
              <a:spcAft>
                <a:spcPct val="0"/>
              </a:spcAft>
              <a:defRPr sz="2400">
                <a:solidFill>
                  <a:schemeClr val="tx1"/>
                </a:solidFill>
                <a:latin typeface="Times" pitchFamily="18" charset="0"/>
              </a:defRPr>
            </a:lvl8pPr>
            <a:lvl9pPr defTabSz="744538" eaLnBrk="0" fontAlgn="base" hangingPunct="0">
              <a:spcBef>
                <a:spcPct val="0"/>
              </a:spcBef>
              <a:spcAft>
                <a:spcPct val="0"/>
              </a:spcAft>
              <a:defRPr sz="2400">
                <a:solidFill>
                  <a:schemeClr val="tx1"/>
                </a:solidFill>
                <a:latin typeface="Times" pitchFamily="18" charset="0"/>
              </a:defRPr>
            </a:lvl9pPr>
          </a:lstStyle>
          <a:p>
            <a:r>
              <a:rPr lang="en-US" altLang="en-US" b="1" dirty="0">
                <a:latin typeface="Arial" panose="020B0604020202020204" pitchFamily="34" charset="0"/>
              </a:rPr>
              <a:t>ADDITIVE DISTANCES:</a:t>
            </a:r>
            <a:endParaRPr lang="en-US" altLang="en-US" sz="2000" b="1" dirty="0">
              <a:latin typeface="Arial" panose="020B0604020202020204" pitchFamily="34" charset="0"/>
            </a:endParaRPr>
          </a:p>
          <a:p>
            <a:endParaRPr lang="en-US" altLang="en-US" sz="1200" b="1" dirty="0">
              <a:latin typeface="Arial" panose="020B0604020202020204" pitchFamily="34" charset="0"/>
            </a:endParaRPr>
          </a:p>
          <a:p>
            <a:r>
              <a:rPr lang="en-US" altLang="en-US" sz="2000" b="1" dirty="0">
                <a:latin typeface="Arial" panose="020B0604020202020204" pitchFamily="34" charset="0"/>
              </a:rPr>
              <a:t>Property 6:</a:t>
            </a:r>
          </a:p>
          <a:p>
            <a:r>
              <a:rPr lang="en-US" altLang="en-US" sz="900" b="1" dirty="0">
                <a:latin typeface="Arial" panose="020B0604020202020204" pitchFamily="34" charset="0"/>
              </a:rPr>
              <a:t>	</a:t>
            </a:r>
            <a:endParaRPr lang="en-US" altLang="en-US" sz="2000" b="1" dirty="0">
              <a:latin typeface="Arial" panose="020B0604020202020204" pitchFamily="34" charset="0"/>
            </a:endParaRPr>
          </a:p>
          <a:p>
            <a:r>
              <a:rPr lang="en-US" altLang="en-US" sz="2000" b="1" dirty="0">
                <a:latin typeface="Arial" panose="020B0604020202020204" pitchFamily="34" charset="0"/>
              </a:rPr>
              <a:t>      </a:t>
            </a:r>
            <a:r>
              <a:rPr lang="en-US" altLang="en-US" sz="2000" b="1" i="1" dirty="0">
                <a:latin typeface="Arial" panose="020B0604020202020204" pitchFamily="34" charset="0"/>
              </a:rPr>
              <a:t>d </a:t>
            </a:r>
            <a:r>
              <a:rPr lang="en-US" altLang="en-US" sz="2000" b="1" dirty="0">
                <a:latin typeface="Arial" panose="020B0604020202020204" pitchFamily="34" charset="0"/>
              </a:rPr>
              <a:t>(a, b) + </a:t>
            </a:r>
            <a:r>
              <a:rPr lang="en-US" altLang="en-US" sz="2000" b="1" i="1" dirty="0">
                <a:latin typeface="Arial" panose="020B0604020202020204" pitchFamily="34" charset="0"/>
              </a:rPr>
              <a:t>d </a:t>
            </a:r>
            <a:r>
              <a:rPr lang="en-US" altLang="en-US" sz="2000" b="1" dirty="0">
                <a:latin typeface="Arial" panose="020B0604020202020204" pitchFamily="34" charset="0"/>
              </a:rPr>
              <a:t>(c, d) ≤ maximum [</a:t>
            </a:r>
            <a:r>
              <a:rPr lang="en-US" altLang="en-US" sz="2000" b="1" i="1" dirty="0">
                <a:latin typeface="Arial" panose="020B0604020202020204" pitchFamily="34" charset="0"/>
              </a:rPr>
              <a:t>d </a:t>
            </a:r>
            <a:r>
              <a:rPr lang="en-US" altLang="en-US" sz="2000" b="1" dirty="0">
                <a:latin typeface="Arial" panose="020B0604020202020204" pitchFamily="34" charset="0"/>
              </a:rPr>
              <a:t>(a, c) + </a:t>
            </a:r>
            <a:r>
              <a:rPr lang="en-US" altLang="en-US" sz="2000" b="1" i="1" dirty="0">
                <a:latin typeface="Arial" panose="020B0604020202020204" pitchFamily="34" charset="0"/>
              </a:rPr>
              <a:t>d </a:t>
            </a:r>
            <a:r>
              <a:rPr lang="en-US" altLang="en-US" sz="2000" b="1" dirty="0">
                <a:latin typeface="Arial" panose="020B0604020202020204" pitchFamily="34" charset="0"/>
              </a:rPr>
              <a:t>(b, d), </a:t>
            </a:r>
            <a:r>
              <a:rPr lang="en-US" altLang="en-US" sz="2000" b="1" i="1" dirty="0">
                <a:latin typeface="Arial" panose="020B0604020202020204" pitchFamily="34" charset="0"/>
              </a:rPr>
              <a:t>d </a:t>
            </a:r>
            <a:r>
              <a:rPr lang="en-US" altLang="en-US" sz="2000" b="1" dirty="0">
                <a:latin typeface="Arial" panose="020B0604020202020204" pitchFamily="34" charset="0"/>
              </a:rPr>
              <a:t>(a, d) + </a:t>
            </a:r>
            <a:r>
              <a:rPr lang="en-US" altLang="en-US" sz="2000" b="1" i="1" dirty="0">
                <a:latin typeface="Arial" panose="020B0604020202020204" pitchFamily="34" charset="0"/>
              </a:rPr>
              <a:t>d </a:t>
            </a:r>
            <a:r>
              <a:rPr lang="en-US" altLang="en-US" sz="2000" b="1" dirty="0">
                <a:latin typeface="Arial" panose="020B0604020202020204" pitchFamily="34" charset="0"/>
              </a:rPr>
              <a:t>(b, c)]</a:t>
            </a:r>
          </a:p>
          <a:p>
            <a:endParaRPr lang="en-US" altLang="en-US" sz="2000" b="1" dirty="0">
              <a:latin typeface="Arial" panose="020B0604020202020204" pitchFamily="34" charset="0"/>
            </a:endParaRPr>
          </a:p>
          <a:p>
            <a:endParaRPr lang="en-US" altLang="en-US" sz="2000" b="1" dirty="0">
              <a:latin typeface="Arial" panose="020B0604020202020204" pitchFamily="34" charset="0"/>
            </a:endParaRPr>
          </a:p>
          <a:p>
            <a:r>
              <a:rPr lang="en-US" altLang="en-US" sz="2000" b="1" dirty="0">
                <a:latin typeface="Arial" panose="020B0604020202020204" pitchFamily="34" charset="0"/>
              </a:rPr>
              <a:t>For distances to fit into an evolutionary tree, they must be either</a:t>
            </a:r>
          </a:p>
          <a:p>
            <a:r>
              <a:rPr lang="en-US" altLang="en-US" sz="2000" b="1" dirty="0">
                <a:latin typeface="Arial" panose="020B0604020202020204" pitchFamily="34" charset="0"/>
              </a:rPr>
              <a:t>metric or </a:t>
            </a:r>
            <a:r>
              <a:rPr lang="en-US" altLang="en-US" sz="2000" b="1" dirty="0" err="1">
                <a:latin typeface="Arial" panose="020B0604020202020204" pitchFamily="34" charset="0"/>
              </a:rPr>
              <a:t>ultrametric</a:t>
            </a:r>
            <a:r>
              <a:rPr lang="en-US" altLang="en-US" sz="2000" b="1" dirty="0">
                <a:latin typeface="Arial" panose="020B0604020202020204" pitchFamily="34" charset="0"/>
              </a:rPr>
              <a:t>, and they must be additive.  Estimated</a:t>
            </a:r>
          </a:p>
          <a:p>
            <a:r>
              <a:rPr lang="en-US" altLang="en-US" sz="2000" b="1" dirty="0">
                <a:latin typeface="Arial" panose="020B0604020202020204" pitchFamily="34" charset="0"/>
              </a:rPr>
              <a:t>distances often fall short of these criteria, and thus can fail to</a:t>
            </a:r>
          </a:p>
          <a:p>
            <a:r>
              <a:rPr lang="en-US" altLang="en-US" sz="2000" b="1" dirty="0">
                <a:latin typeface="Arial" panose="020B0604020202020204" pitchFamily="34" charset="0"/>
              </a:rPr>
              <a:t>produce correct evolutionary trees.    </a:t>
            </a:r>
          </a:p>
        </p:txBody>
      </p:sp>
      <p:sp>
        <p:nvSpPr>
          <p:cNvPr id="3" name="Title 1">
            <a:extLst>
              <a:ext uri="{FF2B5EF4-FFF2-40B4-BE49-F238E27FC236}">
                <a16:creationId xmlns:a16="http://schemas.microsoft.com/office/drawing/2014/main" id="{409D4D75-23C9-9EC3-54EE-1F42BDFCF54A}"/>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2120683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B508A512-7ACA-9B61-B719-72E868A7A1EF}"/>
              </a:ext>
            </a:extLst>
          </p:cNvPr>
          <p:cNvSpPr>
            <a:spLocks noGrp="1"/>
          </p:cNvSpPr>
          <p:nvPr>
            <p:ph type="ftr" sz="quarter" idx="11"/>
          </p:nvPr>
        </p:nvSpPr>
        <p:spPr/>
        <p:txBody>
          <a:bodyPr/>
          <a:lstStyle/>
          <a:p>
            <a:r>
              <a:rPr lang="en-US" altLang="en-US"/>
              <a:t>C-B Stewart, NHGRI lecture, 12/5/00</a:t>
            </a:r>
          </a:p>
        </p:txBody>
      </p:sp>
      <p:sp>
        <p:nvSpPr>
          <p:cNvPr id="88066" name="Text Box 2">
            <a:extLst>
              <a:ext uri="{FF2B5EF4-FFF2-40B4-BE49-F238E27FC236}">
                <a16:creationId xmlns:a16="http://schemas.microsoft.com/office/drawing/2014/main" id="{6AB7CE26-8F05-3765-69DA-C05357FB46BE}"/>
              </a:ext>
            </a:extLst>
          </p:cNvPr>
          <p:cNvSpPr txBox="1">
            <a:spLocks noChangeArrowheads="1"/>
          </p:cNvSpPr>
          <p:nvPr/>
        </p:nvSpPr>
        <p:spPr bwMode="auto">
          <a:xfrm>
            <a:off x="480448" y="799299"/>
            <a:ext cx="1140675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3200" b="1" dirty="0">
                <a:solidFill>
                  <a:schemeClr val="accent2"/>
                </a:solidFill>
              </a:rPr>
              <a:t>Types of computational methods:       </a:t>
            </a:r>
            <a:endParaRPr lang="en-US" altLang="en-US" sz="2800" b="1" dirty="0"/>
          </a:p>
          <a:p>
            <a:endParaRPr lang="en-US" altLang="en-US" sz="1000" b="1" dirty="0"/>
          </a:p>
          <a:p>
            <a:endParaRPr lang="en-US" altLang="en-US" sz="2000" b="1" dirty="0"/>
          </a:p>
          <a:p>
            <a:r>
              <a:rPr lang="en-US" altLang="en-US" sz="2400" b="1" dirty="0">
                <a:solidFill>
                  <a:schemeClr val="accent2"/>
                </a:solidFill>
              </a:rPr>
              <a:t>Clustering algorithms:  </a:t>
            </a:r>
            <a:r>
              <a:rPr lang="en-US" altLang="en-US" b="1" dirty="0"/>
              <a:t>Use pairwise distances.  Are purely algorithmic methods, in which the algorithm itself defines the tree selection criterion.  Tend to be very fast programs that produce singular trees rooted by distance.  No objective function to compare to other trees, even if numerous other trees could explain the data equally well.</a:t>
            </a:r>
            <a:r>
              <a:rPr lang="en-US" altLang="en-US" dirty="0"/>
              <a:t>   </a:t>
            </a:r>
            <a:r>
              <a:rPr lang="en-US" altLang="en-US" b="1" dirty="0">
                <a:solidFill>
                  <a:srgbClr val="CC0000"/>
                </a:solidFill>
              </a:rPr>
              <a:t>Warning:  Finding a singular tree is not necessarily the same as finding the "true” evolutionary tree.</a:t>
            </a:r>
            <a:r>
              <a:rPr lang="en-US" altLang="en-US" dirty="0"/>
              <a:t> </a:t>
            </a:r>
          </a:p>
          <a:p>
            <a:endParaRPr lang="en-US" altLang="en-US" sz="2400" dirty="0"/>
          </a:p>
          <a:p>
            <a:r>
              <a:rPr lang="en-US" altLang="en-US" sz="2400" b="1" dirty="0">
                <a:solidFill>
                  <a:schemeClr val="accent2"/>
                </a:solidFill>
              </a:rPr>
              <a:t>Optimality approaches:</a:t>
            </a:r>
            <a:r>
              <a:rPr lang="en-US" altLang="en-US" sz="2400" b="1" dirty="0"/>
              <a:t>  </a:t>
            </a:r>
            <a:r>
              <a:rPr lang="en-US" altLang="en-US" b="1" dirty="0"/>
              <a:t>Use either character or distance data.  First define an </a:t>
            </a:r>
            <a:r>
              <a:rPr lang="en-US" altLang="en-US" b="1" i="1" dirty="0"/>
              <a:t>optimality criterion</a:t>
            </a:r>
            <a:r>
              <a:rPr lang="en-US" altLang="en-US" b="1" dirty="0"/>
              <a:t> (minimum branch lengths, fewest number of events, highest likelihood), and then use a specific algorithm for finding trees with the best value for the objective function.   Can identify many equally optimal trees, if such exist.  </a:t>
            </a:r>
            <a:r>
              <a:rPr lang="en-US" altLang="en-US" b="1" dirty="0">
                <a:solidFill>
                  <a:srgbClr val="CC0000"/>
                </a:solidFill>
              </a:rPr>
              <a:t>Warning:  Finding an optimal tree is not necessarily the same as finding the "true” tree.   </a:t>
            </a:r>
            <a:endParaRPr lang="en-US" altLang="en-US" b="1" dirty="0"/>
          </a:p>
          <a:p>
            <a:r>
              <a:rPr lang="en-US" altLang="en-US" sz="800" b="1" dirty="0">
                <a:latin typeface="Courier New" panose="02070309020205020404" pitchFamily="49" charset="0"/>
              </a:rPr>
              <a:t>	</a:t>
            </a:r>
            <a:endParaRPr lang="en-US" altLang="en-US" b="1" dirty="0">
              <a:latin typeface="Courier New" panose="02070309020205020404" pitchFamily="49" charset="0"/>
            </a:endParaRPr>
          </a:p>
          <a:p>
            <a:r>
              <a:rPr lang="en-US" altLang="en-US" b="1" dirty="0">
                <a:latin typeface="Courier New" panose="02070309020205020404" pitchFamily="49" charset="0"/>
              </a:rPr>
              <a:t>           </a:t>
            </a:r>
            <a:endParaRPr lang="en-US" altLang="en-US" sz="2000" dirty="0"/>
          </a:p>
          <a:p>
            <a:endParaRPr lang="en-US" altLang="en-US" sz="2000" dirty="0"/>
          </a:p>
          <a:p>
            <a:endParaRPr lang="en-US" altLang="en-US" sz="2400" dirty="0"/>
          </a:p>
        </p:txBody>
      </p:sp>
      <p:sp>
        <p:nvSpPr>
          <p:cNvPr id="3" name="Title 1">
            <a:extLst>
              <a:ext uri="{FF2B5EF4-FFF2-40B4-BE49-F238E27FC236}">
                <a16:creationId xmlns:a16="http://schemas.microsoft.com/office/drawing/2014/main" id="{B5EECD61-CC96-DB25-FF41-AD4759935781}"/>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581800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3FFDE6B6-9255-275E-1ED7-DD8690B0A0C5}"/>
              </a:ext>
            </a:extLst>
          </p:cNvPr>
          <p:cNvSpPr>
            <a:spLocks noGrp="1"/>
          </p:cNvSpPr>
          <p:nvPr>
            <p:ph type="ftr" sz="quarter" idx="11"/>
          </p:nvPr>
        </p:nvSpPr>
        <p:spPr/>
        <p:txBody>
          <a:bodyPr/>
          <a:lstStyle/>
          <a:p>
            <a:r>
              <a:rPr lang="en-US" altLang="en-US"/>
              <a:t>C-B Stewart, NHGRI lecture, 12/5/00</a:t>
            </a:r>
          </a:p>
        </p:txBody>
      </p:sp>
      <p:sp>
        <p:nvSpPr>
          <p:cNvPr id="52227" name="Text Box 3">
            <a:extLst>
              <a:ext uri="{FF2B5EF4-FFF2-40B4-BE49-F238E27FC236}">
                <a16:creationId xmlns:a16="http://schemas.microsoft.com/office/drawing/2014/main" id="{A0A8BF25-77AC-D355-50FD-EA24066E14F4}"/>
              </a:ext>
            </a:extLst>
          </p:cNvPr>
          <p:cNvSpPr txBox="1">
            <a:spLocks noChangeArrowheads="1"/>
          </p:cNvSpPr>
          <p:nvPr/>
        </p:nvSpPr>
        <p:spPr bwMode="auto">
          <a:xfrm>
            <a:off x="557938" y="1166814"/>
            <a:ext cx="11406753"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339725" algn="l"/>
              </a:tabLst>
              <a:defRPr sz="2400">
                <a:solidFill>
                  <a:schemeClr val="tx1"/>
                </a:solidFill>
                <a:latin typeface="Times" pitchFamily="18" charset="0"/>
              </a:defRPr>
            </a:lvl1pPr>
            <a:lvl2pPr>
              <a:tabLst>
                <a:tab pos="339725" algn="l"/>
              </a:tabLst>
              <a:defRPr sz="2400">
                <a:solidFill>
                  <a:schemeClr val="tx1"/>
                </a:solidFill>
                <a:latin typeface="Times" pitchFamily="18" charset="0"/>
              </a:defRPr>
            </a:lvl2pPr>
            <a:lvl3pPr>
              <a:tabLst>
                <a:tab pos="339725" algn="l"/>
              </a:tabLst>
              <a:defRPr sz="2400">
                <a:solidFill>
                  <a:schemeClr val="tx1"/>
                </a:solidFill>
                <a:latin typeface="Times" pitchFamily="18" charset="0"/>
              </a:defRPr>
            </a:lvl3pPr>
            <a:lvl4pPr>
              <a:tabLst>
                <a:tab pos="339725" algn="l"/>
              </a:tabLst>
              <a:defRPr sz="2400">
                <a:solidFill>
                  <a:schemeClr val="tx1"/>
                </a:solidFill>
                <a:latin typeface="Times" pitchFamily="18" charset="0"/>
              </a:defRPr>
            </a:lvl4pPr>
            <a:lvl5pPr>
              <a:tabLst>
                <a:tab pos="339725" algn="l"/>
              </a:tabLst>
              <a:defRPr sz="2400">
                <a:solidFill>
                  <a:schemeClr val="tx1"/>
                </a:solidFill>
                <a:latin typeface="Times" pitchFamily="18" charset="0"/>
              </a:defRPr>
            </a:lvl5pPr>
            <a:lvl6pPr eaLnBrk="0" fontAlgn="base" hangingPunct="0">
              <a:spcBef>
                <a:spcPct val="0"/>
              </a:spcBef>
              <a:spcAft>
                <a:spcPct val="0"/>
              </a:spcAft>
              <a:tabLst>
                <a:tab pos="339725" algn="l"/>
              </a:tabLst>
              <a:defRPr sz="2400">
                <a:solidFill>
                  <a:schemeClr val="tx1"/>
                </a:solidFill>
                <a:latin typeface="Times" pitchFamily="18" charset="0"/>
              </a:defRPr>
            </a:lvl6pPr>
            <a:lvl7pPr eaLnBrk="0" fontAlgn="base" hangingPunct="0">
              <a:spcBef>
                <a:spcPct val="0"/>
              </a:spcBef>
              <a:spcAft>
                <a:spcPct val="0"/>
              </a:spcAft>
              <a:tabLst>
                <a:tab pos="339725" algn="l"/>
              </a:tabLst>
              <a:defRPr sz="2400">
                <a:solidFill>
                  <a:schemeClr val="tx1"/>
                </a:solidFill>
                <a:latin typeface="Times" pitchFamily="18" charset="0"/>
              </a:defRPr>
            </a:lvl7pPr>
            <a:lvl8pPr eaLnBrk="0" fontAlgn="base" hangingPunct="0">
              <a:spcBef>
                <a:spcPct val="0"/>
              </a:spcBef>
              <a:spcAft>
                <a:spcPct val="0"/>
              </a:spcAft>
              <a:tabLst>
                <a:tab pos="339725" algn="l"/>
              </a:tabLst>
              <a:defRPr sz="2400">
                <a:solidFill>
                  <a:schemeClr val="tx1"/>
                </a:solidFill>
                <a:latin typeface="Times" pitchFamily="18" charset="0"/>
              </a:defRPr>
            </a:lvl8pPr>
            <a:lvl9pPr eaLnBrk="0" fontAlgn="base" hangingPunct="0">
              <a:spcBef>
                <a:spcPct val="0"/>
              </a:spcBef>
              <a:spcAft>
                <a:spcPct val="0"/>
              </a:spcAft>
              <a:tabLst>
                <a:tab pos="339725" algn="l"/>
              </a:tabLst>
              <a:defRPr sz="2400">
                <a:solidFill>
                  <a:schemeClr val="tx1"/>
                </a:solidFill>
                <a:latin typeface="Times" pitchFamily="18" charset="0"/>
              </a:defRPr>
            </a:lvl9pPr>
          </a:lstStyle>
          <a:p>
            <a:r>
              <a:rPr lang="en-US" altLang="en-US" sz="2800" b="1" dirty="0">
                <a:solidFill>
                  <a:schemeClr val="accent2"/>
                </a:solidFill>
                <a:latin typeface="Arial" panose="020B0604020202020204" pitchFamily="34" charset="0"/>
              </a:rPr>
              <a:t>Exact algorithms:</a:t>
            </a:r>
            <a:r>
              <a:rPr lang="en-US" altLang="en-US" sz="2800" b="1" dirty="0">
                <a:latin typeface="Arial" panose="020B0604020202020204" pitchFamily="34" charset="0"/>
              </a:rPr>
              <a:t>  </a:t>
            </a:r>
            <a:r>
              <a:rPr lang="en-US" altLang="en-US" dirty="0">
                <a:latin typeface="Arial" panose="020B0604020202020204" pitchFamily="34" charset="0"/>
              </a:rPr>
              <a:t>"Guarantee" to find the optimal or "best" tree for the method of choice.  Two types used in tree building: </a:t>
            </a:r>
          </a:p>
          <a:p>
            <a:endParaRPr lang="en-US" altLang="en-US" sz="800" b="1" dirty="0">
              <a:latin typeface="Arial" panose="020B0604020202020204" pitchFamily="34" charset="0"/>
            </a:endParaRPr>
          </a:p>
          <a:p>
            <a:r>
              <a:rPr lang="en-US" altLang="en-US" b="1" dirty="0">
                <a:latin typeface="Arial" panose="020B0604020202020204" pitchFamily="34" charset="0"/>
              </a:rPr>
              <a:t>	Exhaustive search:</a:t>
            </a:r>
            <a:r>
              <a:rPr lang="en-US" altLang="en-US" dirty="0">
                <a:latin typeface="Arial" panose="020B0604020202020204" pitchFamily="34" charset="0"/>
              </a:rPr>
              <a:t>  Evaluates all possible unrooted  	</a:t>
            </a:r>
          </a:p>
          <a:p>
            <a:r>
              <a:rPr lang="en-US" altLang="en-US" dirty="0">
                <a:latin typeface="Arial" panose="020B0604020202020204" pitchFamily="34" charset="0"/>
              </a:rPr>
              <a:t>	trees, choosing the one with the best score for the method.</a:t>
            </a:r>
          </a:p>
          <a:p>
            <a:r>
              <a:rPr lang="en-US" altLang="en-US" sz="800" dirty="0">
                <a:latin typeface="Arial" panose="020B0604020202020204" pitchFamily="34" charset="0"/>
              </a:rPr>
              <a:t>  </a:t>
            </a:r>
          </a:p>
          <a:p>
            <a:r>
              <a:rPr lang="en-US" altLang="en-US" b="1" dirty="0">
                <a:latin typeface="Arial" panose="020B0604020202020204" pitchFamily="34" charset="0"/>
              </a:rPr>
              <a:t>	Branch-and-bound search:  </a:t>
            </a:r>
            <a:r>
              <a:rPr lang="en-US" altLang="en-US" dirty="0">
                <a:latin typeface="Arial" panose="020B0604020202020204" pitchFamily="34" charset="0"/>
              </a:rPr>
              <a:t>Eliminates the parts of the</a:t>
            </a:r>
          </a:p>
          <a:p>
            <a:r>
              <a:rPr lang="en-US" altLang="en-US" dirty="0">
                <a:latin typeface="Arial" panose="020B0604020202020204" pitchFamily="34" charset="0"/>
              </a:rPr>
              <a:t>	search tree that only contain suboptimal solutions.  </a:t>
            </a:r>
            <a:r>
              <a:rPr lang="en-US" altLang="en-US" b="1" dirty="0">
                <a:latin typeface="Arial" panose="020B0604020202020204" pitchFamily="34" charset="0"/>
              </a:rPr>
              <a:t>    </a:t>
            </a:r>
          </a:p>
          <a:p>
            <a:endParaRPr lang="en-US" altLang="en-US" b="1" dirty="0">
              <a:latin typeface="Arial" panose="020B0604020202020204" pitchFamily="34" charset="0"/>
            </a:endParaRPr>
          </a:p>
          <a:p>
            <a:r>
              <a:rPr lang="en-US" altLang="en-US" sz="2800" b="1" dirty="0">
                <a:solidFill>
                  <a:schemeClr val="accent2"/>
                </a:solidFill>
                <a:latin typeface="Arial" panose="020B0604020202020204" pitchFamily="34" charset="0"/>
              </a:rPr>
              <a:t>Heuristic algorithms: </a:t>
            </a:r>
            <a:r>
              <a:rPr lang="en-US" altLang="en-US" dirty="0">
                <a:latin typeface="Arial" panose="020B0604020202020204" pitchFamily="34" charset="0"/>
              </a:rPr>
              <a:t> Approximate or “quick-and-dirty” methods that attempt to find the optimal tree for the method of choice, but cannot guarantee to do so.  Heuristic searches</a:t>
            </a:r>
          </a:p>
          <a:p>
            <a:r>
              <a:rPr lang="en-US" altLang="en-US" dirty="0">
                <a:latin typeface="Arial" panose="020B0604020202020204" pitchFamily="34" charset="0"/>
              </a:rPr>
              <a:t>often operate by “hill-climbing” methods.   </a:t>
            </a:r>
          </a:p>
          <a:p>
            <a:endParaRPr lang="en-US" altLang="en-US" b="1" dirty="0">
              <a:latin typeface="Arial" panose="020B0604020202020204" pitchFamily="34" charset="0"/>
            </a:endParaRPr>
          </a:p>
          <a:p>
            <a:endParaRPr lang="en-US" altLang="en-US" b="1" dirty="0">
              <a:latin typeface="Arial" panose="020B0604020202020204" pitchFamily="34" charset="0"/>
            </a:endParaRPr>
          </a:p>
          <a:p>
            <a:r>
              <a:rPr lang="en-US" altLang="en-US" dirty="0">
                <a:latin typeface="Arial" panose="020B0604020202020204" pitchFamily="34" charset="0"/>
              </a:rPr>
              <a:t>       </a:t>
            </a:r>
          </a:p>
        </p:txBody>
      </p:sp>
      <p:sp>
        <p:nvSpPr>
          <p:cNvPr id="52228" name="Text Box 4">
            <a:extLst>
              <a:ext uri="{FF2B5EF4-FFF2-40B4-BE49-F238E27FC236}">
                <a16:creationId xmlns:a16="http://schemas.microsoft.com/office/drawing/2014/main" id="{18CA7B14-32E5-5EB2-29F6-9982B9A84858}"/>
              </a:ext>
            </a:extLst>
          </p:cNvPr>
          <p:cNvSpPr txBox="1">
            <a:spLocks noChangeArrowheads="1"/>
          </p:cNvSpPr>
          <p:nvPr/>
        </p:nvSpPr>
        <p:spPr bwMode="auto">
          <a:xfrm>
            <a:off x="2294799" y="614565"/>
            <a:ext cx="7602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b="1" dirty="0">
                <a:solidFill>
                  <a:schemeClr val="accent2"/>
                </a:solidFill>
              </a:rPr>
              <a:t>Computational methods for finding optimal trees:</a:t>
            </a:r>
            <a:endParaRPr lang="en-US" altLang="en-US" dirty="0">
              <a:solidFill>
                <a:schemeClr val="accent2"/>
              </a:solidFill>
            </a:endParaRPr>
          </a:p>
        </p:txBody>
      </p:sp>
      <p:sp>
        <p:nvSpPr>
          <p:cNvPr id="3" name="Title 1">
            <a:extLst>
              <a:ext uri="{FF2B5EF4-FFF2-40B4-BE49-F238E27FC236}">
                <a16:creationId xmlns:a16="http://schemas.microsoft.com/office/drawing/2014/main" id="{361D5498-0DEF-A3C9-86D3-BECDE842768F}"/>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7846479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1727DF1B-8260-F91C-F1D0-2FFA0D7567D5}"/>
              </a:ext>
            </a:extLst>
          </p:cNvPr>
          <p:cNvSpPr>
            <a:spLocks noGrp="1"/>
          </p:cNvSpPr>
          <p:nvPr>
            <p:ph type="ftr" sz="quarter" idx="11"/>
          </p:nvPr>
        </p:nvSpPr>
        <p:spPr/>
        <p:txBody>
          <a:bodyPr/>
          <a:lstStyle/>
          <a:p>
            <a:r>
              <a:rPr lang="en-US" altLang="en-US"/>
              <a:t>C-B Stewart, NHGRI lecture, 12/5/00</a:t>
            </a:r>
          </a:p>
        </p:txBody>
      </p:sp>
      <p:sp>
        <p:nvSpPr>
          <p:cNvPr id="73730" name="Text Box 2">
            <a:extLst>
              <a:ext uri="{FF2B5EF4-FFF2-40B4-BE49-F238E27FC236}">
                <a16:creationId xmlns:a16="http://schemas.microsoft.com/office/drawing/2014/main" id="{F5D07C17-60EE-714E-5261-0AB1880E3306}"/>
              </a:ext>
            </a:extLst>
          </p:cNvPr>
          <p:cNvSpPr txBox="1">
            <a:spLocks noChangeArrowheads="1"/>
          </p:cNvSpPr>
          <p:nvPr/>
        </p:nvSpPr>
        <p:spPr bwMode="auto">
          <a:xfrm>
            <a:off x="2157413" y="553714"/>
            <a:ext cx="8151812"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38138" indent="-338138">
              <a:defRPr sz="2400">
                <a:solidFill>
                  <a:schemeClr val="tx1"/>
                </a:solidFill>
                <a:latin typeface="Times" pitchFamily="18" charset="0"/>
              </a:defRPr>
            </a:lvl1pPr>
            <a:lvl2pPr>
              <a:defRPr sz="2400">
                <a:solidFill>
                  <a:schemeClr val="tx1"/>
                </a:solidFill>
                <a:latin typeface="Times" pitchFamily="18" charset="0"/>
              </a:defRPr>
            </a:lvl2pPr>
            <a:lvl3pPr>
              <a:defRPr sz="2400">
                <a:solidFill>
                  <a:schemeClr val="tx1"/>
                </a:solidFill>
                <a:latin typeface="Times" pitchFamily="18" charset="0"/>
              </a:defRPr>
            </a:lvl3pPr>
            <a:lvl4pPr>
              <a:defRPr sz="2400">
                <a:solidFill>
                  <a:schemeClr val="tx1"/>
                </a:solidFill>
                <a:latin typeface="Times" pitchFamily="18" charset="0"/>
              </a:defRPr>
            </a:lvl4pPr>
            <a:lvl5pPr>
              <a:defRPr sz="2400">
                <a:solidFill>
                  <a:schemeClr val="tx1"/>
                </a:solidFill>
                <a:latin typeface="Times" pitchFamily="18" charset="0"/>
              </a:defRPr>
            </a:lvl5pPr>
            <a:lvl6pPr eaLnBrk="0" fontAlgn="base" hangingPunct="0">
              <a:spcBef>
                <a:spcPct val="0"/>
              </a:spcBef>
              <a:spcAft>
                <a:spcPct val="0"/>
              </a:spcAft>
              <a:defRPr sz="2400">
                <a:solidFill>
                  <a:schemeClr val="tx1"/>
                </a:solidFill>
                <a:latin typeface="Times" pitchFamily="18" charset="0"/>
              </a:defRPr>
            </a:lvl6pPr>
            <a:lvl7pPr eaLnBrk="0" fontAlgn="base" hangingPunct="0">
              <a:spcBef>
                <a:spcPct val="0"/>
              </a:spcBef>
              <a:spcAft>
                <a:spcPct val="0"/>
              </a:spcAft>
              <a:defRPr sz="2400">
                <a:solidFill>
                  <a:schemeClr val="tx1"/>
                </a:solidFill>
                <a:latin typeface="Times" pitchFamily="18" charset="0"/>
              </a:defRPr>
            </a:lvl7pPr>
            <a:lvl8pPr eaLnBrk="0" fontAlgn="base" hangingPunct="0">
              <a:spcBef>
                <a:spcPct val="0"/>
              </a:spcBef>
              <a:spcAft>
                <a:spcPct val="0"/>
              </a:spcAft>
              <a:defRPr sz="2400">
                <a:solidFill>
                  <a:schemeClr val="tx1"/>
                </a:solidFill>
                <a:latin typeface="Times" pitchFamily="18" charset="0"/>
              </a:defRPr>
            </a:lvl8pPr>
            <a:lvl9pPr eaLnBrk="0" fontAlgn="base" hangingPunct="0">
              <a:spcBef>
                <a:spcPct val="0"/>
              </a:spcBef>
              <a:spcAft>
                <a:spcPct val="0"/>
              </a:spcAft>
              <a:defRPr sz="2400">
                <a:solidFill>
                  <a:schemeClr val="tx1"/>
                </a:solidFill>
                <a:latin typeface="Times" pitchFamily="18" charset="0"/>
              </a:defRPr>
            </a:lvl9pPr>
          </a:lstStyle>
          <a:p>
            <a:pPr algn="ctr"/>
            <a:r>
              <a:rPr lang="en-US" altLang="en-US" sz="2200" b="1" dirty="0">
                <a:latin typeface="Arial" panose="020B0604020202020204" pitchFamily="34" charset="0"/>
              </a:rPr>
              <a:t>Exact searches become increasingly difficult, and</a:t>
            </a:r>
          </a:p>
          <a:p>
            <a:pPr algn="ctr"/>
            <a:r>
              <a:rPr lang="en-US" altLang="en-US" sz="2200" b="1" dirty="0">
                <a:latin typeface="Arial" panose="020B0604020202020204" pitchFamily="34" charset="0"/>
              </a:rPr>
              <a:t>eventually impossible, as the number of taxa increases:</a:t>
            </a:r>
          </a:p>
        </p:txBody>
      </p:sp>
      <p:graphicFrame>
        <p:nvGraphicFramePr>
          <p:cNvPr id="73772" name="Object 44">
            <a:extLst>
              <a:ext uri="{FF2B5EF4-FFF2-40B4-BE49-F238E27FC236}">
                <a16:creationId xmlns:a16="http://schemas.microsoft.com/office/drawing/2014/main" id="{A5B95713-29B4-28A6-088F-930758778F14}"/>
              </a:ext>
            </a:extLst>
          </p:cNvPr>
          <p:cNvGraphicFramePr>
            <a:graphicFrameLocks/>
          </p:cNvGraphicFramePr>
          <p:nvPr>
            <p:extLst>
              <p:ext uri="{D42A27DB-BD31-4B8C-83A1-F6EECF244321}">
                <p14:modId xmlns:p14="http://schemas.microsoft.com/office/powerpoint/2010/main" val="2251133981"/>
              </p:ext>
            </p:extLst>
          </p:nvPr>
        </p:nvGraphicFramePr>
        <p:xfrm>
          <a:off x="6078539" y="1761801"/>
          <a:ext cx="4262437" cy="4864100"/>
        </p:xfrm>
        <a:graphic>
          <a:graphicData uri="http://schemas.openxmlformats.org/presentationml/2006/ole">
            <mc:AlternateContent xmlns:mc="http://schemas.openxmlformats.org/markup-compatibility/2006">
              <mc:Choice xmlns:v="urn:schemas-microsoft-com:vml" Requires="v">
                <p:oleObj name="Document" r:id="rId2" imgW="5600700" imgH="3505200" progId="Word.Document.8">
                  <p:embed/>
                </p:oleObj>
              </mc:Choice>
              <mc:Fallback>
                <p:oleObj name="Document" r:id="rId2" imgW="5600700" imgH="3505200" progId="Word.Document.8">
                  <p:embed/>
                  <p:pic>
                    <p:nvPicPr>
                      <p:cNvPr id="73772" name="Object 44">
                        <a:extLst>
                          <a:ext uri="{FF2B5EF4-FFF2-40B4-BE49-F238E27FC236}">
                            <a16:creationId xmlns:a16="http://schemas.microsoft.com/office/drawing/2014/main" id="{A5B95713-29B4-28A6-088F-930758778F14}"/>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r="39165"/>
                      <a:stretch>
                        <a:fillRect/>
                      </a:stretch>
                    </p:blipFill>
                    <p:spPr bwMode="auto">
                      <a:xfrm>
                        <a:off x="6078539" y="1761801"/>
                        <a:ext cx="4262437" cy="486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73" name="Line 45">
            <a:extLst>
              <a:ext uri="{FF2B5EF4-FFF2-40B4-BE49-F238E27FC236}">
                <a16:creationId xmlns:a16="http://schemas.microsoft.com/office/drawing/2014/main" id="{6FA40DE6-F2D7-5EEF-E1B7-D3230D8D9E4F}"/>
              </a:ext>
            </a:extLst>
          </p:cNvPr>
          <p:cNvSpPr>
            <a:spLocks noChangeShapeType="1"/>
          </p:cNvSpPr>
          <p:nvPr/>
        </p:nvSpPr>
        <p:spPr bwMode="auto">
          <a:xfrm flipV="1">
            <a:off x="6127750" y="5959152"/>
            <a:ext cx="3563938"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74" name="Freeform 46">
            <a:extLst>
              <a:ext uri="{FF2B5EF4-FFF2-40B4-BE49-F238E27FC236}">
                <a16:creationId xmlns:a16="http://schemas.microsoft.com/office/drawing/2014/main" id="{A83BB443-8D15-5A7F-9A8F-88AB749B9343}"/>
              </a:ext>
            </a:extLst>
          </p:cNvPr>
          <p:cNvSpPr>
            <a:spLocks/>
          </p:cNvSpPr>
          <p:nvPr/>
        </p:nvSpPr>
        <p:spPr bwMode="auto">
          <a:xfrm>
            <a:off x="6126163" y="2101526"/>
            <a:ext cx="3530600" cy="6350"/>
          </a:xfrm>
          <a:custGeom>
            <a:avLst/>
            <a:gdLst>
              <a:gd name="T0" fmla="*/ 0 w 2224"/>
              <a:gd name="T1" fmla="*/ 0 h 4"/>
              <a:gd name="T2" fmla="*/ 2224 w 2224"/>
              <a:gd name="T3" fmla="*/ 4 h 4"/>
            </a:gdLst>
            <a:ahLst/>
            <a:cxnLst>
              <a:cxn ang="0">
                <a:pos x="T0" y="T1"/>
              </a:cxn>
              <a:cxn ang="0">
                <a:pos x="T2" y="T3"/>
              </a:cxn>
            </a:cxnLst>
            <a:rect l="0" t="0" r="r" b="b"/>
            <a:pathLst>
              <a:path w="2224" h="4">
                <a:moveTo>
                  <a:pt x="0" y="0"/>
                </a:moveTo>
                <a:lnTo>
                  <a:pt x="2224" y="4"/>
                </a:lnTo>
              </a:path>
            </a:pathLst>
          </a:custGeom>
          <a:noFill/>
          <a:ln w="952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75" name="Text Box 47">
            <a:extLst>
              <a:ext uri="{FF2B5EF4-FFF2-40B4-BE49-F238E27FC236}">
                <a16:creationId xmlns:a16="http://schemas.microsoft.com/office/drawing/2014/main" id="{C58380F0-CC4C-075D-8C50-A899EACCE22C}"/>
              </a:ext>
            </a:extLst>
          </p:cNvPr>
          <p:cNvSpPr txBox="1">
            <a:spLocks noChangeArrowheads="1"/>
          </p:cNvSpPr>
          <p:nvPr/>
        </p:nvSpPr>
        <p:spPr bwMode="auto">
          <a:xfrm>
            <a:off x="5762626" y="6052814"/>
            <a:ext cx="384714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(2N - 5)!! = # unrooted trees for N taxa</a:t>
            </a:r>
          </a:p>
        </p:txBody>
      </p:sp>
      <p:grpSp>
        <p:nvGrpSpPr>
          <p:cNvPr id="73792" name="Group 64">
            <a:extLst>
              <a:ext uri="{FF2B5EF4-FFF2-40B4-BE49-F238E27FC236}">
                <a16:creationId xmlns:a16="http://schemas.microsoft.com/office/drawing/2014/main" id="{1E211245-6DAE-B725-BE7B-0EA733B09D5B}"/>
              </a:ext>
            </a:extLst>
          </p:cNvPr>
          <p:cNvGrpSpPr>
            <a:grpSpLocks/>
          </p:cNvGrpSpPr>
          <p:nvPr/>
        </p:nvGrpSpPr>
        <p:grpSpPr bwMode="auto">
          <a:xfrm>
            <a:off x="1900238" y="3487415"/>
            <a:ext cx="1890712" cy="1381125"/>
            <a:chOff x="211" y="2222"/>
            <a:chExt cx="1191" cy="870"/>
          </a:xfrm>
        </p:grpSpPr>
        <p:grpSp>
          <p:nvGrpSpPr>
            <p:cNvPr id="73793" name="Group 65">
              <a:extLst>
                <a:ext uri="{FF2B5EF4-FFF2-40B4-BE49-F238E27FC236}">
                  <a16:creationId xmlns:a16="http://schemas.microsoft.com/office/drawing/2014/main" id="{ABCED8DE-A337-B704-BCA3-E1407C36814B}"/>
                </a:ext>
              </a:extLst>
            </p:cNvPr>
            <p:cNvGrpSpPr>
              <a:grpSpLocks noChangeAspect="1"/>
            </p:cNvGrpSpPr>
            <p:nvPr/>
          </p:nvGrpSpPr>
          <p:grpSpPr bwMode="auto">
            <a:xfrm>
              <a:off x="417" y="2469"/>
              <a:ext cx="794" cy="437"/>
              <a:chOff x="576" y="1536"/>
              <a:chExt cx="1056" cy="576"/>
            </a:xfrm>
          </p:grpSpPr>
          <p:sp>
            <p:nvSpPr>
              <p:cNvPr id="73794" name="Freeform 66">
                <a:extLst>
                  <a:ext uri="{FF2B5EF4-FFF2-40B4-BE49-F238E27FC236}">
                    <a16:creationId xmlns:a16="http://schemas.microsoft.com/office/drawing/2014/main" id="{3146210B-A82A-5861-1568-7FE14C8B394C}"/>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95" name="Freeform 67">
                <a:extLst>
                  <a:ext uri="{FF2B5EF4-FFF2-40B4-BE49-F238E27FC236}">
                    <a16:creationId xmlns:a16="http://schemas.microsoft.com/office/drawing/2014/main" id="{47C334EC-8667-4696-46EB-52AFA9CBF089}"/>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96" name="Line 68">
                <a:extLst>
                  <a:ext uri="{FF2B5EF4-FFF2-40B4-BE49-F238E27FC236}">
                    <a16:creationId xmlns:a16="http://schemas.microsoft.com/office/drawing/2014/main" id="{EF49EF5A-70C5-0E7D-2CB3-930F49D15D01}"/>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3797" name="Text Box 69">
              <a:extLst>
                <a:ext uri="{FF2B5EF4-FFF2-40B4-BE49-F238E27FC236}">
                  <a16:creationId xmlns:a16="http://schemas.microsoft.com/office/drawing/2014/main" id="{5B2E894D-CD1C-FD37-DE33-E1A9B1EEB29F}"/>
                </a:ext>
              </a:extLst>
            </p:cNvPr>
            <p:cNvSpPr txBox="1">
              <a:spLocks noChangeAspect="1" noChangeArrowheads="1"/>
            </p:cNvSpPr>
            <p:nvPr/>
          </p:nvSpPr>
          <p:spPr bwMode="auto">
            <a:xfrm>
              <a:off x="211" y="2321"/>
              <a:ext cx="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73798" name="Text Box 70">
              <a:extLst>
                <a:ext uri="{FF2B5EF4-FFF2-40B4-BE49-F238E27FC236}">
                  <a16:creationId xmlns:a16="http://schemas.microsoft.com/office/drawing/2014/main" id="{EF908213-0737-D3D0-E190-6965ABAD9DF1}"/>
                </a:ext>
              </a:extLst>
            </p:cNvPr>
            <p:cNvSpPr txBox="1">
              <a:spLocks noChangeAspect="1" noChangeArrowheads="1"/>
            </p:cNvSpPr>
            <p:nvPr/>
          </p:nvSpPr>
          <p:spPr bwMode="auto">
            <a:xfrm>
              <a:off x="1184" y="2316"/>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000" b="1"/>
            </a:p>
          </p:txBody>
        </p:sp>
        <p:sp>
          <p:nvSpPr>
            <p:cNvPr id="73799" name="Text Box 71">
              <a:extLst>
                <a:ext uri="{FF2B5EF4-FFF2-40B4-BE49-F238E27FC236}">
                  <a16:creationId xmlns:a16="http://schemas.microsoft.com/office/drawing/2014/main" id="{EDC1BB9A-BF5B-76BD-99C3-4B0EA0AD895B}"/>
                </a:ext>
              </a:extLst>
            </p:cNvPr>
            <p:cNvSpPr txBox="1">
              <a:spLocks noChangeAspect="1" noChangeArrowheads="1"/>
            </p:cNvSpPr>
            <p:nvPr/>
          </p:nvSpPr>
          <p:spPr bwMode="auto">
            <a:xfrm>
              <a:off x="237" y="2842"/>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endParaRPr lang="en-US" altLang="en-US" sz="2000" b="1"/>
            </a:p>
          </p:txBody>
        </p:sp>
        <p:sp>
          <p:nvSpPr>
            <p:cNvPr id="73800" name="Text Box 72">
              <a:extLst>
                <a:ext uri="{FF2B5EF4-FFF2-40B4-BE49-F238E27FC236}">
                  <a16:creationId xmlns:a16="http://schemas.microsoft.com/office/drawing/2014/main" id="{C36541B1-A21A-0AF1-9B26-1D53E901D43D}"/>
                </a:ext>
              </a:extLst>
            </p:cNvPr>
            <p:cNvSpPr txBox="1">
              <a:spLocks noChangeAspect="1" noChangeArrowheads="1"/>
            </p:cNvSpPr>
            <p:nvPr/>
          </p:nvSpPr>
          <p:spPr bwMode="auto">
            <a:xfrm>
              <a:off x="1176" y="2838"/>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rPr>
                <a:t>E</a:t>
              </a:r>
              <a:endParaRPr lang="en-US" altLang="en-US" sz="2000" b="1"/>
            </a:p>
          </p:txBody>
        </p:sp>
        <p:sp>
          <p:nvSpPr>
            <p:cNvPr id="73801" name="Line 73">
              <a:extLst>
                <a:ext uri="{FF2B5EF4-FFF2-40B4-BE49-F238E27FC236}">
                  <a16:creationId xmlns:a16="http://schemas.microsoft.com/office/drawing/2014/main" id="{FAEBFA98-B88B-73D6-566D-9B292B71D6FA}"/>
                </a:ext>
              </a:extLst>
            </p:cNvPr>
            <p:cNvSpPr>
              <a:spLocks noChangeAspect="1" noChangeShapeType="1"/>
            </p:cNvSpPr>
            <p:nvPr/>
          </p:nvSpPr>
          <p:spPr bwMode="auto">
            <a:xfrm flipV="1">
              <a:off x="808" y="2438"/>
              <a:ext cx="0"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02" name="Text Box 74">
              <a:extLst>
                <a:ext uri="{FF2B5EF4-FFF2-40B4-BE49-F238E27FC236}">
                  <a16:creationId xmlns:a16="http://schemas.microsoft.com/office/drawing/2014/main" id="{6C4CE037-B8F3-DF0E-78FE-45D402E5C81F}"/>
                </a:ext>
              </a:extLst>
            </p:cNvPr>
            <p:cNvSpPr txBox="1">
              <a:spLocks noChangeAspect="1" noChangeArrowheads="1"/>
            </p:cNvSpPr>
            <p:nvPr/>
          </p:nvSpPr>
          <p:spPr bwMode="auto">
            <a:xfrm>
              <a:off x="686" y="2222"/>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grpSp>
      <p:sp>
        <p:nvSpPr>
          <p:cNvPr id="73803" name="Line 75">
            <a:extLst>
              <a:ext uri="{FF2B5EF4-FFF2-40B4-BE49-F238E27FC236}">
                <a16:creationId xmlns:a16="http://schemas.microsoft.com/office/drawing/2014/main" id="{173C3B27-60FA-BD78-8944-891A7595C7CF}"/>
              </a:ext>
            </a:extLst>
          </p:cNvPr>
          <p:cNvSpPr>
            <a:spLocks noChangeShapeType="1"/>
          </p:cNvSpPr>
          <p:nvPr/>
        </p:nvSpPr>
        <p:spPr bwMode="auto">
          <a:xfrm flipH="1">
            <a:off x="6122989" y="1706239"/>
            <a:ext cx="1587" cy="42529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04" name="Line 76">
            <a:extLst>
              <a:ext uri="{FF2B5EF4-FFF2-40B4-BE49-F238E27FC236}">
                <a16:creationId xmlns:a16="http://schemas.microsoft.com/office/drawing/2014/main" id="{7A84BC6B-DB9C-E5A6-D8B6-AC2C52C4D3B1}"/>
              </a:ext>
            </a:extLst>
          </p:cNvPr>
          <p:cNvSpPr>
            <a:spLocks noChangeShapeType="1"/>
          </p:cNvSpPr>
          <p:nvPr/>
        </p:nvSpPr>
        <p:spPr bwMode="auto">
          <a:xfrm flipH="1">
            <a:off x="9690100" y="1704651"/>
            <a:ext cx="1588" cy="4254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05" name="Line 77">
            <a:extLst>
              <a:ext uri="{FF2B5EF4-FFF2-40B4-BE49-F238E27FC236}">
                <a16:creationId xmlns:a16="http://schemas.microsoft.com/office/drawing/2014/main" id="{AB1BDE92-EFEE-966C-8901-059426D78258}"/>
              </a:ext>
            </a:extLst>
          </p:cNvPr>
          <p:cNvSpPr>
            <a:spLocks noChangeShapeType="1"/>
          </p:cNvSpPr>
          <p:nvPr/>
        </p:nvSpPr>
        <p:spPr bwMode="auto">
          <a:xfrm flipH="1">
            <a:off x="7548563" y="1712589"/>
            <a:ext cx="4762" cy="424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06" name="Line 78">
            <a:extLst>
              <a:ext uri="{FF2B5EF4-FFF2-40B4-BE49-F238E27FC236}">
                <a16:creationId xmlns:a16="http://schemas.microsoft.com/office/drawing/2014/main" id="{F601C043-FA2E-AC39-138A-79DF679F2B90}"/>
              </a:ext>
            </a:extLst>
          </p:cNvPr>
          <p:cNvSpPr>
            <a:spLocks noChangeShapeType="1"/>
          </p:cNvSpPr>
          <p:nvPr/>
        </p:nvSpPr>
        <p:spPr bwMode="auto">
          <a:xfrm flipV="1">
            <a:off x="6124575" y="1704652"/>
            <a:ext cx="3563938" cy="3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73776" name="Group 48">
            <a:extLst>
              <a:ext uri="{FF2B5EF4-FFF2-40B4-BE49-F238E27FC236}">
                <a16:creationId xmlns:a16="http://schemas.microsoft.com/office/drawing/2014/main" id="{C817BA14-3BDF-B7E3-84AD-24300B723C97}"/>
              </a:ext>
            </a:extLst>
          </p:cNvPr>
          <p:cNvGrpSpPr>
            <a:grpSpLocks/>
          </p:cNvGrpSpPr>
          <p:nvPr/>
        </p:nvGrpSpPr>
        <p:grpSpPr bwMode="auto">
          <a:xfrm>
            <a:off x="3784601" y="2107876"/>
            <a:ext cx="1706563" cy="1187450"/>
            <a:chOff x="1356" y="1352"/>
            <a:chExt cx="1075" cy="748"/>
          </a:xfrm>
        </p:grpSpPr>
        <p:sp>
          <p:nvSpPr>
            <p:cNvPr id="73777" name="Text Box 49">
              <a:extLst>
                <a:ext uri="{FF2B5EF4-FFF2-40B4-BE49-F238E27FC236}">
                  <a16:creationId xmlns:a16="http://schemas.microsoft.com/office/drawing/2014/main" id="{88A4740A-9ABD-4A58-1B3A-A526C70FF5C9}"/>
                </a:ext>
              </a:extLst>
            </p:cNvPr>
            <p:cNvSpPr txBox="1">
              <a:spLocks noChangeAspect="1" noChangeArrowheads="1"/>
            </p:cNvSpPr>
            <p:nvPr/>
          </p:nvSpPr>
          <p:spPr bwMode="auto">
            <a:xfrm>
              <a:off x="2198" y="1357"/>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endParaRPr lang="en-US" altLang="en-US" sz="2000" b="1"/>
            </a:p>
          </p:txBody>
        </p:sp>
        <p:grpSp>
          <p:nvGrpSpPr>
            <p:cNvPr id="73778" name="Group 50">
              <a:extLst>
                <a:ext uri="{FF2B5EF4-FFF2-40B4-BE49-F238E27FC236}">
                  <a16:creationId xmlns:a16="http://schemas.microsoft.com/office/drawing/2014/main" id="{2C753A59-2324-F2CF-58DC-E4E3D63C9BED}"/>
                </a:ext>
              </a:extLst>
            </p:cNvPr>
            <p:cNvGrpSpPr>
              <a:grpSpLocks noChangeAspect="1"/>
            </p:cNvGrpSpPr>
            <p:nvPr/>
          </p:nvGrpSpPr>
          <p:grpSpPr bwMode="auto">
            <a:xfrm>
              <a:off x="1561" y="1516"/>
              <a:ext cx="662" cy="388"/>
              <a:chOff x="576" y="1536"/>
              <a:chExt cx="1056" cy="576"/>
            </a:xfrm>
          </p:grpSpPr>
          <p:sp>
            <p:nvSpPr>
              <p:cNvPr id="73779" name="Freeform 51">
                <a:extLst>
                  <a:ext uri="{FF2B5EF4-FFF2-40B4-BE49-F238E27FC236}">
                    <a16:creationId xmlns:a16="http://schemas.microsoft.com/office/drawing/2014/main" id="{0DBFBBD0-0843-565C-C47F-8A7BAE4B2AEF}"/>
                  </a:ext>
                </a:extLst>
              </p:cNvPr>
              <p:cNvSpPr>
                <a:spLocks noChangeAspect="1"/>
              </p:cNvSpPr>
              <p:nvPr/>
            </p:nvSpPr>
            <p:spPr bwMode="auto">
              <a:xfrm>
                <a:off x="576"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80" name="Freeform 52">
                <a:extLst>
                  <a:ext uri="{FF2B5EF4-FFF2-40B4-BE49-F238E27FC236}">
                    <a16:creationId xmlns:a16="http://schemas.microsoft.com/office/drawing/2014/main" id="{2AF9C286-1EF8-9645-93D1-8A31B4708E28}"/>
                  </a:ext>
                </a:extLst>
              </p:cNvPr>
              <p:cNvSpPr>
                <a:spLocks noChangeAspect="1"/>
              </p:cNvSpPr>
              <p:nvPr/>
            </p:nvSpPr>
            <p:spPr bwMode="auto">
              <a:xfrm flipH="1">
                <a:off x="1344" y="1536"/>
                <a:ext cx="288" cy="57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81" name="Line 53">
                <a:extLst>
                  <a:ext uri="{FF2B5EF4-FFF2-40B4-BE49-F238E27FC236}">
                    <a16:creationId xmlns:a16="http://schemas.microsoft.com/office/drawing/2014/main" id="{B1F5DBBB-45C4-B0D1-2FE0-586351330522}"/>
                  </a:ext>
                </a:extLst>
              </p:cNvPr>
              <p:cNvSpPr>
                <a:spLocks noChangeAspect="1" noChangeShapeType="1"/>
              </p:cNvSpPr>
              <p:nvPr/>
            </p:nvSpPr>
            <p:spPr bwMode="auto">
              <a:xfrm>
                <a:off x="864" y="182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73782" name="Text Box 54">
              <a:extLst>
                <a:ext uri="{FF2B5EF4-FFF2-40B4-BE49-F238E27FC236}">
                  <a16:creationId xmlns:a16="http://schemas.microsoft.com/office/drawing/2014/main" id="{E112657F-9485-AC7B-B5C6-5F61615869BF}"/>
                </a:ext>
              </a:extLst>
            </p:cNvPr>
            <p:cNvSpPr txBox="1">
              <a:spLocks noChangeAspect="1" noChangeArrowheads="1"/>
            </p:cNvSpPr>
            <p:nvPr/>
          </p:nvSpPr>
          <p:spPr bwMode="auto">
            <a:xfrm>
              <a:off x="1356" y="1352"/>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00CC00"/>
                  </a:solidFill>
                </a:rPr>
                <a:t>A</a:t>
              </a:r>
              <a:endParaRPr lang="en-US" altLang="en-US" sz="2000" b="1"/>
            </a:p>
          </p:txBody>
        </p:sp>
        <p:sp>
          <p:nvSpPr>
            <p:cNvPr id="73783" name="Text Box 55">
              <a:extLst>
                <a:ext uri="{FF2B5EF4-FFF2-40B4-BE49-F238E27FC236}">
                  <a16:creationId xmlns:a16="http://schemas.microsoft.com/office/drawing/2014/main" id="{EE856317-BBEA-0767-A551-9FB9CBD6FAEC}"/>
                </a:ext>
              </a:extLst>
            </p:cNvPr>
            <p:cNvSpPr txBox="1">
              <a:spLocks noChangeAspect="1" noChangeArrowheads="1"/>
            </p:cNvSpPr>
            <p:nvPr/>
          </p:nvSpPr>
          <p:spPr bwMode="auto">
            <a:xfrm>
              <a:off x="1374" y="184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000" b="1"/>
            </a:p>
          </p:txBody>
        </p:sp>
        <p:sp>
          <p:nvSpPr>
            <p:cNvPr id="73784" name="Text Box 56">
              <a:extLst>
                <a:ext uri="{FF2B5EF4-FFF2-40B4-BE49-F238E27FC236}">
                  <a16:creationId xmlns:a16="http://schemas.microsoft.com/office/drawing/2014/main" id="{1F1A019A-03CA-8CFD-F01A-56E1C0B78722}"/>
                </a:ext>
              </a:extLst>
            </p:cNvPr>
            <p:cNvSpPr txBox="1">
              <a:spLocks noChangeAspect="1" noChangeArrowheads="1"/>
            </p:cNvSpPr>
            <p:nvPr/>
          </p:nvSpPr>
          <p:spPr bwMode="auto">
            <a:xfrm>
              <a:off x="2198" y="1842"/>
              <a:ext cx="23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FF00FF"/>
                  </a:solidFill>
                </a:rPr>
                <a:t>D</a:t>
              </a:r>
              <a:endParaRPr lang="en-US" altLang="en-US" sz="2000" b="1"/>
            </a:p>
          </p:txBody>
        </p:sp>
      </p:grpSp>
      <p:grpSp>
        <p:nvGrpSpPr>
          <p:cNvPr id="73785" name="Group 57">
            <a:extLst>
              <a:ext uri="{FF2B5EF4-FFF2-40B4-BE49-F238E27FC236}">
                <a16:creationId xmlns:a16="http://schemas.microsoft.com/office/drawing/2014/main" id="{01FAE389-7EA8-0B97-8A4C-822D88F661EE}"/>
              </a:ext>
            </a:extLst>
          </p:cNvPr>
          <p:cNvGrpSpPr>
            <a:grpSpLocks/>
          </p:cNvGrpSpPr>
          <p:nvPr/>
        </p:nvGrpSpPr>
        <p:grpSpPr bwMode="auto">
          <a:xfrm>
            <a:off x="2073275" y="1491927"/>
            <a:ext cx="1263650" cy="1209675"/>
            <a:chOff x="224" y="862"/>
            <a:chExt cx="796" cy="762"/>
          </a:xfrm>
        </p:grpSpPr>
        <p:sp>
          <p:nvSpPr>
            <p:cNvPr id="73786" name="Line 58">
              <a:extLst>
                <a:ext uri="{FF2B5EF4-FFF2-40B4-BE49-F238E27FC236}">
                  <a16:creationId xmlns:a16="http://schemas.microsoft.com/office/drawing/2014/main" id="{DC125D35-C673-3030-285C-5CFEE9F1CEA3}"/>
                </a:ext>
              </a:extLst>
            </p:cNvPr>
            <p:cNvSpPr>
              <a:spLocks noChangeAspect="1" noChangeShapeType="1"/>
            </p:cNvSpPr>
            <p:nvPr/>
          </p:nvSpPr>
          <p:spPr bwMode="auto">
            <a:xfrm>
              <a:off x="428" y="1043"/>
              <a:ext cx="189" cy="12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87" name="Freeform 59">
              <a:extLst>
                <a:ext uri="{FF2B5EF4-FFF2-40B4-BE49-F238E27FC236}">
                  <a16:creationId xmlns:a16="http://schemas.microsoft.com/office/drawing/2014/main" id="{229D56E4-C995-03ED-C94E-3468B623A0A6}"/>
                </a:ext>
              </a:extLst>
            </p:cNvPr>
            <p:cNvSpPr>
              <a:spLocks noChangeAspect="1"/>
            </p:cNvSpPr>
            <p:nvPr/>
          </p:nvSpPr>
          <p:spPr bwMode="auto">
            <a:xfrm>
              <a:off x="608" y="1034"/>
              <a:ext cx="173" cy="137"/>
            </a:xfrm>
            <a:custGeom>
              <a:avLst/>
              <a:gdLst>
                <a:gd name="T0" fmla="*/ 0 w 173"/>
                <a:gd name="T1" fmla="*/ 154 h 154"/>
                <a:gd name="T2" fmla="*/ 173 w 173"/>
                <a:gd name="T3" fmla="*/ 0 h 154"/>
              </a:gdLst>
              <a:ahLst/>
              <a:cxnLst>
                <a:cxn ang="0">
                  <a:pos x="T0" y="T1"/>
                </a:cxn>
                <a:cxn ang="0">
                  <a:pos x="T2" y="T3"/>
                </a:cxn>
              </a:cxnLst>
              <a:rect l="0" t="0" r="r" b="b"/>
              <a:pathLst>
                <a:path w="173" h="154">
                  <a:moveTo>
                    <a:pt x="0" y="154"/>
                  </a:moveTo>
                  <a:lnTo>
                    <a:pt x="173"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88" name="Freeform 60">
              <a:extLst>
                <a:ext uri="{FF2B5EF4-FFF2-40B4-BE49-F238E27FC236}">
                  <a16:creationId xmlns:a16="http://schemas.microsoft.com/office/drawing/2014/main" id="{E66F5E21-5B6D-1949-380A-A8B23A849180}"/>
                </a:ext>
              </a:extLst>
            </p:cNvPr>
            <p:cNvSpPr>
              <a:spLocks noChangeAspect="1"/>
            </p:cNvSpPr>
            <p:nvPr/>
          </p:nvSpPr>
          <p:spPr bwMode="auto">
            <a:xfrm>
              <a:off x="613" y="1161"/>
              <a:ext cx="3" cy="221"/>
            </a:xfrm>
            <a:custGeom>
              <a:avLst/>
              <a:gdLst>
                <a:gd name="T0" fmla="*/ 3 w 3"/>
                <a:gd name="T1" fmla="*/ 249 h 249"/>
                <a:gd name="T2" fmla="*/ 0 w 3"/>
                <a:gd name="T3" fmla="*/ 0 h 249"/>
              </a:gdLst>
              <a:ahLst/>
              <a:cxnLst>
                <a:cxn ang="0">
                  <a:pos x="T0" y="T1"/>
                </a:cxn>
                <a:cxn ang="0">
                  <a:pos x="T2" y="T3"/>
                </a:cxn>
              </a:cxnLst>
              <a:rect l="0" t="0" r="r" b="b"/>
              <a:pathLst>
                <a:path w="3" h="249">
                  <a:moveTo>
                    <a:pt x="3" y="249"/>
                  </a:moveTo>
                  <a:lnTo>
                    <a:pt x="0"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789" name="Text Box 61">
              <a:extLst>
                <a:ext uri="{FF2B5EF4-FFF2-40B4-BE49-F238E27FC236}">
                  <a16:creationId xmlns:a16="http://schemas.microsoft.com/office/drawing/2014/main" id="{4DAA2D8E-938B-3DCD-B6CD-0995BDFF74B4}"/>
                </a:ext>
              </a:extLst>
            </p:cNvPr>
            <p:cNvSpPr txBox="1">
              <a:spLocks noChangeAspect="1" noChangeArrowheads="1"/>
            </p:cNvSpPr>
            <p:nvPr/>
          </p:nvSpPr>
          <p:spPr bwMode="auto">
            <a:xfrm>
              <a:off x="224" y="862"/>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000"/>
            </a:p>
          </p:txBody>
        </p:sp>
        <p:sp>
          <p:nvSpPr>
            <p:cNvPr id="73790" name="Text Box 62">
              <a:extLst>
                <a:ext uri="{FF2B5EF4-FFF2-40B4-BE49-F238E27FC236}">
                  <a16:creationId xmlns:a16="http://schemas.microsoft.com/office/drawing/2014/main" id="{E503A7DA-EEC8-A701-D7C9-19A581A49CAA}"/>
                </a:ext>
              </a:extLst>
            </p:cNvPr>
            <p:cNvSpPr txBox="1">
              <a:spLocks noChangeAspect="1" noChangeArrowheads="1"/>
            </p:cNvSpPr>
            <p:nvPr/>
          </p:nvSpPr>
          <p:spPr bwMode="auto">
            <a:xfrm>
              <a:off x="765" y="866"/>
              <a:ext cx="2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000" b="1">
                  <a:solidFill>
                    <a:srgbClr val="CC0000"/>
                  </a:solidFill>
                </a:rPr>
                <a:t>B</a:t>
              </a:r>
            </a:p>
          </p:txBody>
        </p:sp>
        <p:sp>
          <p:nvSpPr>
            <p:cNvPr id="73791" name="Text Box 63">
              <a:extLst>
                <a:ext uri="{FF2B5EF4-FFF2-40B4-BE49-F238E27FC236}">
                  <a16:creationId xmlns:a16="http://schemas.microsoft.com/office/drawing/2014/main" id="{0AB51665-2F7A-A3CC-B94F-D7A03F448E1C}"/>
                </a:ext>
              </a:extLst>
            </p:cNvPr>
            <p:cNvSpPr txBox="1">
              <a:spLocks noChangeAspect="1" noChangeArrowheads="1"/>
            </p:cNvSpPr>
            <p:nvPr/>
          </p:nvSpPr>
          <p:spPr bwMode="auto">
            <a:xfrm>
              <a:off x="499" y="1372"/>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grpSp>
      <p:grpSp>
        <p:nvGrpSpPr>
          <p:cNvPr id="73807" name="Group 79">
            <a:extLst>
              <a:ext uri="{FF2B5EF4-FFF2-40B4-BE49-F238E27FC236}">
                <a16:creationId xmlns:a16="http://schemas.microsoft.com/office/drawing/2014/main" id="{F48DEB7A-7C7C-900F-756D-585CF6A1154D}"/>
              </a:ext>
            </a:extLst>
          </p:cNvPr>
          <p:cNvGrpSpPr>
            <a:grpSpLocks/>
          </p:cNvGrpSpPr>
          <p:nvPr/>
        </p:nvGrpSpPr>
        <p:grpSpPr bwMode="auto">
          <a:xfrm>
            <a:off x="3662364" y="4819327"/>
            <a:ext cx="1819275" cy="1482725"/>
            <a:chOff x="1119" y="3182"/>
            <a:chExt cx="1146" cy="934"/>
          </a:xfrm>
        </p:grpSpPr>
        <p:sp>
          <p:nvSpPr>
            <p:cNvPr id="73808" name="Freeform 80">
              <a:extLst>
                <a:ext uri="{FF2B5EF4-FFF2-40B4-BE49-F238E27FC236}">
                  <a16:creationId xmlns:a16="http://schemas.microsoft.com/office/drawing/2014/main" id="{9B43DA8B-C797-7850-5BB1-96C3AFC62EBC}"/>
                </a:ext>
              </a:extLst>
            </p:cNvPr>
            <p:cNvSpPr>
              <a:spLocks noChangeAspect="1"/>
            </p:cNvSpPr>
            <p:nvPr/>
          </p:nvSpPr>
          <p:spPr bwMode="auto">
            <a:xfrm>
              <a:off x="1322" y="3419"/>
              <a:ext cx="205" cy="43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09" name="Freeform 81">
              <a:extLst>
                <a:ext uri="{FF2B5EF4-FFF2-40B4-BE49-F238E27FC236}">
                  <a16:creationId xmlns:a16="http://schemas.microsoft.com/office/drawing/2014/main" id="{3559303D-7C87-4EF7-ABBF-833CF8FB5F47}"/>
                </a:ext>
              </a:extLst>
            </p:cNvPr>
            <p:cNvSpPr>
              <a:spLocks noChangeAspect="1"/>
            </p:cNvSpPr>
            <p:nvPr/>
          </p:nvSpPr>
          <p:spPr bwMode="auto">
            <a:xfrm flipH="1">
              <a:off x="1870" y="3419"/>
              <a:ext cx="205" cy="436"/>
            </a:xfrm>
            <a:custGeom>
              <a:avLst/>
              <a:gdLst>
                <a:gd name="T0" fmla="*/ 0 w 288"/>
                <a:gd name="T1" fmla="*/ 0 h 576"/>
                <a:gd name="T2" fmla="*/ 288 w 288"/>
                <a:gd name="T3" fmla="*/ 288 h 576"/>
                <a:gd name="T4" fmla="*/ 0 w 288"/>
                <a:gd name="T5" fmla="*/ 576 h 576"/>
              </a:gdLst>
              <a:ahLst/>
              <a:cxnLst>
                <a:cxn ang="0">
                  <a:pos x="T0" y="T1"/>
                </a:cxn>
                <a:cxn ang="0">
                  <a:pos x="T2" y="T3"/>
                </a:cxn>
                <a:cxn ang="0">
                  <a:pos x="T4" y="T5"/>
                </a:cxn>
              </a:cxnLst>
              <a:rect l="0" t="0" r="r" b="b"/>
              <a:pathLst>
                <a:path w="288" h="576">
                  <a:moveTo>
                    <a:pt x="0" y="0"/>
                  </a:moveTo>
                  <a:lnTo>
                    <a:pt x="288" y="288"/>
                  </a:lnTo>
                  <a:lnTo>
                    <a:pt x="0" y="576"/>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10" name="Line 82">
              <a:extLst>
                <a:ext uri="{FF2B5EF4-FFF2-40B4-BE49-F238E27FC236}">
                  <a16:creationId xmlns:a16="http://schemas.microsoft.com/office/drawing/2014/main" id="{571B2806-D3C1-836A-5BF1-27951D8B4438}"/>
                </a:ext>
              </a:extLst>
            </p:cNvPr>
            <p:cNvSpPr>
              <a:spLocks noChangeAspect="1" noChangeShapeType="1"/>
            </p:cNvSpPr>
            <p:nvPr/>
          </p:nvSpPr>
          <p:spPr bwMode="auto">
            <a:xfrm>
              <a:off x="1527" y="3637"/>
              <a:ext cx="3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11" name="Text Box 83">
              <a:extLst>
                <a:ext uri="{FF2B5EF4-FFF2-40B4-BE49-F238E27FC236}">
                  <a16:creationId xmlns:a16="http://schemas.microsoft.com/office/drawing/2014/main" id="{741CFF0C-23D7-C742-302F-2DE1562ADC1D}"/>
                </a:ext>
              </a:extLst>
            </p:cNvPr>
            <p:cNvSpPr txBox="1">
              <a:spLocks noChangeAspect="1" noChangeArrowheads="1"/>
            </p:cNvSpPr>
            <p:nvPr/>
          </p:nvSpPr>
          <p:spPr bwMode="auto">
            <a:xfrm>
              <a:off x="1119" y="3262"/>
              <a:ext cx="2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CC00"/>
                  </a:solidFill>
                </a:rPr>
                <a:t>A</a:t>
              </a:r>
              <a:endParaRPr lang="en-US" altLang="en-US" sz="2000" b="1"/>
            </a:p>
          </p:txBody>
        </p:sp>
        <p:sp>
          <p:nvSpPr>
            <p:cNvPr id="73812" name="Text Box 84">
              <a:extLst>
                <a:ext uri="{FF2B5EF4-FFF2-40B4-BE49-F238E27FC236}">
                  <a16:creationId xmlns:a16="http://schemas.microsoft.com/office/drawing/2014/main" id="{8C921929-3673-886F-0C56-77BBA3032DF6}"/>
                </a:ext>
              </a:extLst>
            </p:cNvPr>
            <p:cNvSpPr txBox="1">
              <a:spLocks noChangeAspect="1" noChangeArrowheads="1"/>
            </p:cNvSpPr>
            <p:nvPr/>
          </p:nvSpPr>
          <p:spPr bwMode="auto">
            <a:xfrm>
              <a:off x="2047" y="3264"/>
              <a:ext cx="2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FF00FF"/>
                  </a:solidFill>
                </a:rPr>
                <a:t>D</a:t>
              </a:r>
              <a:endParaRPr lang="en-US" altLang="en-US" sz="2000" b="1"/>
            </a:p>
          </p:txBody>
        </p:sp>
        <p:sp>
          <p:nvSpPr>
            <p:cNvPr id="73813" name="Text Box 85">
              <a:extLst>
                <a:ext uri="{FF2B5EF4-FFF2-40B4-BE49-F238E27FC236}">
                  <a16:creationId xmlns:a16="http://schemas.microsoft.com/office/drawing/2014/main" id="{4AE74C9C-9630-CF21-9A43-01BBF35859E5}"/>
                </a:ext>
              </a:extLst>
            </p:cNvPr>
            <p:cNvSpPr txBox="1">
              <a:spLocks noChangeAspect="1" noChangeArrowheads="1"/>
            </p:cNvSpPr>
            <p:nvPr/>
          </p:nvSpPr>
          <p:spPr bwMode="auto">
            <a:xfrm>
              <a:off x="1131" y="3818"/>
              <a:ext cx="20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CC0000"/>
                  </a:solidFill>
                </a:rPr>
                <a:t>B</a:t>
              </a:r>
              <a:endParaRPr lang="en-US" altLang="en-US" sz="2000" b="1"/>
            </a:p>
          </p:txBody>
        </p:sp>
        <p:sp>
          <p:nvSpPr>
            <p:cNvPr id="73814" name="Text Box 86">
              <a:extLst>
                <a:ext uri="{FF2B5EF4-FFF2-40B4-BE49-F238E27FC236}">
                  <a16:creationId xmlns:a16="http://schemas.microsoft.com/office/drawing/2014/main" id="{F4A193D5-0CBA-812C-C474-104561513204}"/>
                </a:ext>
              </a:extLst>
            </p:cNvPr>
            <p:cNvSpPr txBox="1">
              <a:spLocks noChangeAspect="1" noChangeArrowheads="1"/>
            </p:cNvSpPr>
            <p:nvPr/>
          </p:nvSpPr>
          <p:spPr bwMode="auto">
            <a:xfrm>
              <a:off x="2048" y="3799"/>
              <a:ext cx="1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chemeClr val="accent1"/>
                  </a:solidFill>
                </a:rPr>
                <a:t>E</a:t>
              </a:r>
              <a:endParaRPr lang="en-US" altLang="en-US" sz="2000" b="1"/>
            </a:p>
          </p:txBody>
        </p:sp>
        <p:sp>
          <p:nvSpPr>
            <p:cNvPr id="73815" name="Line 87">
              <a:extLst>
                <a:ext uri="{FF2B5EF4-FFF2-40B4-BE49-F238E27FC236}">
                  <a16:creationId xmlns:a16="http://schemas.microsoft.com/office/drawing/2014/main" id="{5F56FCA3-4189-9A94-FE02-6044EA2C69BD}"/>
                </a:ext>
              </a:extLst>
            </p:cNvPr>
            <p:cNvSpPr>
              <a:spLocks noChangeAspect="1" noChangeShapeType="1"/>
            </p:cNvSpPr>
            <p:nvPr/>
          </p:nvSpPr>
          <p:spPr bwMode="auto">
            <a:xfrm flipV="1">
              <a:off x="1646" y="3397"/>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3816" name="Text Box 88">
              <a:extLst>
                <a:ext uri="{FF2B5EF4-FFF2-40B4-BE49-F238E27FC236}">
                  <a16:creationId xmlns:a16="http://schemas.microsoft.com/office/drawing/2014/main" id="{6CCEB7DB-9B3B-FE9A-8542-5C89447E9875}"/>
                </a:ext>
              </a:extLst>
            </p:cNvPr>
            <p:cNvSpPr txBox="1">
              <a:spLocks noChangeAspect="1" noChangeArrowheads="1"/>
            </p:cNvSpPr>
            <p:nvPr/>
          </p:nvSpPr>
          <p:spPr bwMode="auto">
            <a:xfrm>
              <a:off x="1534" y="3182"/>
              <a:ext cx="20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0000FF"/>
                  </a:solidFill>
                </a:rPr>
                <a:t>C</a:t>
              </a:r>
            </a:p>
          </p:txBody>
        </p:sp>
        <p:sp>
          <p:nvSpPr>
            <p:cNvPr id="73817" name="Text Box 89">
              <a:extLst>
                <a:ext uri="{FF2B5EF4-FFF2-40B4-BE49-F238E27FC236}">
                  <a16:creationId xmlns:a16="http://schemas.microsoft.com/office/drawing/2014/main" id="{695AAF7E-1B01-BAB4-F789-900ED5C50C97}"/>
                </a:ext>
              </a:extLst>
            </p:cNvPr>
            <p:cNvSpPr txBox="1">
              <a:spLocks noChangeArrowheads="1"/>
            </p:cNvSpPr>
            <p:nvPr/>
          </p:nvSpPr>
          <p:spPr bwMode="auto">
            <a:xfrm>
              <a:off x="1643" y="3864"/>
              <a:ext cx="19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b="1">
                  <a:solidFill>
                    <a:srgbClr val="6600CC"/>
                  </a:solidFill>
                </a:rPr>
                <a:t>F</a:t>
              </a:r>
              <a:endParaRPr lang="en-US" altLang="en-US" sz="2000" b="1">
                <a:solidFill>
                  <a:schemeClr val="accent1"/>
                </a:solidFill>
              </a:endParaRPr>
            </a:p>
          </p:txBody>
        </p:sp>
        <p:sp>
          <p:nvSpPr>
            <p:cNvPr id="73818" name="Line 90">
              <a:extLst>
                <a:ext uri="{FF2B5EF4-FFF2-40B4-BE49-F238E27FC236}">
                  <a16:creationId xmlns:a16="http://schemas.microsoft.com/office/drawing/2014/main" id="{12275AEA-0EE8-4BA1-A800-34F026A0E2A2}"/>
                </a:ext>
              </a:extLst>
            </p:cNvPr>
            <p:cNvSpPr>
              <a:spLocks noChangeAspect="1" noChangeShapeType="1"/>
            </p:cNvSpPr>
            <p:nvPr/>
          </p:nvSpPr>
          <p:spPr bwMode="auto">
            <a:xfrm flipV="1">
              <a:off x="1742" y="3648"/>
              <a:ext cx="0"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3" name="Title 1">
            <a:extLst>
              <a:ext uri="{FF2B5EF4-FFF2-40B4-BE49-F238E27FC236}">
                <a16:creationId xmlns:a16="http://schemas.microsoft.com/office/drawing/2014/main" id="{7E39BA90-A455-F4C8-3B12-AF23DD07A221}"/>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845424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Line 2">
            <a:extLst>
              <a:ext uri="{FF2B5EF4-FFF2-40B4-BE49-F238E27FC236}">
                <a16:creationId xmlns:a16="http://schemas.microsoft.com/office/drawing/2014/main" id="{A91EC34B-2E08-2810-F9C9-F761E976ECB7}"/>
              </a:ext>
            </a:extLst>
          </p:cNvPr>
          <p:cNvSpPr>
            <a:spLocks noChangeShapeType="1"/>
          </p:cNvSpPr>
          <p:nvPr/>
        </p:nvSpPr>
        <p:spPr bwMode="auto">
          <a:xfrm flipH="1">
            <a:off x="6197601" y="0"/>
            <a:ext cx="3175" cy="6858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899" name="Freeform 3">
            <a:extLst>
              <a:ext uri="{FF2B5EF4-FFF2-40B4-BE49-F238E27FC236}">
                <a16:creationId xmlns:a16="http://schemas.microsoft.com/office/drawing/2014/main" id="{51FE28F7-C61F-78DE-03F1-F75D037A79B0}"/>
              </a:ext>
            </a:extLst>
          </p:cNvPr>
          <p:cNvSpPr>
            <a:spLocks/>
          </p:cNvSpPr>
          <p:nvPr/>
        </p:nvSpPr>
        <p:spPr bwMode="auto">
          <a:xfrm>
            <a:off x="1836738" y="2684214"/>
            <a:ext cx="4114800" cy="3663950"/>
          </a:xfrm>
          <a:custGeom>
            <a:avLst/>
            <a:gdLst>
              <a:gd name="T0" fmla="*/ 0 w 2592"/>
              <a:gd name="T1" fmla="*/ 1551 h 2308"/>
              <a:gd name="T2" fmla="*/ 192 w 2592"/>
              <a:gd name="T3" fmla="*/ 1983 h 2308"/>
              <a:gd name="T4" fmla="*/ 384 w 2592"/>
              <a:gd name="T5" fmla="*/ 879 h 2308"/>
              <a:gd name="T6" fmla="*/ 672 w 2592"/>
              <a:gd name="T7" fmla="*/ 1551 h 2308"/>
              <a:gd name="T8" fmla="*/ 960 w 2592"/>
              <a:gd name="T9" fmla="*/ 111 h 2308"/>
              <a:gd name="T10" fmla="*/ 1389 w 2592"/>
              <a:gd name="T11" fmla="*/ 2213 h 2308"/>
              <a:gd name="T12" fmla="*/ 1776 w 2592"/>
              <a:gd name="T13" fmla="*/ 687 h 2308"/>
              <a:gd name="T14" fmla="*/ 2064 w 2592"/>
              <a:gd name="T15" fmla="*/ 1887 h 2308"/>
              <a:gd name="T16" fmla="*/ 2317 w 2592"/>
              <a:gd name="T17" fmla="*/ 402 h 2308"/>
              <a:gd name="T18" fmla="*/ 2592 w 2592"/>
              <a:gd name="T19" fmla="*/ 1215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2" h="2308">
                <a:moveTo>
                  <a:pt x="0" y="1551"/>
                </a:moveTo>
                <a:cubicBezTo>
                  <a:pt x="64" y="1822"/>
                  <a:pt x="128" y="2094"/>
                  <a:pt x="192" y="1983"/>
                </a:cubicBezTo>
                <a:cubicBezTo>
                  <a:pt x="255" y="1871"/>
                  <a:pt x="303" y="951"/>
                  <a:pt x="384" y="879"/>
                </a:cubicBezTo>
                <a:cubicBezTo>
                  <a:pt x="464" y="806"/>
                  <a:pt x="576" y="1678"/>
                  <a:pt x="672" y="1551"/>
                </a:cubicBezTo>
                <a:cubicBezTo>
                  <a:pt x="767" y="1423"/>
                  <a:pt x="840" y="0"/>
                  <a:pt x="960" y="111"/>
                </a:cubicBezTo>
                <a:cubicBezTo>
                  <a:pt x="1079" y="221"/>
                  <a:pt x="1253" y="2117"/>
                  <a:pt x="1389" y="2213"/>
                </a:cubicBezTo>
                <a:cubicBezTo>
                  <a:pt x="1524" y="2308"/>
                  <a:pt x="1663" y="741"/>
                  <a:pt x="1776" y="687"/>
                </a:cubicBezTo>
                <a:cubicBezTo>
                  <a:pt x="1888" y="632"/>
                  <a:pt x="1973" y="1934"/>
                  <a:pt x="2064" y="1887"/>
                </a:cubicBezTo>
                <a:cubicBezTo>
                  <a:pt x="2154" y="1839"/>
                  <a:pt x="2229" y="513"/>
                  <a:pt x="2317" y="402"/>
                </a:cubicBezTo>
                <a:cubicBezTo>
                  <a:pt x="2404" y="290"/>
                  <a:pt x="2534" y="1045"/>
                  <a:pt x="2592" y="121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00" name="Freeform 4">
            <a:extLst>
              <a:ext uri="{FF2B5EF4-FFF2-40B4-BE49-F238E27FC236}">
                <a16:creationId xmlns:a16="http://schemas.microsoft.com/office/drawing/2014/main" id="{EC41C38E-84CF-1B93-F8A9-FAB238453DDC}"/>
              </a:ext>
            </a:extLst>
          </p:cNvPr>
          <p:cNvSpPr>
            <a:spLocks/>
          </p:cNvSpPr>
          <p:nvPr/>
        </p:nvSpPr>
        <p:spPr bwMode="auto">
          <a:xfrm>
            <a:off x="6332538" y="2685802"/>
            <a:ext cx="4114800" cy="3663950"/>
          </a:xfrm>
          <a:custGeom>
            <a:avLst/>
            <a:gdLst>
              <a:gd name="T0" fmla="*/ 0 w 2592"/>
              <a:gd name="T1" fmla="*/ 1551 h 2308"/>
              <a:gd name="T2" fmla="*/ 192 w 2592"/>
              <a:gd name="T3" fmla="*/ 1983 h 2308"/>
              <a:gd name="T4" fmla="*/ 384 w 2592"/>
              <a:gd name="T5" fmla="*/ 879 h 2308"/>
              <a:gd name="T6" fmla="*/ 672 w 2592"/>
              <a:gd name="T7" fmla="*/ 1551 h 2308"/>
              <a:gd name="T8" fmla="*/ 960 w 2592"/>
              <a:gd name="T9" fmla="*/ 111 h 2308"/>
              <a:gd name="T10" fmla="*/ 1389 w 2592"/>
              <a:gd name="T11" fmla="*/ 2213 h 2308"/>
              <a:gd name="T12" fmla="*/ 1776 w 2592"/>
              <a:gd name="T13" fmla="*/ 687 h 2308"/>
              <a:gd name="T14" fmla="*/ 2064 w 2592"/>
              <a:gd name="T15" fmla="*/ 1887 h 2308"/>
              <a:gd name="T16" fmla="*/ 2317 w 2592"/>
              <a:gd name="T17" fmla="*/ 402 h 2308"/>
              <a:gd name="T18" fmla="*/ 2592 w 2592"/>
              <a:gd name="T19" fmla="*/ 1215 h 2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92" h="2308">
                <a:moveTo>
                  <a:pt x="0" y="1551"/>
                </a:moveTo>
                <a:cubicBezTo>
                  <a:pt x="64" y="1822"/>
                  <a:pt x="128" y="2094"/>
                  <a:pt x="192" y="1983"/>
                </a:cubicBezTo>
                <a:cubicBezTo>
                  <a:pt x="255" y="1871"/>
                  <a:pt x="303" y="951"/>
                  <a:pt x="384" y="879"/>
                </a:cubicBezTo>
                <a:cubicBezTo>
                  <a:pt x="464" y="806"/>
                  <a:pt x="576" y="1678"/>
                  <a:pt x="672" y="1551"/>
                </a:cubicBezTo>
                <a:cubicBezTo>
                  <a:pt x="767" y="1423"/>
                  <a:pt x="840" y="0"/>
                  <a:pt x="960" y="111"/>
                </a:cubicBezTo>
                <a:cubicBezTo>
                  <a:pt x="1079" y="221"/>
                  <a:pt x="1253" y="2117"/>
                  <a:pt x="1389" y="2213"/>
                </a:cubicBezTo>
                <a:cubicBezTo>
                  <a:pt x="1524" y="2308"/>
                  <a:pt x="1663" y="741"/>
                  <a:pt x="1776" y="687"/>
                </a:cubicBezTo>
                <a:cubicBezTo>
                  <a:pt x="1888" y="632"/>
                  <a:pt x="1973" y="1934"/>
                  <a:pt x="2064" y="1887"/>
                </a:cubicBezTo>
                <a:cubicBezTo>
                  <a:pt x="2154" y="1839"/>
                  <a:pt x="2229" y="513"/>
                  <a:pt x="2317" y="402"/>
                </a:cubicBezTo>
                <a:cubicBezTo>
                  <a:pt x="2404" y="290"/>
                  <a:pt x="2534" y="1045"/>
                  <a:pt x="2592" y="1215"/>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01" name="Text Box 5">
            <a:extLst>
              <a:ext uri="{FF2B5EF4-FFF2-40B4-BE49-F238E27FC236}">
                <a16:creationId xmlns:a16="http://schemas.microsoft.com/office/drawing/2014/main" id="{37ADF54F-9E93-5FE6-498F-F89DEA2ED953}"/>
              </a:ext>
            </a:extLst>
          </p:cNvPr>
          <p:cNvSpPr txBox="1">
            <a:spLocks noChangeArrowheads="1"/>
          </p:cNvSpPr>
          <p:nvPr/>
        </p:nvSpPr>
        <p:spPr bwMode="auto">
          <a:xfrm>
            <a:off x="1844676" y="631551"/>
            <a:ext cx="41306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dirty="0"/>
              <a:t>Heuristic search algorithms are input order dependent and can get stuck in local minima or maxima</a:t>
            </a:r>
            <a:endParaRPr lang="en-US" altLang="en-US" dirty="0"/>
          </a:p>
        </p:txBody>
      </p:sp>
      <p:sp>
        <p:nvSpPr>
          <p:cNvPr id="80902" name="Text Box 6">
            <a:extLst>
              <a:ext uri="{FF2B5EF4-FFF2-40B4-BE49-F238E27FC236}">
                <a16:creationId xmlns:a16="http://schemas.microsoft.com/office/drawing/2014/main" id="{09C9DA52-7F54-0F06-7696-9E4326061503}"/>
              </a:ext>
            </a:extLst>
          </p:cNvPr>
          <p:cNvSpPr txBox="1">
            <a:spLocks noChangeArrowheads="1"/>
          </p:cNvSpPr>
          <p:nvPr/>
        </p:nvSpPr>
        <p:spPr bwMode="auto">
          <a:xfrm>
            <a:off x="6323013" y="631551"/>
            <a:ext cx="43434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t>Rerunning heuristic searches using different input orders of taxa can help find global minima or maxima</a:t>
            </a:r>
          </a:p>
        </p:txBody>
      </p:sp>
      <p:sp>
        <p:nvSpPr>
          <p:cNvPr id="80903" name="Text Box 7">
            <a:extLst>
              <a:ext uri="{FF2B5EF4-FFF2-40B4-BE49-F238E27FC236}">
                <a16:creationId xmlns:a16="http://schemas.microsoft.com/office/drawing/2014/main" id="{3E84F5FC-EADE-BD91-DF85-C3EF45B36C49}"/>
              </a:ext>
            </a:extLst>
          </p:cNvPr>
          <p:cNvSpPr txBox="1">
            <a:spLocks noChangeArrowheads="1"/>
          </p:cNvSpPr>
          <p:nvPr/>
        </p:nvSpPr>
        <p:spPr bwMode="auto">
          <a:xfrm>
            <a:off x="1524000" y="1892052"/>
            <a:ext cx="11430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solidFill>
                  <a:srgbClr val="CC0000"/>
                </a:solidFill>
              </a:rPr>
              <a:t>Search</a:t>
            </a:r>
          </a:p>
          <a:p>
            <a:pPr algn="ctr"/>
            <a:r>
              <a:rPr lang="en-US" altLang="en-US" b="1">
                <a:solidFill>
                  <a:srgbClr val="CC0000"/>
                </a:solidFill>
              </a:rPr>
              <a:t>for global minimum</a:t>
            </a:r>
          </a:p>
        </p:txBody>
      </p:sp>
      <p:sp>
        <p:nvSpPr>
          <p:cNvPr id="80904" name="Text Box 8">
            <a:extLst>
              <a:ext uri="{FF2B5EF4-FFF2-40B4-BE49-F238E27FC236}">
                <a16:creationId xmlns:a16="http://schemas.microsoft.com/office/drawing/2014/main" id="{CB1A75BB-3482-500F-38B8-3C680D14A89C}"/>
              </a:ext>
            </a:extLst>
          </p:cNvPr>
          <p:cNvSpPr txBox="1">
            <a:spLocks noChangeArrowheads="1"/>
          </p:cNvSpPr>
          <p:nvPr/>
        </p:nvSpPr>
        <p:spPr bwMode="auto">
          <a:xfrm>
            <a:off x="2767071" y="2327028"/>
            <a:ext cx="12682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0000FF"/>
                </a:solidFill>
              </a:rPr>
              <a:t>GLOBAL</a:t>
            </a:r>
          </a:p>
          <a:p>
            <a:pPr algn="ctr"/>
            <a:r>
              <a:rPr lang="en-US" altLang="en-US" b="1">
                <a:solidFill>
                  <a:srgbClr val="0000FF"/>
                </a:solidFill>
              </a:rPr>
              <a:t>MAXIMUM</a:t>
            </a:r>
          </a:p>
        </p:txBody>
      </p:sp>
      <p:sp>
        <p:nvSpPr>
          <p:cNvPr id="80905" name="Text Box 9">
            <a:extLst>
              <a:ext uri="{FF2B5EF4-FFF2-40B4-BE49-F238E27FC236}">
                <a16:creationId xmlns:a16="http://schemas.microsoft.com/office/drawing/2014/main" id="{8458577E-B612-2A19-C027-22EC75118CE5}"/>
              </a:ext>
            </a:extLst>
          </p:cNvPr>
          <p:cNvSpPr txBox="1">
            <a:spLocks noChangeArrowheads="1"/>
          </p:cNvSpPr>
          <p:nvPr/>
        </p:nvSpPr>
        <p:spPr bwMode="auto">
          <a:xfrm>
            <a:off x="3442809" y="6217990"/>
            <a:ext cx="12153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CC0000"/>
                </a:solidFill>
              </a:rPr>
              <a:t>GLOBAL</a:t>
            </a:r>
          </a:p>
          <a:p>
            <a:pPr algn="ctr"/>
            <a:r>
              <a:rPr lang="en-US" altLang="en-US" b="1">
                <a:solidFill>
                  <a:srgbClr val="CC0000"/>
                </a:solidFill>
              </a:rPr>
              <a:t>MINIMUM</a:t>
            </a:r>
          </a:p>
        </p:txBody>
      </p:sp>
      <p:sp>
        <p:nvSpPr>
          <p:cNvPr id="80906" name="Text Box 10">
            <a:extLst>
              <a:ext uri="{FF2B5EF4-FFF2-40B4-BE49-F238E27FC236}">
                <a16:creationId xmlns:a16="http://schemas.microsoft.com/office/drawing/2014/main" id="{40082C7D-CB2C-D229-A2D7-502B1E286669}"/>
              </a:ext>
            </a:extLst>
          </p:cNvPr>
          <p:cNvSpPr txBox="1">
            <a:spLocks noChangeArrowheads="1"/>
          </p:cNvSpPr>
          <p:nvPr/>
        </p:nvSpPr>
        <p:spPr bwMode="auto">
          <a:xfrm>
            <a:off x="1624013" y="5924302"/>
            <a:ext cx="100806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a:solidFill>
                  <a:srgbClr val="CC0000"/>
                </a:solidFill>
              </a:rPr>
              <a:t>local</a:t>
            </a:r>
          </a:p>
          <a:p>
            <a:pPr algn="ctr"/>
            <a:r>
              <a:rPr lang="en-US" altLang="en-US" b="1">
                <a:solidFill>
                  <a:srgbClr val="CC0000"/>
                </a:solidFill>
              </a:rPr>
              <a:t>minimum</a:t>
            </a:r>
          </a:p>
        </p:txBody>
      </p:sp>
      <p:sp>
        <p:nvSpPr>
          <p:cNvPr id="80907" name="Text Box 11">
            <a:extLst>
              <a:ext uri="{FF2B5EF4-FFF2-40B4-BE49-F238E27FC236}">
                <a16:creationId xmlns:a16="http://schemas.microsoft.com/office/drawing/2014/main" id="{CD1270B6-991F-276F-B002-BF8FC5FE8A6E}"/>
              </a:ext>
            </a:extLst>
          </p:cNvPr>
          <p:cNvSpPr txBox="1">
            <a:spLocks noChangeArrowheads="1"/>
          </p:cNvSpPr>
          <p:nvPr/>
        </p:nvSpPr>
        <p:spPr bwMode="auto">
          <a:xfrm>
            <a:off x="4903906" y="2696915"/>
            <a:ext cx="114435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0000FF"/>
                </a:solidFill>
              </a:rPr>
              <a:t>local</a:t>
            </a:r>
          </a:p>
          <a:p>
            <a:pPr algn="ctr"/>
            <a:r>
              <a:rPr lang="en-US" altLang="en-US" b="1">
                <a:solidFill>
                  <a:srgbClr val="0000FF"/>
                </a:solidFill>
              </a:rPr>
              <a:t>maximum</a:t>
            </a:r>
            <a:endParaRPr lang="en-US" altLang="en-US" sz="2400"/>
          </a:p>
        </p:txBody>
      </p:sp>
      <p:sp>
        <p:nvSpPr>
          <p:cNvPr id="80908" name="Text Box 12">
            <a:extLst>
              <a:ext uri="{FF2B5EF4-FFF2-40B4-BE49-F238E27FC236}">
                <a16:creationId xmlns:a16="http://schemas.microsoft.com/office/drawing/2014/main" id="{D372BF8F-76EE-B5A6-73E2-D8D44D2A6B40}"/>
              </a:ext>
            </a:extLst>
          </p:cNvPr>
          <p:cNvSpPr txBox="1">
            <a:spLocks noChangeArrowheads="1"/>
          </p:cNvSpPr>
          <p:nvPr/>
        </p:nvSpPr>
        <p:spPr bwMode="auto">
          <a:xfrm>
            <a:off x="5121393" y="1477714"/>
            <a:ext cx="11443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0000FF"/>
                </a:solidFill>
              </a:rPr>
              <a:t>Search</a:t>
            </a:r>
          </a:p>
          <a:p>
            <a:pPr algn="ctr"/>
            <a:r>
              <a:rPr lang="en-US" altLang="en-US" b="1">
                <a:solidFill>
                  <a:srgbClr val="0000FF"/>
                </a:solidFill>
              </a:rPr>
              <a:t>for global</a:t>
            </a:r>
          </a:p>
          <a:p>
            <a:pPr algn="ctr"/>
            <a:r>
              <a:rPr lang="en-US" altLang="en-US" b="1">
                <a:solidFill>
                  <a:srgbClr val="0000FF"/>
                </a:solidFill>
              </a:rPr>
              <a:t>maximum</a:t>
            </a:r>
            <a:endParaRPr lang="en-US" altLang="en-US" sz="2400">
              <a:solidFill>
                <a:srgbClr val="0000FF"/>
              </a:solidFill>
            </a:endParaRPr>
          </a:p>
        </p:txBody>
      </p:sp>
      <p:sp>
        <p:nvSpPr>
          <p:cNvPr id="80909" name="Line 13">
            <a:extLst>
              <a:ext uri="{FF2B5EF4-FFF2-40B4-BE49-F238E27FC236}">
                <a16:creationId xmlns:a16="http://schemas.microsoft.com/office/drawing/2014/main" id="{1B616953-7808-D601-DA65-ACB529784048}"/>
              </a:ext>
            </a:extLst>
          </p:cNvPr>
          <p:cNvSpPr>
            <a:spLocks noChangeShapeType="1"/>
          </p:cNvSpPr>
          <p:nvPr/>
        </p:nvSpPr>
        <p:spPr bwMode="auto">
          <a:xfrm flipH="1">
            <a:off x="1930401" y="2620715"/>
            <a:ext cx="3175" cy="2252663"/>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0" name="Line 14">
            <a:extLst>
              <a:ext uri="{FF2B5EF4-FFF2-40B4-BE49-F238E27FC236}">
                <a16:creationId xmlns:a16="http://schemas.microsoft.com/office/drawing/2014/main" id="{0593C2D8-502C-1D7A-FE03-7E6FD727D118}"/>
              </a:ext>
            </a:extLst>
          </p:cNvPr>
          <p:cNvSpPr>
            <a:spLocks noChangeShapeType="1"/>
          </p:cNvSpPr>
          <p:nvPr/>
        </p:nvSpPr>
        <p:spPr bwMode="auto">
          <a:xfrm>
            <a:off x="5959475" y="2239714"/>
            <a:ext cx="0" cy="152400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1" name="Freeform 15">
            <a:extLst>
              <a:ext uri="{FF2B5EF4-FFF2-40B4-BE49-F238E27FC236}">
                <a16:creationId xmlns:a16="http://schemas.microsoft.com/office/drawing/2014/main" id="{71A0D6D8-626C-F8BB-7C73-4F95F21F523F}"/>
              </a:ext>
            </a:extLst>
          </p:cNvPr>
          <p:cNvSpPr>
            <a:spLocks/>
          </p:cNvSpPr>
          <p:nvPr/>
        </p:nvSpPr>
        <p:spPr bwMode="auto">
          <a:xfrm>
            <a:off x="1870075" y="3700215"/>
            <a:ext cx="1174750" cy="2174875"/>
          </a:xfrm>
          <a:custGeom>
            <a:avLst/>
            <a:gdLst>
              <a:gd name="T0" fmla="*/ 0 w 832"/>
              <a:gd name="T1" fmla="*/ 808 h 1370"/>
              <a:gd name="T2" fmla="*/ 160 w 832"/>
              <a:gd name="T3" fmla="*/ 1280 h 1370"/>
              <a:gd name="T4" fmla="*/ 328 w 832"/>
              <a:gd name="T5" fmla="*/ 264 h 1370"/>
              <a:gd name="T6" fmla="*/ 480 w 832"/>
              <a:gd name="T7" fmla="*/ 232 h 1370"/>
              <a:gd name="T8" fmla="*/ 704 w 832"/>
              <a:gd name="T9" fmla="*/ 832 h 1370"/>
              <a:gd name="T10" fmla="*/ 832 w 832"/>
              <a:gd name="T11" fmla="*/ 0 h 1370"/>
            </a:gdLst>
            <a:ahLst/>
            <a:cxnLst>
              <a:cxn ang="0">
                <a:pos x="T0" y="T1"/>
              </a:cxn>
              <a:cxn ang="0">
                <a:pos x="T2" y="T3"/>
              </a:cxn>
              <a:cxn ang="0">
                <a:pos x="T4" y="T5"/>
              </a:cxn>
              <a:cxn ang="0">
                <a:pos x="T6" y="T7"/>
              </a:cxn>
              <a:cxn ang="0">
                <a:pos x="T8" y="T9"/>
              </a:cxn>
              <a:cxn ang="0">
                <a:pos x="T10" y="T11"/>
              </a:cxn>
            </a:cxnLst>
            <a:rect l="0" t="0" r="r" b="b"/>
            <a:pathLst>
              <a:path w="832" h="1370">
                <a:moveTo>
                  <a:pt x="0" y="808"/>
                </a:moveTo>
                <a:cubicBezTo>
                  <a:pt x="26" y="886"/>
                  <a:pt x="105" y="1370"/>
                  <a:pt x="160" y="1280"/>
                </a:cubicBezTo>
                <a:cubicBezTo>
                  <a:pt x="214" y="1189"/>
                  <a:pt x="274" y="438"/>
                  <a:pt x="328" y="264"/>
                </a:cubicBezTo>
                <a:cubicBezTo>
                  <a:pt x="381" y="89"/>
                  <a:pt x="417" y="137"/>
                  <a:pt x="480" y="232"/>
                </a:cubicBezTo>
                <a:cubicBezTo>
                  <a:pt x="542" y="326"/>
                  <a:pt x="645" y="870"/>
                  <a:pt x="704" y="832"/>
                </a:cubicBezTo>
                <a:cubicBezTo>
                  <a:pt x="762" y="793"/>
                  <a:pt x="805" y="173"/>
                  <a:pt x="832" y="0"/>
                </a:cubicBezTo>
              </a:path>
            </a:pathLst>
          </a:custGeom>
          <a:noFill/>
          <a:ln w="28575" cap="flat" cmpd="sng">
            <a:solidFill>
              <a:srgbClr val="CC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2" name="Line 16">
            <a:extLst>
              <a:ext uri="{FF2B5EF4-FFF2-40B4-BE49-F238E27FC236}">
                <a16:creationId xmlns:a16="http://schemas.microsoft.com/office/drawing/2014/main" id="{EA1BA2D3-A69D-14D4-511D-2E6537C2D925}"/>
              </a:ext>
            </a:extLst>
          </p:cNvPr>
          <p:cNvSpPr>
            <a:spLocks noChangeShapeType="1"/>
          </p:cNvSpPr>
          <p:nvPr/>
        </p:nvSpPr>
        <p:spPr bwMode="auto">
          <a:xfrm>
            <a:off x="2954339" y="3687514"/>
            <a:ext cx="134937" cy="0"/>
          </a:xfrm>
          <a:prstGeom prst="line">
            <a:avLst/>
          </a:prstGeom>
          <a:noFill/>
          <a:ln w="38100">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3" name="Freeform 17">
            <a:extLst>
              <a:ext uri="{FF2B5EF4-FFF2-40B4-BE49-F238E27FC236}">
                <a16:creationId xmlns:a16="http://schemas.microsoft.com/office/drawing/2014/main" id="{6211A9F1-431B-BAE9-8748-6E3E72413C38}"/>
              </a:ext>
            </a:extLst>
          </p:cNvPr>
          <p:cNvSpPr>
            <a:spLocks/>
          </p:cNvSpPr>
          <p:nvPr/>
        </p:nvSpPr>
        <p:spPr bwMode="auto">
          <a:xfrm>
            <a:off x="4681539" y="3054102"/>
            <a:ext cx="1252537" cy="2540000"/>
          </a:xfrm>
          <a:custGeom>
            <a:avLst/>
            <a:gdLst>
              <a:gd name="T0" fmla="*/ 0 w 888"/>
              <a:gd name="T1" fmla="*/ 391 h 1600"/>
              <a:gd name="T2" fmla="*/ 96 w 888"/>
              <a:gd name="T3" fmla="*/ 519 h 1600"/>
              <a:gd name="T4" fmla="*/ 304 w 888"/>
              <a:gd name="T5" fmla="*/ 1551 h 1600"/>
              <a:gd name="T6" fmla="*/ 504 w 888"/>
              <a:gd name="T7" fmla="*/ 223 h 1600"/>
              <a:gd name="T8" fmla="*/ 720 w 888"/>
              <a:gd name="T9" fmla="*/ 215 h 1600"/>
              <a:gd name="T10" fmla="*/ 888 w 888"/>
              <a:gd name="T11" fmla="*/ 831 h 1600"/>
            </a:gdLst>
            <a:ahLst/>
            <a:cxnLst>
              <a:cxn ang="0">
                <a:pos x="T0" y="T1"/>
              </a:cxn>
              <a:cxn ang="0">
                <a:pos x="T2" y="T3"/>
              </a:cxn>
              <a:cxn ang="0">
                <a:pos x="T4" y="T5"/>
              </a:cxn>
              <a:cxn ang="0">
                <a:pos x="T6" y="T7"/>
              </a:cxn>
              <a:cxn ang="0">
                <a:pos x="T8" y="T9"/>
              </a:cxn>
              <a:cxn ang="0">
                <a:pos x="T10" y="T11"/>
              </a:cxn>
            </a:cxnLst>
            <a:rect l="0" t="0" r="r" b="b"/>
            <a:pathLst>
              <a:path w="888" h="1600">
                <a:moveTo>
                  <a:pt x="0" y="391"/>
                </a:moveTo>
                <a:cubicBezTo>
                  <a:pt x="14" y="412"/>
                  <a:pt x="45" y="325"/>
                  <a:pt x="96" y="519"/>
                </a:cubicBezTo>
                <a:cubicBezTo>
                  <a:pt x="146" y="712"/>
                  <a:pt x="236" y="1600"/>
                  <a:pt x="304" y="1551"/>
                </a:cubicBezTo>
                <a:cubicBezTo>
                  <a:pt x="371" y="1501"/>
                  <a:pt x="434" y="445"/>
                  <a:pt x="504" y="223"/>
                </a:cubicBezTo>
                <a:cubicBezTo>
                  <a:pt x="573" y="0"/>
                  <a:pt x="656" y="113"/>
                  <a:pt x="720" y="215"/>
                </a:cubicBezTo>
                <a:cubicBezTo>
                  <a:pt x="783" y="316"/>
                  <a:pt x="853" y="702"/>
                  <a:pt x="888" y="831"/>
                </a:cubicBezTo>
              </a:path>
            </a:pathLst>
          </a:custGeom>
          <a:noFill/>
          <a:ln w="28575" cap="flat" cmpd="sng">
            <a:solidFill>
              <a:srgbClr val="0000FF"/>
            </a:solidFill>
            <a:prstDash val="sysDot"/>
            <a:round/>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4" name="Line 18">
            <a:extLst>
              <a:ext uri="{FF2B5EF4-FFF2-40B4-BE49-F238E27FC236}">
                <a16:creationId xmlns:a16="http://schemas.microsoft.com/office/drawing/2014/main" id="{380100E3-1304-8DB7-5A7A-6B4A244837C6}"/>
              </a:ext>
            </a:extLst>
          </p:cNvPr>
          <p:cNvSpPr>
            <a:spLocks noChangeShapeType="1"/>
          </p:cNvSpPr>
          <p:nvPr/>
        </p:nvSpPr>
        <p:spPr bwMode="auto">
          <a:xfrm>
            <a:off x="4457700" y="3689103"/>
            <a:ext cx="109538" cy="10953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5" name="Line 19">
            <a:extLst>
              <a:ext uri="{FF2B5EF4-FFF2-40B4-BE49-F238E27FC236}">
                <a16:creationId xmlns:a16="http://schemas.microsoft.com/office/drawing/2014/main" id="{B005D835-EF93-4AB0-FFF1-5DAEB7055C93}"/>
              </a:ext>
            </a:extLst>
          </p:cNvPr>
          <p:cNvSpPr>
            <a:spLocks noChangeShapeType="1"/>
          </p:cNvSpPr>
          <p:nvPr/>
        </p:nvSpPr>
        <p:spPr bwMode="auto">
          <a:xfrm>
            <a:off x="7356475" y="2160340"/>
            <a:ext cx="0" cy="259397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6" name="Line 20">
            <a:extLst>
              <a:ext uri="{FF2B5EF4-FFF2-40B4-BE49-F238E27FC236}">
                <a16:creationId xmlns:a16="http://schemas.microsoft.com/office/drawing/2014/main" id="{47557F67-41E4-BE21-A59A-E0BA7F8217CF}"/>
              </a:ext>
            </a:extLst>
          </p:cNvPr>
          <p:cNvSpPr>
            <a:spLocks noChangeShapeType="1"/>
          </p:cNvSpPr>
          <p:nvPr/>
        </p:nvSpPr>
        <p:spPr bwMode="auto">
          <a:xfrm flipH="1">
            <a:off x="8574089" y="2011114"/>
            <a:ext cx="1587" cy="37592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7" name="Line 21">
            <a:extLst>
              <a:ext uri="{FF2B5EF4-FFF2-40B4-BE49-F238E27FC236}">
                <a16:creationId xmlns:a16="http://schemas.microsoft.com/office/drawing/2014/main" id="{01111E2F-423D-26EF-A799-3072921CCC66}"/>
              </a:ext>
            </a:extLst>
          </p:cNvPr>
          <p:cNvSpPr>
            <a:spLocks noChangeShapeType="1"/>
          </p:cNvSpPr>
          <p:nvPr/>
        </p:nvSpPr>
        <p:spPr bwMode="auto">
          <a:xfrm>
            <a:off x="9617075" y="2011114"/>
            <a:ext cx="0" cy="281940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8" name="Line 22">
            <a:extLst>
              <a:ext uri="{FF2B5EF4-FFF2-40B4-BE49-F238E27FC236}">
                <a16:creationId xmlns:a16="http://schemas.microsoft.com/office/drawing/2014/main" id="{A7F17D18-DC19-EF72-A42D-D57FA455C058}"/>
              </a:ext>
            </a:extLst>
          </p:cNvPr>
          <p:cNvSpPr>
            <a:spLocks noChangeShapeType="1"/>
          </p:cNvSpPr>
          <p:nvPr/>
        </p:nvSpPr>
        <p:spPr bwMode="auto">
          <a:xfrm flipH="1">
            <a:off x="6950076" y="2207964"/>
            <a:ext cx="4763" cy="170815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19" name="Line 23">
            <a:extLst>
              <a:ext uri="{FF2B5EF4-FFF2-40B4-BE49-F238E27FC236}">
                <a16:creationId xmlns:a16="http://schemas.microsoft.com/office/drawing/2014/main" id="{0F92876B-4A87-27D6-D30E-709127DF1D36}"/>
              </a:ext>
            </a:extLst>
          </p:cNvPr>
          <p:cNvSpPr>
            <a:spLocks noChangeShapeType="1"/>
          </p:cNvSpPr>
          <p:nvPr/>
        </p:nvSpPr>
        <p:spPr bwMode="auto">
          <a:xfrm>
            <a:off x="9151939" y="2071440"/>
            <a:ext cx="1587" cy="151447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20" name="Line 24">
            <a:extLst>
              <a:ext uri="{FF2B5EF4-FFF2-40B4-BE49-F238E27FC236}">
                <a16:creationId xmlns:a16="http://schemas.microsoft.com/office/drawing/2014/main" id="{52D2F069-7D4E-C722-EDA1-AA5AE1F05CA9}"/>
              </a:ext>
            </a:extLst>
          </p:cNvPr>
          <p:cNvSpPr>
            <a:spLocks noChangeShapeType="1"/>
          </p:cNvSpPr>
          <p:nvPr/>
        </p:nvSpPr>
        <p:spPr bwMode="auto">
          <a:xfrm>
            <a:off x="6543675" y="2198440"/>
            <a:ext cx="0" cy="3241675"/>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21" name="Line 25">
            <a:extLst>
              <a:ext uri="{FF2B5EF4-FFF2-40B4-BE49-F238E27FC236}">
                <a16:creationId xmlns:a16="http://schemas.microsoft.com/office/drawing/2014/main" id="{E05DE969-19D4-AA72-9543-3FD1C6291FB1}"/>
              </a:ext>
            </a:extLst>
          </p:cNvPr>
          <p:cNvSpPr>
            <a:spLocks noChangeShapeType="1"/>
          </p:cNvSpPr>
          <p:nvPr/>
        </p:nvSpPr>
        <p:spPr bwMode="auto">
          <a:xfrm flipH="1">
            <a:off x="7864475" y="1858715"/>
            <a:ext cx="0" cy="50006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80922" name="Text Box 26">
            <a:extLst>
              <a:ext uri="{FF2B5EF4-FFF2-40B4-BE49-F238E27FC236}">
                <a16:creationId xmlns:a16="http://schemas.microsoft.com/office/drawing/2014/main" id="{D0B273AF-FC79-E6A4-246E-71D39A2A3D4F}"/>
              </a:ext>
            </a:extLst>
          </p:cNvPr>
          <p:cNvSpPr txBox="1">
            <a:spLocks noChangeArrowheads="1"/>
          </p:cNvSpPr>
          <p:nvPr/>
        </p:nvSpPr>
        <p:spPr bwMode="auto">
          <a:xfrm>
            <a:off x="7245409" y="2354015"/>
            <a:ext cx="12682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0000FF"/>
                </a:solidFill>
              </a:rPr>
              <a:t>GLOBAL</a:t>
            </a:r>
          </a:p>
          <a:p>
            <a:pPr algn="ctr"/>
            <a:r>
              <a:rPr lang="en-US" altLang="en-US" b="1">
                <a:solidFill>
                  <a:srgbClr val="0000FF"/>
                </a:solidFill>
              </a:rPr>
              <a:t>MAXIMUM</a:t>
            </a:r>
            <a:endParaRPr lang="en-US" altLang="en-US" sz="2400"/>
          </a:p>
        </p:txBody>
      </p:sp>
      <p:sp>
        <p:nvSpPr>
          <p:cNvPr id="80923" name="Text Box 27">
            <a:extLst>
              <a:ext uri="{FF2B5EF4-FFF2-40B4-BE49-F238E27FC236}">
                <a16:creationId xmlns:a16="http://schemas.microsoft.com/office/drawing/2014/main" id="{D25F8850-AA8E-BF8E-C1A0-3A9588BE11F1}"/>
              </a:ext>
            </a:extLst>
          </p:cNvPr>
          <p:cNvSpPr txBox="1">
            <a:spLocks noChangeArrowheads="1"/>
          </p:cNvSpPr>
          <p:nvPr/>
        </p:nvSpPr>
        <p:spPr bwMode="auto">
          <a:xfrm>
            <a:off x="7975122" y="6227515"/>
            <a:ext cx="121539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b="1">
                <a:solidFill>
                  <a:srgbClr val="CC0000"/>
                </a:solidFill>
              </a:rPr>
              <a:t>GLOBAL</a:t>
            </a:r>
          </a:p>
          <a:p>
            <a:pPr algn="ctr"/>
            <a:r>
              <a:rPr lang="en-US" altLang="en-US" b="1">
                <a:solidFill>
                  <a:srgbClr val="CC0000"/>
                </a:solidFill>
              </a:rPr>
              <a:t>MINIMUM</a:t>
            </a:r>
            <a:endParaRPr lang="en-US" altLang="en-US" sz="2400"/>
          </a:p>
        </p:txBody>
      </p:sp>
      <p:sp>
        <p:nvSpPr>
          <p:cNvPr id="80924" name="Line 28">
            <a:extLst>
              <a:ext uri="{FF2B5EF4-FFF2-40B4-BE49-F238E27FC236}">
                <a16:creationId xmlns:a16="http://schemas.microsoft.com/office/drawing/2014/main" id="{DDF88FB9-1684-3B2D-C122-B2C906E00CBD}"/>
              </a:ext>
            </a:extLst>
          </p:cNvPr>
          <p:cNvSpPr>
            <a:spLocks noChangeShapeType="1"/>
          </p:cNvSpPr>
          <p:nvPr/>
        </p:nvSpPr>
        <p:spPr bwMode="auto">
          <a:xfrm>
            <a:off x="9998075" y="1706315"/>
            <a:ext cx="1588" cy="1514475"/>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2" name="Title 1">
            <a:extLst>
              <a:ext uri="{FF2B5EF4-FFF2-40B4-BE49-F238E27FC236}">
                <a16:creationId xmlns:a16="http://schemas.microsoft.com/office/drawing/2014/main" id="{91772EF2-7476-970B-9796-0620A0EEF7B4}"/>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2145933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iterate type="lt">
                                    <p:tmAbs val="75"/>
                                  </p:iterate>
                                  <p:childTnLst>
                                    <p:set>
                                      <p:cBhvr>
                                        <p:cTn id="6" dur="1" fill="hold">
                                          <p:stCondLst>
                                            <p:cond delay="74"/>
                                          </p:stCondLst>
                                        </p:cTn>
                                        <p:tgtEl>
                                          <p:spTgt spid="80903"/>
                                        </p:tgtEl>
                                        <p:attrNameLst>
                                          <p:attrName>style.visibility</p:attrName>
                                        </p:attrNameLst>
                                      </p:cBhvr>
                                      <p:to>
                                        <p:strVal val="visible"/>
                                      </p:to>
                                    </p:set>
                                  </p:childTnLst>
                                </p:cTn>
                              </p:par>
                            </p:childTnLst>
                          </p:cTn>
                        </p:par>
                        <p:par>
                          <p:cTn id="7" fill="hold" nodeType="afterGroup">
                            <p:stCondLst>
                              <p:cond delay="75"/>
                            </p:stCondLst>
                            <p:childTnLst>
                              <p:par>
                                <p:cTn id="8" presetID="22" presetClass="entr" presetSubtype="1" fill="hold" nodeType="afterEffect">
                                  <p:stCondLst>
                                    <p:cond delay="0"/>
                                  </p:stCondLst>
                                  <p:childTnLst>
                                    <p:set>
                                      <p:cBhvr>
                                        <p:cTn id="9" dur="1" fill="hold">
                                          <p:stCondLst>
                                            <p:cond delay="0"/>
                                          </p:stCondLst>
                                        </p:cTn>
                                        <p:tgtEl>
                                          <p:spTgt spid="80909"/>
                                        </p:tgtEl>
                                        <p:attrNameLst>
                                          <p:attrName>style.visibility</p:attrName>
                                        </p:attrNameLst>
                                      </p:cBhvr>
                                      <p:to>
                                        <p:strVal val="visible"/>
                                      </p:to>
                                    </p:set>
                                    <p:animEffect transition="in" filter="wipe(up)">
                                      <p:cBhvr>
                                        <p:cTn id="10" dur="500"/>
                                        <p:tgtEl>
                                          <p:spTgt spid="80909"/>
                                        </p:tgtEl>
                                      </p:cBhvr>
                                    </p:animEffect>
                                  </p:childTnLst>
                                  <p:subTnLst>
                                    <p:audio>
                                      <p:cMediaNode>
                                        <p:cTn display="0" masterRel="sameClick">
                                          <p:stCondLst>
                                            <p:cond evt="begin" delay="0">
                                              <p:tn val="8"/>
                                            </p:cond>
                                          </p:stCondLst>
                                          <p:endCondLst>
                                            <p:cond evt="onStopAudio" delay="0">
                                              <p:tgtEl>
                                                <p:sldTgt/>
                                              </p:tgtEl>
                                            </p:cond>
                                          </p:endCondLst>
                                        </p:cTn>
                                        <p:tgtEl>
                                          <p:sndTgt r:embed="rId2" name="Whoosh"/>
                                        </p:tgtEl>
                                      </p:cMediaNode>
                                    </p:audio>
                                  </p:subTnLst>
                                </p:cTn>
                              </p:par>
                            </p:childTnLst>
                          </p:cTn>
                        </p:par>
                        <p:par>
                          <p:cTn id="11" fill="hold" nodeType="afterGroup">
                            <p:stCondLst>
                              <p:cond delay="575"/>
                            </p:stCondLst>
                            <p:childTnLst>
                              <p:par>
                                <p:cTn id="12" presetID="22" presetClass="entr" presetSubtype="8" fill="hold" nodeType="afterEffect">
                                  <p:stCondLst>
                                    <p:cond delay="500"/>
                                  </p:stCondLst>
                                  <p:childTnLst>
                                    <p:set>
                                      <p:cBhvr>
                                        <p:cTn id="13" dur="1" fill="hold">
                                          <p:stCondLst>
                                            <p:cond delay="0"/>
                                          </p:stCondLst>
                                        </p:cTn>
                                        <p:tgtEl>
                                          <p:spTgt spid="80911"/>
                                        </p:tgtEl>
                                        <p:attrNameLst>
                                          <p:attrName>style.visibility</p:attrName>
                                        </p:attrNameLst>
                                      </p:cBhvr>
                                      <p:to>
                                        <p:strVal val="visible"/>
                                      </p:to>
                                    </p:set>
                                    <p:animEffect transition="in" filter="wipe(left)">
                                      <p:cBhvr>
                                        <p:cTn id="14" dur="500"/>
                                        <p:tgtEl>
                                          <p:spTgt spid="80911"/>
                                        </p:tgtEl>
                                      </p:cBhvr>
                                    </p:animEffect>
                                  </p:childTnLst>
                                  <p:subTnLst>
                                    <p:audio>
                                      <p:cMediaNode>
                                        <p:cTn display="0" masterRel="sameClick">
                                          <p:stCondLst>
                                            <p:cond evt="begin" delay="0">
                                              <p:tn val="12"/>
                                            </p:cond>
                                          </p:stCondLst>
                                          <p:endCondLst>
                                            <p:cond evt="onStopAudio" delay="0">
                                              <p:tgtEl>
                                                <p:sldTgt/>
                                              </p:tgtEl>
                                            </p:cond>
                                          </p:endCondLst>
                                        </p:cTn>
                                        <p:tgtEl>
                                          <p:sndTgt r:embed="rId3" name="Laser"/>
                                        </p:tgtEl>
                                      </p:cMediaNode>
                                    </p:audio>
                                  </p:subTnLst>
                                </p:cTn>
                              </p:par>
                            </p:childTnLst>
                          </p:cTn>
                        </p:par>
                        <p:par>
                          <p:cTn id="15" fill="hold" nodeType="afterGroup">
                            <p:stCondLst>
                              <p:cond delay="1575"/>
                            </p:stCondLst>
                            <p:childTnLst>
                              <p:par>
                                <p:cTn id="16" presetID="1" presetClass="entr" presetSubtype="0" fill="hold" nodeType="afterEffect">
                                  <p:stCondLst>
                                    <p:cond delay="0"/>
                                  </p:stCondLst>
                                  <p:childTnLst>
                                    <p:set>
                                      <p:cBhvr>
                                        <p:cTn id="17" dur="1" fill="hold">
                                          <p:stCondLst>
                                            <p:cond delay="499"/>
                                          </p:stCondLst>
                                        </p:cTn>
                                        <p:tgtEl>
                                          <p:spTgt spid="80912"/>
                                        </p:tgtEl>
                                        <p:attrNameLst>
                                          <p:attrName>style.visibility</p:attrName>
                                        </p:attrNameLst>
                                      </p:cBhvr>
                                      <p:to>
                                        <p:strVal val="visible"/>
                                      </p:to>
                                    </p:set>
                                  </p:childTnLst>
                                  <p:subTnLst>
                                    <p:cmd type="evt" cmd="onstopaudio">
                                      <p:cBhvr>
                                        <p:cTn display="0" masterRel="sameClick">
                                          <p:stCondLst>
                                            <p:cond evt="begin" delay="0">
                                              <p:tn val="16"/>
                                            </p:cond>
                                          </p:stCondLst>
                                        </p:cTn>
                                        <p:tgtEl>
                                          <p:sldTgt/>
                                        </p:tgtEl>
                                      </p:cBhvr>
                                    </p:cmd>
                                  </p:sub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80908"/>
                                        </p:tgtEl>
                                        <p:attrNameLst>
                                          <p:attrName>style.visibility</p:attrName>
                                        </p:attrNameLst>
                                      </p:cBhvr>
                                      <p:to>
                                        <p:strVal val="visible"/>
                                      </p:to>
                                    </p:se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80910"/>
                                        </p:tgtEl>
                                        <p:attrNameLst>
                                          <p:attrName>style.visibility</p:attrName>
                                        </p:attrNameLst>
                                      </p:cBhvr>
                                      <p:to>
                                        <p:strVal val="visible"/>
                                      </p:to>
                                    </p:set>
                                    <p:animEffect transition="in" filter="wipe(up)">
                                      <p:cBhvr>
                                        <p:cTn id="25" dur="500"/>
                                        <p:tgtEl>
                                          <p:spTgt spid="80910"/>
                                        </p:tgtEl>
                                      </p:cBhvr>
                                    </p:animEffect>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par>
                          <p:cTn id="26" fill="hold" nodeType="afterGroup">
                            <p:stCondLst>
                              <p:cond delay="1000"/>
                            </p:stCondLst>
                            <p:childTnLst>
                              <p:par>
                                <p:cTn id="27" presetID="22" presetClass="entr" presetSubtype="2" fill="hold" nodeType="afterEffect">
                                  <p:stCondLst>
                                    <p:cond delay="500"/>
                                  </p:stCondLst>
                                  <p:childTnLst>
                                    <p:set>
                                      <p:cBhvr>
                                        <p:cTn id="28" dur="1" fill="hold">
                                          <p:stCondLst>
                                            <p:cond delay="0"/>
                                          </p:stCondLst>
                                        </p:cTn>
                                        <p:tgtEl>
                                          <p:spTgt spid="80913"/>
                                        </p:tgtEl>
                                        <p:attrNameLst>
                                          <p:attrName>style.visibility</p:attrName>
                                        </p:attrNameLst>
                                      </p:cBhvr>
                                      <p:to>
                                        <p:strVal val="visible"/>
                                      </p:to>
                                    </p:set>
                                    <p:animEffect transition="in" filter="wipe(right)">
                                      <p:cBhvr>
                                        <p:cTn id="29" dur="500"/>
                                        <p:tgtEl>
                                          <p:spTgt spid="80913"/>
                                        </p:tgtEl>
                                      </p:cBhvr>
                                    </p:animEffect>
                                  </p:childTnLst>
                                  <p:subTnLst>
                                    <p:audio>
                                      <p:cMediaNode>
                                        <p:cTn display="0" masterRel="sameClick">
                                          <p:stCondLst>
                                            <p:cond evt="begin" delay="0">
                                              <p:tn val="27"/>
                                            </p:cond>
                                          </p:stCondLst>
                                          <p:endCondLst>
                                            <p:cond evt="onStopAudio" delay="0">
                                              <p:tgtEl>
                                                <p:sldTgt/>
                                              </p:tgtEl>
                                            </p:cond>
                                          </p:endCondLst>
                                        </p:cTn>
                                        <p:tgtEl>
                                          <p:sndTgt r:embed="rId3" name="Laser"/>
                                        </p:tgtEl>
                                      </p:cMediaNode>
                                    </p:audio>
                                  </p:subTnLst>
                                </p:cTn>
                              </p:par>
                            </p:childTnLst>
                          </p:cTn>
                        </p:par>
                        <p:par>
                          <p:cTn id="30" fill="hold" nodeType="afterGroup">
                            <p:stCondLst>
                              <p:cond delay="2000"/>
                            </p:stCondLst>
                            <p:childTnLst>
                              <p:par>
                                <p:cTn id="31" presetID="1" presetClass="entr" presetSubtype="0" fill="hold" nodeType="afterEffect">
                                  <p:stCondLst>
                                    <p:cond delay="0"/>
                                  </p:stCondLst>
                                  <p:childTnLst>
                                    <p:set>
                                      <p:cBhvr>
                                        <p:cTn id="32" dur="1" fill="hold">
                                          <p:stCondLst>
                                            <p:cond delay="499"/>
                                          </p:stCondLst>
                                        </p:cTn>
                                        <p:tgtEl>
                                          <p:spTgt spid="80914"/>
                                        </p:tgtEl>
                                        <p:attrNameLst>
                                          <p:attrName>style.visibility</p:attrName>
                                        </p:attrNameLst>
                                      </p:cBhvr>
                                      <p:to>
                                        <p:strVal val="visible"/>
                                      </p:to>
                                    </p:set>
                                  </p:childTnLst>
                                  <p:subTnLst>
                                    <p:cmd type="evt" cmd="onstopaudio">
                                      <p:cBhvr>
                                        <p:cTn display="0" masterRel="sameClick">
                                          <p:stCondLst>
                                            <p:cond evt="begin" delay="0">
                                              <p:tn val="31"/>
                                            </p:cond>
                                          </p:stCondLst>
                                        </p:cTn>
                                        <p:tgtEl>
                                          <p:sldTgt/>
                                        </p:tgtEl>
                                      </p:cBhvr>
                                    </p:cmd>
                                  </p:sub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1" fill="hold" nodeType="clickEffect">
                                  <p:stCondLst>
                                    <p:cond delay="0"/>
                                  </p:stCondLst>
                                  <p:childTnLst>
                                    <p:set>
                                      <p:cBhvr>
                                        <p:cTn id="36" dur="1" fill="hold">
                                          <p:stCondLst>
                                            <p:cond delay="0"/>
                                          </p:stCondLst>
                                        </p:cTn>
                                        <p:tgtEl>
                                          <p:spTgt spid="80920"/>
                                        </p:tgtEl>
                                        <p:attrNameLst>
                                          <p:attrName>style.visibility</p:attrName>
                                        </p:attrNameLst>
                                      </p:cBhvr>
                                      <p:to>
                                        <p:strVal val="visible"/>
                                      </p:to>
                                    </p:set>
                                    <p:anim calcmode="lin" valueType="num">
                                      <p:cBhvr additive="base">
                                        <p:cTn id="37" dur="500"/>
                                        <p:tgtEl>
                                          <p:spTgt spid="80920"/>
                                        </p:tgtEl>
                                        <p:attrNameLst>
                                          <p:attrName>ppt_y</p:attrName>
                                        </p:attrNameLst>
                                      </p:cBhvr>
                                      <p:tavLst>
                                        <p:tav tm="0">
                                          <p:val>
                                            <p:strVal val="#ppt_y-#ppt_h*1.125000"/>
                                          </p:val>
                                        </p:tav>
                                        <p:tav tm="100000">
                                          <p:val>
                                            <p:strVal val="#ppt_y"/>
                                          </p:val>
                                        </p:tav>
                                      </p:tavLst>
                                    </p:anim>
                                    <p:animEffect transition="in" filter="wipe(down)">
                                      <p:cBhvr>
                                        <p:cTn id="38" dur="500"/>
                                        <p:tgtEl>
                                          <p:spTgt spid="80920"/>
                                        </p:tgtEl>
                                      </p:cBhvr>
                                    </p:animEffect>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par>
                          <p:cTn id="39" fill="hold" nodeType="afterGroup">
                            <p:stCondLst>
                              <p:cond delay="500"/>
                            </p:stCondLst>
                            <p:childTnLst>
                              <p:par>
                                <p:cTn id="40" presetID="12" presetClass="entr" presetSubtype="1" fill="hold" nodeType="afterEffect">
                                  <p:stCondLst>
                                    <p:cond delay="500"/>
                                  </p:stCondLst>
                                  <p:childTnLst>
                                    <p:set>
                                      <p:cBhvr>
                                        <p:cTn id="41" dur="1" fill="hold">
                                          <p:stCondLst>
                                            <p:cond delay="0"/>
                                          </p:stCondLst>
                                        </p:cTn>
                                        <p:tgtEl>
                                          <p:spTgt spid="80915"/>
                                        </p:tgtEl>
                                        <p:attrNameLst>
                                          <p:attrName>style.visibility</p:attrName>
                                        </p:attrNameLst>
                                      </p:cBhvr>
                                      <p:to>
                                        <p:strVal val="visible"/>
                                      </p:to>
                                    </p:set>
                                    <p:anim calcmode="lin" valueType="num">
                                      <p:cBhvr additive="base">
                                        <p:cTn id="42" dur="500"/>
                                        <p:tgtEl>
                                          <p:spTgt spid="80915"/>
                                        </p:tgtEl>
                                        <p:attrNameLst>
                                          <p:attrName>ppt_y</p:attrName>
                                        </p:attrNameLst>
                                      </p:cBhvr>
                                      <p:tavLst>
                                        <p:tav tm="0">
                                          <p:val>
                                            <p:strVal val="#ppt_y-#ppt_h*1.125000"/>
                                          </p:val>
                                        </p:tav>
                                        <p:tav tm="100000">
                                          <p:val>
                                            <p:strVal val="#ppt_y"/>
                                          </p:val>
                                        </p:tav>
                                      </p:tavLst>
                                    </p:anim>
                                    <p:animEffect transition="in" filter="wipe(down)">
                                      <p:cBhvr>
                                        <p:cTn id="43" dur="500"/>
                                        <p:tgtEl>
                                          <p:spTgt spid="80915"/>
                                        </p:tgtEl>
                                      </p:cBhvr>
                                    </p:animEffect>
                                  </p:childTnLst>
                                  <p:subTnLst>
                                    <p:audio>
                                      <p:cMediaNode>
                                        <p:cTn display="0" masterRel="sameClick">
                                          <p:stCondLst>
                                            <p:cond evt="begin" delay="0">
                                              <p:tn val="40"/>
                                            </p:cond>
                                          </p:stCondLst>
                                          <p:endCondLst>
                                            <p:cond evt="onStopAudio" delay="0">
                                              <p:tgtEl>
                                                <p:sldTgt/>
                                              </p:tgtEl>
                                            </p:cond>
                                          </p:endCondLst>
                                        </p:cTn>
                                        <p:tgtEl>
                                          <p:sndTgt r:embed="rId2" name="Whoosh"/>
                                        </p:tgtEl>
                                      </p:cMediaNode>
                                    </p:audio>
                                  </p:subTnLst>
                                </p:cTn>
                              </p:par>
                            </p:childTnLst>
                          </p:cTn>
                        </p:par>
                        <p:par>
                          <p:cTn id="44" fill="hold" nodeType="afterGroup">
                            <p:stCondLst>
                              <p:cond delay="1500"/>
                            </p:stCondLst>
                            <p:childTnLst>
                              <p:par>
                                <p:cTn id="45" presetID="12" presetClass="entr" presetSubtype="1" fill="hold" nodeType="afterEffect">
                                  <p:stCondLst>
                                    <p:cond delay="500"/>
                                  </p:stCondLst>
                                  <p:childTnLst>
                                    <p:set>
                                      <p:cBhvr>
                                        <p:cTn id="46" dur="1" fill="hold">
                                          <p:stCondLst>
                                            <p:cond delay="0"/>
                                          </p:stCondLst>
                                        </p:cTn>
                                        <p:tgtEl>
                                          <p:spTgt spid="80917"/>
                                        </p:tgtEl>
                                        <p:attrNameLst>
                                          <p:attrName>style.visibility</p:attrName>
                                        </p:attrNameLst>
                                      </p:cBhvr>
                                      <p:to>
                                        <p:strVal val="visible"/>
                                      </p:to>
                                    </p:set>
                                    <p:anim calcmode="lin" valueType="num">
                                      <p:cBhvr additive="base">
                                        <p:cTn id="47" dur="500"/>
                                        <p:tgtEl>
                                          <p:spTgt spid="80917"/>
                                        </p:tgtEl>
                                        <p:attrNameLst>
                                          <p:attrName>ppt_y</p:attrName>
                                        </p:attrNameLst>
                                      </p:cBhvr>
                                      <p:tavLst>
                                        <p:tav tm="0">
                                          <p:val>
                                            <p:strVal val="#ppt_y-#ppt_h*1.125000"/>
                                          </p:val>
                                        </p:tav>
                                        <p:tav tm="100000">
                                          <p:val>
                                            <p:strVal val="#ppt_y"/>
                                          </p:val>
                                        </p:tav>
                                      </p:tavLst>
                                    </p:anim>
                                    <p:animEffect transition="in" filter="wipe(down)">
                                      <p:cBhvr>
                                        <p:cTn id="48" dur="500"/>
                                        <p:tgtEl>
                                          <p:spTgt spid="80917"/>
                                        </p:tgtEl>
                                      </p:cBhvr>
                                    </p:animEffect>
                                  </p:childTnLst>
                                  <p:subTnLst>
                                    <p:audio>
                                      <p:cMediaNode>
                                        <p:cTn display="0" masterRel="sameClick">
                                          <p:stCondLst>
                                            <p:cond evt="begin" delay="0">
                                              <p:tn val="45"/>
                                            </p:cond>
                                          </p:stCondLst>
                                          <p:endCondLst>
                                            <p:cond evt="onStopAudio" delay="0">
                                              <p:tgtEl>
                                                <p:sldTgt/>
                                              </p:tgtEl>
                                            </p:cond>
                                          </p:endCondLst>
                                        </p:cTn>
                                        <p:tgtEl>
                                          <p:sndTgt r:embed="rId2" name="Whoosh"/>
                                        </p:tgtEl>
                                      </p:cMediaNode>
                                    </p:audio>
                                  </p:subTnLst>
                                </p:cTn>
                              </p:par>
                            </p:childTnLst>
                          </p:cTn>
                        </p:par>
                        <p:par>
                          <p:cTn id="49" fill="hold" nodeType="afterGroup">
                            <p:stCondLst>
                              <p:cond delay="2500"/>
                            </p:stCondLst>
                            <p:childTnLst>
                              <p:par>
                                <p:cTn id="50" presetID="12" presetClass="entr" presetSubtype="1" fill="hold" nodeType="afterEffect">
                                  <p:stCondLst>
                                    <p:cond delay="500"/>
                                  </p:stCondLst>
                                  <p:childTnLst>
                                    <p:set>
                                      <p:cBhvr>
                                        <p:cTn id="51" dur="1" fill="hold">
                                          <p:stCondLst>
                                            <p:cond delay="0"/>
                                          </p:stCondLst>
                                        </p:cTn>
                                        <p:tgtEl>
                                          <p:spTgt spid="80916"/>
                                        </p:tgtEl>
                                        <p:attrNameLst>
                                          <p:attrName>style.visibility</p:attrName>
                                        </p:attrNameLst>
                                      </p:cBhvr>
                                      <p:to>
                                        <p:strVal val="visible"/>
                                      </p:to>
                                    </p:set>
                                    <p:anim calcmode="lin" valueType="num">
                                      <p:cBhvr additive="base">
                                        <p:cTn id="52" dur="500"/>
                                        <p:tgtEl>
                                          <p:spTgt spid="80916"/>
                                        </p:tgtEl>
                                        <p:attrNameLst>
                                          <p:attrName>ppt_y</p:attrName>
                                        </p:attrNameLst>
                                      </p:cBhvr>
                                      <p:tavLst>
                                        <p:tav tm="0">
                                          <p:val>
                                            <p:strVal val="#ppt_y-#ppt_h*1.125000"/>
                                          </p:val>
                                        </p:tav>
                                        <p:tav tm="100000">
                                          <p:val>
                                            <p:strVal val="#ppt_y"/>
                                          </p:val>
                                        </p:tav>
                                      </p:tavLst>
                                    </p:anim>
                                    <p:animEffect transition="in" filter="wipe(down)">
                                      <p:cBhvr>
                                        <p:cTn id="53" dur="500"/>
                                        <p:tgtEl>
                                          <p:spTgt spid="80916"/>
                                        </p:tgtEl>
                                      </p:cBhvr>
                                    </p:animEffect>
                                  </p:childTnLst>
                                  <p:subTnLst>
                                    <p:audio>
                                      <p:cMediaNode>
                                        <p:cTn display="0" masterRel="sameClick">
                                          <p:stCondLst>
                                            <p:cond evt="begin" delay="0">
                                              <p:tn val="50"/>
                                            </p:cond>
                                          </p:stCondLst>
                                          <p:endCondLst>
                                            <p:cond evt="onStopAudio" delay="0">
                                              <p:tgtEl>
                                                <p:sldTgt/>
                                              </p:tgtEl>
                                            </p:cond>
                                          </p:endCondLst>
                                        </p:cTn>
                                        <p:tgtEl>
                                          <p:sndTgt r:embed="rId2" name="Whoosh"/>
                                        </p:tgtEl>
                                      </p:cMediaNode>
                                    </p:audio>
                                  </p:subTnLst>
                                </p:cTn>
                              </p:par>
                            </p:childTnLst>
                          </p:cTn>
                        </p:par>
                        <p:par>
                          <p:cTn id="54" fill="hold" nodeType="afterGroup">
                            <p:stCondLst>
                              <p:cond delay="3500"/>
                            </p:stCondLst>
                            <p:childTnLst>
                              <p:par>
                                <p:cTn id="55" presetID="1" presetClass="entr" presetSubtype="0" fill="hold" nodeType="afterEffect">
                                  <p:stCondLst>
                                    <p:cond delay="0"/>
                                  </p:stCondLst>
                                  <p:childTnLst>
                                    <p:set>
                                      <p:cBhvr>
                                        <p:cTn id="56" dur="1" fill="hold">
                                          <p:stCondLst>
                                            <p:cond delay="499"/>
                                          </p:stCondLst>
                                        </p:cTn>
                                        <p:tgtEl>
                                          <p:spTgt spid="80923"/>
                                        </p:tgtEl>
                                        <p:attrNameLst>
                                          <p:attrName>style.visibility</p:attrName>
                                        </p:attrNameLst>
                                      </p:cBhvr>
                                      <p:to>
                                        <p:strVal val="visible"/>
                                      </p:to>
                                    </p:set>
                                  </p:childTnLst>
                                  <p:subTnLst>
                                    <p:audio>
                                      <p:cMediaNode>
                                        <p:cTn display="0" masterRel="sameClick">
                                          <p:stCondLst>
                                            <p:cond evt="begin" delay="0">
                                              <p:tn val="55"/>
                                            </p:cond>
                                          </p:stCondLst>
                                          <p:endCondLst>
                                            <p:cond evt="onStopAudio" delay="0">
                                              <p:tgtEl>
                                                <p:sldTgt/>
                                              </p:tgtEl>
                                            </p:cond>
                                          </p:endCondLst>
                                        </p:cTn>
                                        <p:tgtEl>
                                          <p:sndTgt r:embed="rId4" name="Clapping"/>
                                        </p:tgtEl>
                                      </p:cMediaNode>
                                    </p:audio>
                                  </p:sub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1" fill="hold" nodeType="clickEffect">
                                  <p:stCondLst>
                                    <p:cond delay="0"/>
                                  </p:stCondLst>
                                  <p:childTnLst>
                                    <p:set>
                                      <p:cBhvr>
                                        <p:cTn id="60" dur="1" fill="hold">
                                          <p:stCondLst>
                                            <p:cond delay="0"/>
                                          </p:stCondLst>
                                        </p:cTn>
                                        <p:tgtEl>
                                          <p:spTgt spid="80918"/>
                                        </p:tgtEl>
                                        <p:attrNameLst>
                                          <p:attrName>style.visibility</p:attrName>
                                        </p:attrNameLst>
                                      </p:cBhvr>
                                      <p:to>
                                        <p:strVal val="visible"/>
                                      </p:to>
                                    </p:set>
                                    <p:anim calcmode="lin" valueType="num">
                                      <p:cBhvr additive="base">
                                        <p:cTn id="61" dur="500"/>
                                        <p:tgtEl>
                                          <p:spTgt spid="80918"/>
                                        </p:tgtEl>
                                        <p:attrNameLst>
                                          <p:attrName>ppt_y</p:attrName>
                                        </p:attrNameLst>
                                      </p:cBhvr>
                                      <p:tavLst>
                                        <p:tav tm="0">
                                          <p:val>
                                            <p:strVal val="#ppt_y-#ppt_h*1.125000"/>
                                          </p:val>
                                        </p:tav>
                                        <p:tav tm="100000">
                                          <p:val>
                                            <p:strVal val="#ppt_y"/>
                                          </p:val>
                                        </p:tav>
                                      </p:tavLst>
                                    </p:anim>
                                    <p:animEffect transition="in" filter="wipe(down)">
                                      <p:cBhvr>
                                        <p:cTn id="62" dur="500"/>
                                        <p:tgtEl>
                                          <p:spTgt spid="80918"/>
                                        </p:tgtEl>
                                      </p:cBhvr>
                                    </p:animEffect>
                                  </p:childTnLst>
                                  <p:subTnLst>
                                    <p:audio>
                                      <p:cMediaNode>
                                        <p:cTn display="0" masterRel="sameClick">
                                          <p:stCondLst>
                                            <p:cond evt="begin" delay="0">
                                              <p:tn val="59"/>
                                            </p:cond>
                                          </p:stCondLst>
                                          <p:endCondLst>
                                            <p:cond evt="onStopAudio" delay="0">
                                              <p:tgtEl>
                                                <p:sldTgt/>
                                              </p:tgtEl>
                                            </p:cond>
                                          </p:endCondLst>
                                        </p:cTn>
                                        <p:tgtEl>
                                          <p:sndTgt r:embed="rId2" name="Whoosh"/>
                                        </p:tgtEl>
                                      </p:cMediaNode>
                                    </p:audio>
                                  </p:subTnLst>
                                </p:cTn>
                              </p:par>
                            </p:childTnLst>
                          </p:cTn>
                        </p:par>
                        <p:par>
                          <p:cTn id="63" fill="hold" nodeType="afterGroup">
                            <p:stCondLst>
                              <p:cond delay="500"/>
                            </p:stCondLst>
                            <p:childTnLst>
                              <p:par>
                                <p:cTn id="64" presetID="12" presetClass="entr" presetSubtype="1" fill="hold" nodeType="afterEffect">
                                  <p:stCondLst>
                                    <p:cond delay="500"/>
                                  </p:stCondLst>
                                  <p:childTnLst>
                                    <p:set>
                                      <p:cBhvr>
                                        <p:cTn id="65" dur="1" fill="hold">
                                          <p:stCondLst>
                                            <p:cond delay="0"/>
                                          </p:stCondLst>
                                        </p:cTn>
                                        <p:tgtEl>
                                          <p:spTgt spid="80919"/>
                                        </p:tgtEl>
                                        <p:attrNameLst>
                                          <p:attrName>style.visibility</p:attrName>
                                        </p:attrNameLst>
                                      </p:cBhvr>
                                      <p:to>
                                        <p:strVal val="visible"/>
                                      </p:to>
                                    </p:set>
                                    <p:anim calcmode="lin" valueType="num">
                                      <p:cBhvr additive="base">
                                        <p:cTn id="66" dur="500"/>
                                        <p:tgtEl>
                                          <p:spTgt spid="80919"/>
                                        </p:tgtEl>
                                        <p:attrNameLst>
                                          <p:attrName>ppt_y</p:attrName>
                                        </p:attrNameLst>
                                      </p:cBhvr>
                                      <p:tavLst>
                                        <p:tav tm="0">
                                          <p:val>
                                            <p:strVal val="#ppt_y-#ppt_h*1.125000"/>
                                          </p:val>
                                        </p:tav>
                                        <p:tav tm="100000">
                                          <p:val>
                                            <p:strVal val="#ppt_y"/>
                                          </p:val>
                                        </p:tav>
                                      </p:tavLst>
                                    </p:anim>
                                    <p:animEffect transition="in" filter="wipe(down)">
                                      <p:cBhvr>
                                        <p:cTn id="67" dur="500"/>
                                        <p:tgtEl>
                                          <p:spTgt spid="80919"/>
                                        </p:tgtEl>
                                      </p:cBhvr>
                                    </p:animEffect>
                                  </p:childTnLst>
                                  <p:subTnLst>
                                    <p:audio>
                                      <p:cMediaNode>
                                        <p:cTn display="0" masterRel="sameClick">
                                          <p:stCondLst>
                                            <p:cond evt="begin" delay="0">
                                              <p:tn val="64"/>
                                            </p:cond>
                                          </p:stCondLst>
                                          <p:endCondLst>
                                            <p:cond evt="onStopAudio" delay="0">
                                              <p:tgtEl>
                                                <p:sldTgt/>
                                              </p:tgtEl>
                                            </p:cond>
                                          </p:endCondLst>
                                        </p:cTn>
                                        <p:tgtEl>
                                          <p:sndTgt r:embed="rId2" name="Whoosh"/>
                                        </p:tgtEl>
                                      </p:cMediaNode>
                                    </p:audio>
                                  </p:subTnLst>
                                </p:cTn>
                              </p:par>
                            </p:childTnLst>
                          </p:cTn>
                        </p:par>
                        <p:par>
                          <p:cTn id="68" fill="hold" nodeType="afterGroup">
                            <p:stCondLst>
                              <p:cond delay="1500"/>
                            </p:stCondLst>
                            <p:childTnLst>
                              <p:par>
                                <p:cTn id="69" presetID="12" presetClass="entr" presetSubtype="1" fill="hold" nodeType="afterEffect">
                                  <p:stCondLst>
                                    <p:cond delay="500"/>
                                  </p:stCondLst>
                                  <p:childTnLst>
                                    <p:set>
                                      <p:cBhvr>
                                        <p:cTn id="70" dur="1" fill="hold">
                                          <p:stCondLst>
                                            <p:cond delay="0"/>
                                          </p:stCondLst>
                                        </p:cTn>
                                        <p:tgtEl>
                                          <p:spTgt spid="80924"/>
                                        </p:tgtEl>
                                        <p:attrNameLst>
                                          <p:attrName>style.visibility</p:attrName>
                                        </p:attrNameLst>
                                      </p:cBhvr>
                                      <p:to>
                                        <p:strVal val="visible"/>
                                      </p:to>
                                    </p:set>
                                    <p:anim calcmode="lin" valueType="num">
                                      <p:cBhvr additive="base">
                                        <p:cTn id="71" dur="500"/>
                                        <p:tgtEl>
                                          <p:spTgt spid="80924"/>
                                        </p:tgtEl>
                                        <p:attrNameLst>
                                          <p:attrName>ppt_y</p:attrName>
                                        </p:attrNameLst>
                                      </p:cBhvr>
                                      <p:tavLst>
                                        <p:tav tm="0">
                                          <p:val>
                                            <p:strVal val="#ppt_y-#ppt_h*1.125000"/>
                                          </p:val>
                                        </p:tav>
                                        <p:tav tm="100000">
                                          <p:val>
                                            <p:strVal val="#ppt_y"/>
                                          </p:val>
                                        </p:tav>
                                      </p:tavLst>
                                    </p:anim>
                                    <p:animEffect transition="in" filter="wipe(down)">
                                      <p:cBhvr>
                                        <p:cTn id="72" dur="500"/>
                                        <p:tgtEl>
                                          <p:spTgt spid="80924"/>
                                        </p:tgtEl>
                                      </p:cBhvr>
                                    </p:animEffect>
                                  </p:childTnLst>
                                  <p:subTnLst>
                                    <p:audio>
                                      <p:cMediaNode>
                                        <p:cTn display="0" masterRel="sameClick">
                                          <p:stCondLst>
                                            <p:cond evt="begin" delay="0">
                                              <p:tn val="69"/>
                                            </p:cond>
                                          </p:stCondLst>
                                          <p:endCondLst>
                                            <p:cond evt="onStopAudio" delay="0">
                                              <p:tgtEl>
                                                <p:sldTgt/>
                                              </p:tgtEl>
                                            </p:cond>
                                          </p:endCondLst>
                                        </p:cTn>
                                        <p:tgtEl>
                                          <p:sndTgt r:embed="rId2" name="Whoosh"/>
                                        </p:tgtEl>
                                      </p:cMediaNode>
                                    </p:audio>
                                  </p:subTnLst>
                                </p:cTn>
                              </p:par>
                            </p:childTnLst>
                          </p:cTn>
                        </p:par>
                        <p:par>
                          <p:cTn id="73" fill="hold" nodeType="afterGroup">
                            <p:stCondLst>
                              <p:cond delay="2500"/>
                            </p:stCondLst>
                            <p:childTnLst>
                              <p:par>
                                <p:cTn id="74" presetID="12" presetClass="entr" presetSubtype="1" fill="hold" nodeType="afterEffect">
                                  <p:stCondLst>
                                    <p:cond delay="500"/>
                                  </p:stCondLst>
                                  <p:childTnLst>
                                    <p:set>
                                      <p:cBhvr>
                                        <p:cTn id="75" dur="1" fill="hold">
                                          <p:stCondLst>
                                            <p:cond delay="0"/>
                                          </p:stCondLst>
                                        </p:cTn>
                                        <p:tgtEl>
                                          <p:spTgt spid="80921"/>
                                        </p:tgtEl>
                                        <p:attrNameLst>
                                          <p:attrName>style.visibility</p:attrName>
                                        </p:attrNameLst>
                                      </p:cBhvr>
                                      <p:to>
                                        <p:strVal val="visible"/>
                                      </p:to>
                                    </p:set>
                                    <p:anim calcmode="lin" valueType="num">
                                      <p:cBhvr additive="base">
                                        <p:cTn id="76" dur="500"/>
                                        <p:tgtEl>
                                          <p:spTgt spid="80921"/>
                                        </p:tgtEl>
                                        <p:attrNameLst>
                                          <p:attrName>ppt_y</p:attrName>
                                        </p:attrNameLst>
                                      </p:cBhvr>
                                      <p:tavLst>
                                        <p:tav tm="0">
                                          <p:val>
                                            <p:strVal val="#ppt_y-#ppt_h*1.125000"/>
                                          </p:val>
                                        </p:tav>
                                        <p:tav tm="100000">
                                          <p:val>
                                            <p:strVal val="#ppt_y"/>
                                          </p:val>
                                        </p:tav>
                                      </p:tavLst>
                                    </p:anim>
                                    <p:animEffect transition="in" filter="wipe(down)">
                                      <p:cBhvr>
                                        <p:cTn id="77" dur="500"/>
                                        <p:tgtEl>
                                          <p:spTgt spid="80921"/>
                                        </p:tgtEl>
                                      </p:cBhvr>
                                    </p:animEffect>
                                  </p:childTnLst>
                                  <p:subTnLst>
                                    <p:audio>
                                      <p:cMediaNode>
                                        <p:cTn display="0" masterRel="sameClick">
                                          <p:stCondLst>
                                            <p:cond evt="begin" delay="0">
                                              <p:tn val="74"/>
                                            </p:cond>
                                          </p:stCondLst>
                                          <p:endCondLst>
                                            <p:cond evt="onStopAudio" delay="0">
                                              <p:tgtEl>
                                                <p:sldTgt/>
                                              </p:tgtEl>
                                            </p:cond>
                                          </p:endCondLst>
                                        </p:cTn>
                                        <p:tgtEl>
                                          <p:sndTgt r:embed="rId2" name="Whoosh"/>
                                        </p:tgtEl>
                                      </p:cMediaNode>
                                    </p:audio>
                                  </p:subTnLst>
                                </p:cTn>
                              </p:par>
                            </p:childTnLst>
                          </p:cTn>
                        </p:par>
                        <p:par>
                          <p:cTn id="78" fill="hold" nodeType="afterGroup">
                            <p:stCondLst>
                              <p:cond delay="3500"/>
                            </p:stCondLst>
                            <p:childTnLst>
                              <p:par>
                                <p:cTn id="79" presetID="1" presetClass="entr" presetSubtype="0" fill="hold" nodeType="afterEffect">
                                  <p:stCondLst>
                                    <p:cond delay="0"/>
                                  </p:stCondLst>
                                  <p:childTnLst>
                                    <p:set>
                                      <p:cBhvr>
                                        <p:cTn id="80" dur="1" fill="hold">
                                          <p:stCondLst>
                                            <p:cond delay="499"/>
                                          </p:stCondLst>
                                        </p:cTn>
                                        <p:tgtEl>
                                          <p:spTgt spid="80922"/>
                                        </p:tgtEl>
                                        <p:attrNameLst>
                                          <p:attrName>style.visibility</p:attrName>
                                        </p:attrNameLst>
                                      </p:cBhvr>
                                      <p:to>
                                        <p:strVal val="visible"/>
                                      </p:to>
                                    </p:set>
                                  </p:childTnLst>
                                  <p:subTnLst>
                                    <p:audio>
                                      <p:cMediaNode>
                                        <p:cTn display="0" masterRel="sameClick">
                                          <p:stCondLst>
                                            <p:cond evt="begin" delay="0">
                                              <p:tn val="79"/>
                                            </p:cond>
                                          </p:stCondLst>
                                          <p:endCondLst>
                                            <p:cond evt="onStopAudio" delay="0">
                                              <p:tgtEl>
                                                <p:sldTgt/>
                                              </p:tgtEl>
                                            </p:cond>
                                          </p:endCondLst>
                                        </p:cTn>
                                        <p:tgtEl>
                                          <p:sndTgt r:embed="rId4" name="Clapping"/>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8A1DCE00-7EE4-0F2C-D808-64B183598555}"/>
              </a:ext>
            </a:extLst>
          </p:cNvPr>
          <p:cNvSpPr>
            <a:spLocks noGrp="1"/>
          </p:cNvSpPr>
          <p:nvPr>
            <p:ph type="ftr" sz="quarter" idx="11"/>
          </p:nvPr>
        </p:nvSpPr>
        <p:spPr/>
        <p:txBody>
          <a:bodyPr/>
          <a:lstStyle/>
          <a:p>
            <a:r>
              <a:rPr lang="en-US" altLang="en-US"/>
              <a:t>C-B Stewart, NHGRI lecture, 12/5/00</a:t>
            </a:r>
          </a:p>
        </p:txBody>
      </p:sp>
      <p:sp>
        <p:nvSpPr>
          <p:cNvPr id="71683" name="Rectangle 3">
            <a:extLst>
              <a:ext uri="{FF2B5EF4-FFF2-40B4-BE49-F238E27FC236}">
                <a16:creationId xmlns:a16="http://schemas.microsoft.com/office/drawing/2014/main" id="{A8D3A0AF-7954-1E84-C905-31DC34C5CF57}"/>
              </a:ext>
            </a:extLst>
          </p:cNvPr>
          <p:cNvSpPr>
            <a:spLocks noChangeArrowheads="1"/>
          </p:cNvSpPr>
          <p:nvPr/>
        </p:nvSpPr>
        <p:spPr bwMode="auto">
          <a:xfrm>
            <a:off x="3606800" y="2565400"/>
            <a:ext cx="5613400" cy="3149600"/>
          </a:xfrm>
          <a:prstGeom prst="rect">
            <a:avLst/>
          </a:prstGeom>
          <a:solidFill>
            <a:srgbClr val="99FFCC"/>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accent1"/>
              </a:solidFill>
            </a:endParaRPr>
          </a:p>
        </p:txBody>
      </p:sp>
      <p:sp>
        <p:nvSpPr>
          <p:cNvPr id="71684" name="Freeform 4">
            <a:extLst>
              <a:ext uri="{FF2B5EF4-FFF2-40B4-BE49-F238E27FC236}">
                <a16:creationId xmlns:a16="http://schemas.microsoft.com/office/drawing/2014/main" id="{5285EB2B-C463-3549-871F-24A1EB0836C0}"/>
              </a:ext>
            </a:extLst>
          </p:cNvPr>
          <p:cNvSpPr>
            <a:spLocks/>
          </p:cNvSpPr>
          <p:nvPr/>
        </p:nvSpPr>
        <p:spPr bwMode="auto">
          <a:xfrm>
            <a:off x="6426200" y="2565400"/>
            <a:ext cx="1588" cy="3149600"/>
          </a:xfrm>
          <a:custGeom>
            <a:avLst/>
            <a:gdLst>
              <a:gd name="T0" fmla="*/ 0 w 1"/>
              <a:gd name="T1" fmla="*/ 0 h 2240"/>
              <a:gd name="T2" fmla="*/ 0 w 1"/>
              <a:gd name="T3" fmla="*/ 2240 h 2240"/>
            </a:gdLst>
            <a:ahLst/>
            <a:cxnLst>
              <a:cxn ang="0">
                <a:pos x="T0" y="T1"/>
              </a:cxn>
              <a:cxn ang="0">
                <a:pos x="T2" y="T3"/>
              </a:cxn>
            </a:cxnLst>
            <a:rect l="0" t="0" r="r" b="b"/>
            <a:pathLst>
              <a:path w="1" h="2240">
                <a:moveTo>
                  <a:pt x="0" y="0"/>
                </a:moveTo>
                <a:lnTo>
                  <a:pt x="0" y="2240"/>
                </a:lnTo>
              </a:path>
            </a:pathLst>
          </a:custGeom>
          <a:solidFill>
            <a:srgbClr val="99FFCC"/>
          </a:solidFill>
          <a:ln w="19050" cmpd="sng">
            <a:solidFill>
              <a:schemeClr val="tx1"/>
            </a:solidFill>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1685" name="Line 5">
            <a:extLst>
              <a:ext uri="{FF2B5EF4-FFF2-40B4-BE49-F238E27FC236}">
                <a16:creationId xmlns:a16="http://schemas.microsoft.com/office/drawing/2014/main" id="{5926FC91-DE37-80A7-060A-E0F6568A14C3}"/>
              </a:ext>
            </a:extLst>
          </p:cNvPr>
          <p:cNvSpPr>
            <a:spLocks noChangeShapeType="1"/>
          </p:cNvSpPr>
          <p:nvPr/>
        </p:nvSpPr>
        <p:spPr bwMode="auto">
          <a:xfrm>
            <a:off x="3632200" y="4151313"/>
            <a:ext cx="557530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71686" name="Text Box 6">
            <a:extLst>
              <a:ext uri="{FF2B5EF4-FFF2-40B4-BE49-F238E27FC236}">
                <a16:creationId xmlns:a16="http://schemas.microsoft.com/office/drawing/2014/main" id="{A711898A-6701-8CAB-ECD9-200946485C00}"/>
              </a:ext>
            </a:extLst>
          </p:cNvPr>
          <p:cNvSpPr txBox="1">
            <a:spLocks noChangeArrowheads="1"/>
          </p:cNvSpPr>
          <p:nvPr/>
        </p:nvSpPr>
        <p:spPr bwMode="auto">
          <a:xfrm>
            <a:off x="4962526" y="1890713"/>
            <a:ext cx="32877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COMPUTATIONAL METHOD</a:t>
            </a:r>
          </a:p>
        </p:txBody>
      </p:sp>
      <p:sp>
        <p:nvSpPr>
          <p:cNvPr id="71687" name="Text Box 7">
            <a:extLst>
              <a:ext uri="{FF2B5EF4-FFF2-40B4-BE49-F238E27FC236}">
                <a16:creationId xmlns:a16="http://schemas.microsoft.com/office/drawing/2014/main" id="{C1915981-56B1-83EB-5EE3-B5DE909BD002}"/>
              </a:ext>
            </a:extLst>
          </p:cNvPr>
          <p:cNvSpPr txBox="1">
            <a:spLocks noChangeArrowheads="1"/>
          </p:cNvSpPr>
          <p:nvPr/>
        </p:nvSpPr>
        <p:spPr bwMode="auto">
          <a:xfrm>
            <a:off x="6867525" y="2246313"/>
            <a:ext cx="21198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Clustering algorithm</a:t>
            </a:r>
          </a:p>
        </p:txBody>
      </p:sp>
      <p:sp>
        <p:nvSpPr>
          <p:cNvPr id="71688" name="Text Box 8">
            <a:extLst>
              <a:ext uri="{FF2B5EF4-FFF2-40B4-BE49-F238E27FC236}">
                <a16:creationId xmlns:a16="http://schemas.microsoft.com/office/drawing/2014/main" id="{DA3E540A-42E4-D41F-1DA0-D111F4CF015E}"/>
              </a:ext>
            </a:extLst>
          </p:cNvPr>
          <p:cNvSpPr txBox="1">
            <a:spLocks noChangeArrowheads="1"/>
          </p:cNvSpPr>
          <p:nvPr/>
        </p:nvSpPr>
        <p:spPr bwMode="auto">
          <a:xfrm>
            <a:off x="4124325" y="2246313"/>
            <a:ext cx="206607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Optimality criterion</a:t>
            </a:r>
          </a:p>
        </p:txBody>
      </p:sp>
      <p:sp>
        <p:nvSpPr>
          <p:cNvPr id="71689" name="Text Box 9">
            <a:extLst>
              <a:ext uri="{FF2B5EF4-FFF2-40B4-BE49-F238E27FC236}">
                <a16:creationId xmlns:a16="http://schemas.microsoft.com/office/drawing/2014/main" id="{8C9AF858-5E86-F313-1FC8-4A7C7A07ABDC}"/>
              </a:ext>
            </a:extLst>
          </p:cNvPr>
          <p:cNvSpPr txBox="1">
            <a:spLocks noChangeArrowheads="1"/>
          </p:cNvSpPr>
          <p:nvPr/>
        </p:nvSpPr>
        <p:spPr bwMode="auto">
          <a:xfrm rot="16200000">
            <a:off x="2205832" y="3971132"/>
            <a:ext cx="14462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DATA TYPE</a:t>
            </a:r>
          </a:p>
        </p:txBody>
      </p:sp>
      <p:sp>
        <p:nvSpPr>
          <p:cNvPr id="71690" name="Text Box 10">
            <a:extLst>
              <a:ext uri="{FF2B5EF4-FFF2-40B4-BE49-F238E27FC236}">
                <a16:creationId xmlns:a16="http://schemas.microsoft.com/office/drawing/2014/main" id="{4BA51CBA-F5E2-D496-F73D-59AF153E6781}"/>
              </a:ext>
            </a:extLst>
          </p:cNvPr>
          <p:cNvSpPr txBox="1">
            <a:spLocks noChangeArrowheads="1"/>
          </p:cNvSpPr>
          <p:nvPr/>
        </p:nvSpPr>
        <p:spPr bwMode="auto">
          <a:xfrm rot="16200000">
            <a:off x="2686050" y="3110984"/>
            <a:ext cx="13652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b="1"/>
              <a:t>Characters</a:t>
            </a:r>
          </a:p>
        </p:txBody>
      </p:sp>
      <p:sp>
        <p:nvSpPr>
          <p:cNvPr id="71691" name="Text Box 11">
            <a:extLst>
              <a:ext uri="{FF2B5EF4-FFF2-40B4-BE49-F238E27FC236}">
                <a16:creationId xmlns:a16="http://schemas.microsoft.com/office/drawing/2014/main" id="{45AAC520-C316-1789-4ADD-D6A77383D5AF}"/>
              </a:ext>
            </a:extLst>
          </p:cNvPr>
          <p:cNvSpPr txBox="1">
            <a:spLocks noChangeArrowheads="1"/>
          </p:cNvSpPr>
          <p:nvPr/>
        </p:nvSpPr>
        <p:spPr bwMode="auto">
          <a:xfrm rot="16200000">
            <a:off x="2834592" y="4797703"/>
            <a:ext cx="10935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Distances</a:t>
            </a:r>
          </a:p>
        </p:txBody>
      </p:sp>
      <p:sp>
        <p:nvSpPr>
          <p:cNvPr id="71692" name="Text Box 12">
            <a:extLst>
              <a:ext uri="{FF2B5EF4-FFF2-40B4-BE49-F238E27FC236}">
                <a16:creationId xmlns:a16="http://schemas.microsoft.com/office/drawing/2014/main" id="{3F07FF45-0234-CC6F-5262-F2DF1495026D}"/>
              </a:ext>
            </a:extLst>
          </p:cNvPr>
          <p:cNvSpPr txBox="1">
            <a:spLocks noChangeArrowheads="1"/>
          </p:cNvSpPr>
          <p:nvPr/>
        </p:nvSpPr>
        <p:spPr bwMode="auto">
          <a:xfrm>
            <a:off x="3756026" y="2995613"/>
            <a:ext cx="2841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PARSIMONY</a:t>
            </a:r>
          </a:p>
          <a:p>
            <a:endParaRPr lang="en-US" altLang="en-US" sz="1600" b="1"/>
          </a:p>
          <a:p>
            <a:r>
              <a:rPr lang="en-US" altLang="en-US" sz="1600" b="1"/>
              <a:t>MAXIMUM LIKELIHOOD</a:t>
            </a:r>
          </a:p>
        </p:txBody>
      </p:sp>
      <p:sp>
        <p:nvSpPr>
          <p:cNvPr id="71693" name="Text Box 13">
            <a:extLst>
              <a:ext uri="{FF2B5EF4-FFF2-40B4-BE49-F238E27FC236}">
                <a16:creationId xmlns:a16="http://schemas.microsoft.com/office/drawing/2014/main" id="{9D9A015D-DF12-6DBC-DA31-C1BF7AC1F7D3}"/>
              </a:ext>
            </a:extLst>
          </p:cNvPr>
          <p:cNvSpPr txBox="1">
            <a:spLocks noChangeArrowheads="1"/>
          </p:cNvSpPr>
          <p:nvPr/>
        </p:nvSpPr>
        <p:spPr bwMode="auto">
          <a:xfrm>
            <a:off x="6664326" y="4506913"/>
            <a:ext cx="2841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UPGMA</a:t>
            </a:r>
          </a:p>
          <a:p>
            <a:endParaRPr lang="en-US" altLang="en-US" sz="1600" b="1"/>
          </a:p>
          <a:p>
            <a:r>
              <a:rPr lang="en-US" altLang="en-US" sz="1600" b="1"/>
              <a:t>NEIGHBOR-JOINING</a:t>
            </a:r>
          </a:p>
        </p:txBody>
      </p:sp>
      <p:sp>
        <p:nvSpPr>
          <p:cNvPr id="71694" name="Text Box 14">
            <a:extLst>
              <a:ext uri="{FF2B5EF4-FFF2-40B4-BE49-F238E27FC236}">
                <a16:creationId xmlns:a16="http://schemas.microsoft.com/office/drawing/2014/main" id="{F7C7F1C9-7A48-D0A9-1F97-FF873E9255EC}"/>
              </a:ext>
            </a:extLst>
          </p:cNvPr>
          <p:cNvSpPr txBox="1">
            <a:spLocks noChangeArrowheads="1"/>
          </p:cNvSpPr>
          <p:nvPr/>
        </p:nvSpPr>
        <p:spPr bwMode="auto">
          <a:xfrm>
            <a:off x="3730626" y="4506913"/>
            <a:ext cx="28416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b="1"/>
              <a:t>MINIMUM EVOLUTION</a:t>
            </a:r>
          </a:p>
          <a:p>
            <a:endParaRPr lang="en-US" altLang="en-US" sz="1600" b="1"/>
          </a:p>
          <a:p>
            <a:r>
              <a:rPr lang="en-US" altLang="en-US" sz="1600" b="1"/>
              <a:t>LEAST SQUARES</a:t>
            </a:r>
          </a:p>
        </p:txBody>
      </p:sp>
      <p:sp>
        <p:nvSpPr>
          <p:cNvPr id="71695" name="Text Box 15">
            <a:extLst>
              <a:ext uri="{FF2B5EF4-FFF2-40B4-BE49-F238E27FC236}">
                <a16:creationId xmlns:a16="http://schemas.microsoft.com/office/drawing/2014/main" id="{5C0634D7-2C77-7C16-9E67-19A8CC6D71AE}"/>
              </a:ext>
            </a:extLst>
          </p:cNvPr>
          <p:cNvSpPr txBox="1">
            <a:spLocks noChangeArrowheads="1"/>
          </p:cNvSpPr>
          <p:nvPr/>
        </p:nvSpPr>
        <p:spPr bwMode="auto">
          <a:xfrm>
            <a:off x="2610405" y="818505"/>
            <a:ext cx="63631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Classification of phylogenetic inference methods</a:t>
            </a:r>
          </a:p>
        </p:txBody>
      </p:sp>
      <p:sp>
        <p:nvSpPr>
          <p:cNvPr id="3" name="Title 1">
            <a:extLst>
              <a:ext uri="{FF2B5EF4-FFF2-40B4-BE49-F238E27FC236}">
                <a16:creationId xmlns:a16="http://schemas.microsoft.com/office/drawing/2014/main" id="{2A319481-C8E3-05B7-2B8B-DAA85CD817A1}"/>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509548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a:extLst>
              <a:ext uri="{FF2B5EF4-FFF2-40B4-BE49-F238E27FC236}">
                <a16:creationId xmlns:a16="http://schemas.microsoft.com/office/drawing/2014/main" id="{BE73C249-9ACF-0B7D-CE96-D55D3EF33FD2}"/>
              </a:ext>
            </a:extLst>
          </p:cNvPr>
          <p:cNvSpPr txBox="1">
            <a:spLocks noChangeArrowheads="1"/>
          </p:cNvSpPr>
          <p:nvPr/>
        </p:nvSpPr>
        <p:spPr bwMode="auto">
          <a:xfrm>
            <a:off x="4012359" y="488492"/>
            <a:ext cx="36735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3200" b="1" dirty="0">
                <a:solidFill>
                  <a:schemeClr val="accent2"/>
                </a:solidFill>
              </a:rPr>
              <a:t>Parsimony methods:</a:t>
            </a:r>
          </a:p>
        </p:txBody>
      </p:sp>
      <p:sp>
        <p:nvSpPr>
          <p:cNvPr id="64515" name="Text Box 3">
            <a:extLst>
              <a:ext uri="{FF2B5EF4-FFF2-40B4-BE49-F238E27FC236}">
                <a16:creationId xmlns:a16="http://schemas.microsoft.com/office/drawing/2014/main" id="{C6F997E9-624B-6B45-3577-0DAF36DC1BC8}"/>
              </a:ext>
            </a:extLst>
          </p:cNvPr>
          <p:cNvSpPr txBox="1">
            <a:spLocks noChangeArrowheads="1"/>
          </p:cNvSpPr>
          <p:nvPr/>
        </p:nvSpPr>
        <p:spPr bwMode="auto">
          <a:xfrm>
            <a:off x="542441" y="1025526"/>
            <a:ext cx="10740325"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accent2"/>
                </a:solidFill>
              </a:rPr>
              <a:t>Optimality criterion:</a:t>
            </a:r>
            <a:r>
              <a:rPr lang="en-US" altLang="en-US" sz="2000" b="1" dirty="0"/>
              <a:t>  The ‘most-parsimonious’ tree is the one that</a:t>
            </a:r>
          </a:p>
          <a:p>
            <a:r>
              <a:rPr lang="en-US" altLang="en-US" sz="2000" b="1" dirty="0"/>
              <a:t>requires the fewest number of evolutionary events (</a:t>
            </a:r>
            <a:r>
              <a:rPr lang="en-US" altLang="en-US" sz="2000" b="1" i="1" dirty="0"/>
              <a:t>e.g.,</a:t>
            </a:r>
            <a:r>
              <a:rPr lang="en-US" altLang="en-US" sz="2000" b="1" dirty="0"/>
              <a:t> nucleotide</a:t>
            </a:r>
          </a:p>
          <a:p>
            <a:r>
              <a:rPr lang="en-US" altLang="en-US" sz="2000" b="1" dirty="0"/>
              <a:t>substitutions, amino acid replacements) to explain the sequences.</a:t>
            </a:r>
            <a:r>
              <a:rPr lang="en-US" altLang="en-US" b="1" dirty="0"/>
              <a:t>  </a:t>
            </a:r>
          </a:p>
          <a:p>
            <a:endParaRPr lang="en-US" altLang="en-US" b="1" dirty="0"/>
          </a:p>
          <a:p>
            <a:r>
              <a:rPr lang="en-US" altLang="en-US" b="1" dirty="0">
                <a:solidFill>
                  <a:schemeClr val="accent2"/>
                </a:solidFill>
              </a:rPr>
              <a:t>Advantages:</a:t>
            </a:r>
            <a:endParaRPr lang="en-US" altLang="en-US" dirty="0"/>
          </a:p>
          <a:p>
            <a:pPr>
              <a:buFontTx/>
              <a:buChar char="•"/>
            </a:pPr>
            <a:r>
              <a:rPr lang="en-US" altLang="en-US" dirty="0"/>
              <a:t> Are simple, intuitive, and logical (many possible by ‘pencil-and-paper’).  </a:t>
            </a:r>
          </a:p>
          <a:p>
            <a:pPr>
              <a:buFontTx/>
              <a:buChar char="•"/>
            </a:pPr>
            <a:r>
              <a:rPr lang="en-US" altLang="en-US" dirty="0"/>
              <a:t> Can be used on molecular </a:t>
            </a:r>
            <a:r>
              <a:rPr lang="en-US" altLang="en-US" i="1" dirty="0"/>
              <a:t>and</a:t>
            </a:r>
            <a:r>
              <a:rPr lang="en-US" altLang="en-US" dirty="0"/>
              <a:t> non-molecular (</a:t>
            </a:r>
            <a:r>
              <a:rPr lang="en-US" altLang="en-US" i="1" dirty="0"/>
              <a:t>e.g.,</a:t>
            </a:r>
            <a:r>
              <a:rPr lang="en-US" altLang="en-US" dirty="0"/>
              <a:t> morphological) data.</a:t>
            </a:r>
          </a:p>
          <a:p>
            <a:pPr>
              <a:buFontTx/>
              <a:buChar char="•"/>
            </a:pPr>
            <a:r>
              <a:rPr lang="en-US" altLang="en-US" dirty="0"/>
              <a:t> Can tease apart types of similarity (shared-derived, shared-ancestral, homoplasy)</a:t>
            </a:r>
          </a:p>
          <a:p>
            <a:pPr>
              <a:buFontTx/>
              <a:buChar char="•"/>
            </a:pPr>
            <a:r>
              <a:rPr lang="en-US" altLang="en-US" dirty="0"/>
              <a:t> Can be used for character (can infer the exact substitutions) and rate analysis.</a:t>
            </a:r>
          </a:p>
          <a:p>
            <a:pPr>
              <a:buFontTx/>
              <a:buChar char="•"/>
            </a:pPr>
            <a:r>
              <a:rPr lang="en-US" altLang="en-US" dirty="0"/>
              <a:t> Can be used to infer the sequences of the extinct (hypothetical) ancestors.</a:t>
            </a:r>
          </a:p>
          <a:p>
            <a:endParaRPr lang="en-US" altLang="en-US" dirty="0"/>
          </a:p>
          <a:p>
            <a:r>
              <a:rPr lang="en-US" altLang="en-US" b="1" dirty="0">
                <a:solidFill>
                  <a:schemeClr val="accent2"/>
                </a:solidFill>
              </a:rPr>
              <a:t>Disadvantages:</a:t>
            </a:r>
            <a:endParaRPr lang="en-US" altLang="en-US" b="1" dirty="0"/>
          </a:p>
          <a:p>
            <a:pPr>
              <a:buFontTx/>
              <a:buChar char="•"/>
            </a:pPr>
            <a:r>
              <a:rPr lang="en-US" altLang="en-US" dirty="0"/>
              <a:t> Are simple, intuitive, and logical (derived from “Medieval logic”, not statistics!)</a:t>
            </a:r>
          </a:p>
          <a:p>
            <a:pPr>
              <a:buFontTx/>
              <a:buChar char="•"/>
            </a:pPr>
            <a:r>
              <a:rPr lang="en-US" altLang="en-US" dirty="0"/>
              <a:t> Can be fooled by high levels of homoplasy (‘same’ events).</a:t>
            </a:r>
          </a:p>
          <a:p>
            <a:pPr>
              <a:buFontTx/>
              <a:buChar char="•"/>
            </a:pPr>
            <a:r>
              <a:rPr lang="en-US" altLang="en-US" dirty="0"/>
              <a:t> Can become positively misleading in the “</a:t>
            </a:r>
            <a:r>
              <a:rPr lang="en-US" altLang="en-US" dirty="0" err="1"/>
              <a:t>Felsenstein</a:t>
            </a:r>
            <a:r>
              <a:rPr lang="en-US" altLang="en-US" dirty="0"/>
              <a:t> Zone”:</a:t>
            </a:r>
          </a:p>
          <a:p>
            <a:pPr>
              <a:buFontTx/>
              <a:buChar char="•"/>
            </a:pPr>
            <a:endParaRPr lang="en-US" altLang="en-US" dirty="0"/>
          </a:p>
          <a:p>
            <a:endParaRPr lang="en-US" altLang="en-US" sz="1600" dirty="0"/>
          </a:p>
          <a:p>
            <a:r>
              <a:rPr lang="en-US" altLang="en-US" sz="1600" dirty="0"/>
              <a:t>[See Stewart (1993) for a simple explanation of parsimony analysis, and Swofford</a:t>
            </a:r>
          </a:p>
          <a:p>
            <a:r>
              <a:rPr lang="en-US" altLang="en-US" sz="1600" i="1" dirty="0"/>
              <a:t>et al.</a:t>
            </a:r>
            <a:r>
              <a:rPr lang="en-US" altLang="en-US" sz="1600" dirty="0"/>
              <a:t> (1996) for a detailed explanation of various parsimony methods.]</a:t>
            </a:r>
            <a:r>
              <a:rPr lang="en-US" altLang="en-US" dirty="0"/>
              <a:t>   </a:t>
            </a:r>
          </a:p>
          <a:p>
            <a:pPr>
              <a:buFontTx/>
              <a:buChar char="•"/>
            </a:pPr>
            <a:endParaRPr lang="en-US" altLang="en-US" dirty="0"/>
          </a:p>
        </p:txBody>
      </p:sp>
      <p:sp>
        <p:nvSpPr>
          <p:cNvPr id="64516" name="Line 4">
            <a:extLst>
              <a:ext uri="{FF2B5EF4-FFF2-40B4-BE49-F238E27FC236}">
                <a16:creationId xmlns:a16="http://schemas.microsoft.com/office/drawing/2014/main" id="{7B2CCC76-E415-E94F-9517-D34002E3DDEA}"/>
              </a:ext>
            </a:extLst>
          </p:cNvPr>
          <p:cNvSpPr>
            <a:spLocks noChangeShapeType="1"/>
          </p:cNvSpPr>
          <p:nvPr/>
        </p:nvSpPr>
        <p:spPr bwMode="auto">
          <a:xfrm>
            <a:off x="8639176" y="5030789"/>
            <a:ext cx="276225" cy="3905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4518" name="Freeform 6">
            <a:extLst>
              <a:ext uri="{FF2B5EF4-FFF2-40B4-BE49-F238E27FC236}">
                <a16:creationId xmlns:a16="http://schemas.microsoft.com/office/drawing/2014/main" id="{5632A11F-CBC6-503B-375E-02188922C5F0}"/>
              </a:ext>
            </a:extLst>
          </p:cNvPr>
          <p:cNvSpPr>
            <a:spLocks/>
          </p:cNvSpPr>
          <p:nvPr/>
        </p:nvSpPr>
        <p:spPr bwMode="auto">
          <a:xfrm>
            <a:off x="8904288" y="5421314"/>
            <a:ext cx="201612" cy="1587"/>
          </a:xfrm>
          <a:custGeom>
            <a:avLst/>
            <a:gdLst>
              <a:gd name="T0" fmla="*/ 0 w 127"/>
              <a:gd name="T1" fmla="*/ 0 h 1"/>
              <a:gd name="T2" fmla="*/ 127 w 127"/>
              <a:gd name="T3" fmla="*/ 1 h 1"/>
            </a:gdLst>
            <a:ahLst/>
            <a:cxnLst>
              <a:cxn ang="0">
                <a:pos x="T0" y="T1"/>
              </a:cxn>
              <a:cxn ang="0">
                <a:pos x="T2" y="T3"/>
              </a:cxn>
            </a:cxnLst>
            <a:rect l="0" t="0" r="r" b="b"/>
            <a:pathLst>
              <a:path w="127" h="1">
                <a:moveTo>
                  <a:pt x="0" y="0"/>
                </a:moveTo>
                <a:lnTo>
                  <a:pt x="127" y="1"/>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nvGrpSpPr>
          <p:cNvPr id="64521" name="Group 9">
            <a:extLst>
              <a:ext uri="{FF2B5EF4-FFF2-40B4-BE49-F238E27FC236}">
                <a16:creationId xmlns:a16="http://schemas.microsoft.com/office/drawing/2014/main" id="{481A5E3C-5AFE-98A2-9550-E0D17DE31C45}"/>
              </a:ext>
            </a:extLst>
          </p:cNvPr>
          <p:cNvGrpSpPr>
            <a:grpSpLocks/>
          </p:cNvGrpSpPr>
          <p:nvPr/>
        </p:nvGrpSpPr>
        <p:grpSpPr bwMode="auto">
          <a:xfrm>
            <a:off x="9132889" y="5037138"/>
            <a:ext cx="276225" cy="474662"/>
            <a:chOff x="4825" y="3173"/>
            <a:chExt cx="174" cy="299"/>
          </a:xfrm>
        </p:grpSpPr>
        <p:sp>
          <p:nvSpPr>
            <p:cNvPr id="64517" name="Line 5">
              <a:extLst>
                <a:ext uri="{FF2B5EF4-FFF2-40B4-BE49-F238E27FC236}">
                  <a16:creationId xmlns:a16="http://schemas.microsoft.com/office/drawing/2014/main" id="{3806146B-527A-9A8D-DCE0-43CBF63F9F51}"/>
                </a:ext>
              </a:extLst>
            </p:cNvPr>
            <p:cNvSpPr>
              <a:spLocks noChangeShapeType="1"/>
            </p:cNvSpPr>
            <p:nvPr/>
          </p:nvSpPr>
          <p:spPr bwMode="auto">
            <a:xfrm flipV="1">
              <a:off x="4825" y="3173"/>
              <a:ext cx="174" cy="24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64519" name="Line 7">
              <a:extLst>
                <a:ext uri="{FF2B5EF4-FFF2-40B4-BE49-F238E27FC236}">
                  <a16:creationId xmlns:a16="http://schemas.microsoft.com/office/drawing/2014/main" id="{651B6635-9A84-EA6E-654A-0A6EE9A08E2E}"/>
                </a:ext>
              </a:extLst>
            </p:cNvPr>
            <p:cNvSpPr>
              <a:spLocks noChangeShapeType="1"/>
            </p:cNvSpPr>
            <p:nvPr/>
          </p:nvSpPr>
          <p:spPr bwMode="auto">
            <a:xfrm>
              <a:off x="4832" y="3424"/>
              <a:ext cx="40" cy="4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grpSp>
      <p:sp>
        <p:nvSpPr>
          <p:cNvPr id="64520" name="Line 8">
            <a:extLst>
              <a:ext uri="{FF2B5EF4-FFF2-40B4-BE49-F238E27FC236}">
                <a16:creationId xmlns:a16="http://schemas.microsoft.com/office/drawing/2014/main" id="{3ADF0DE6-E3E3-3A6B-596E-640C56FF4181}"/>
              </a:ext>
            </a:extLst>
          </p:cNvPr>
          <p:cNvSpPr>
            <a:spLocks noChangeShapeType="1"/>
          </p:cNvSpPr>
          <p:nvPr/>
        </p:nvSpPr>
        <p:spPr bwMode="auto">
          <a:xfrm flipV="1">
            <a:off x="8839200" y="5435600"/>
            <a:ext cx="63500" cy="76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RW"/>
          </a:p>
        </p:txBody>
      </p:sp>
      <p:sp>
        <p:nvSpPr>
          <p:cNvPr id="2" name="Title 1">
            <a:extLst>
              <a:ext uri="{FF2B5EF4-FFF2-40B4-BE49-F238E27FC236}">
                <a16:creationId xmlns:a16="http://schemas.microsoft.com/office/drawing/2014/main" id="{21F2A565-6D53-CE6E-BBA5-2545E870357D}"/>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3921926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a:extLst>
              <a:ext uri="{FF2B5EF4-FFF2-40B4-BE49-F238E27FC236}">
                <a16:creationId xmlns:a16="http://schemas.microsoft.com/office/drawing/2014/main" id="{94D4DA9E-5058-4919-5CEA-1020CFC6D412}"/>
              </a:ext>
            </a:extLst>
          </p:cNvPr>
          <p:cNvSpPr txBox="1">
            <a:spLocks noChangeArrowheads="1"/>
          </p:cNvSpPr>
          <p:nvPr/>
        </p:nvSpPr>
        <p:spPr bwMode="auto">
          <a:xfrm>
            <a:off x="3627438" y="583505"/>
            <a:ext cx="517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b="1" dirty="0">
                <a:solidFill>
                  <a:schemeClr val="accent2"/>
                </a:solidFill>
              </a:rPr>
              <a:t>Maximum likelihood (ML) methods</a:t>
            </a:r>
          </a:p>
        </p:txBody>
      </p:sp>
      <p:sp>
        <p:nvSpPr>
          <p:cNvPr id="65539" name="Text Box 3">
            <a:extLst>
              <a:ext uri="{FF2B5EF4-FFF2-40B4-BE49-F238E27FC236}">
                <a16:creationId xmlns:a16="http://schemas.microsoft.com/office/drawing/2014/main" id="{21839D65-082F-A1C7-9089-1F94E6A4E52A}"/>
              </a:ext>
            </a:extLst>
          </p:cNvPr>
          <p:cNvSpPr txBox="1">
            <a:spLocks noChangeArrowheads="1"/>
          </p:cNvSpPr>
          <p:nvPr/>
        </p:nvSpPr>
        <p:spPr bwMode="auto">
          <a:xfrm>
            <a:off x="619932" y="1062038"/>
            <a:ext cx="10120393"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accent2"/>
                </a:solidFill>
              </a:rPr>
              <a:t>Optimality criterion:</a:t>
            </a:r>
            <a:r>
              <a:rPr lang="en-US" altLang="en-US" sz="2000" b="1" dirty="0"/>
              <a:t>  ML methods evaluate phylogenetic hypotheses</a:t>
            </a:r>
          </a:p>
          <a:p>
            <a:r>
              <a:rPr lang="en-US" altLang="en-US" sz="2000" b="1" dirty="0"/>
              <a:t>in terms of the probability that a proposed model of the evolutionary</a:t>
            </a:r>
          </a:p>
          <a:p>
            <a:r>
              <a:rPr lang="en-US" altLang="en-US" sz="2000" b="1" dirty="0"/>
              <a:t>process and the proposed unrooted tree would give rise to the</a:t>
            </a:r>
          </a:p>
          <a:p>
            <a:r>
              <a:rPr lang="en-US" altLang="en-US" sz="2000" b="1" dirty="0"/>
              <a:t>observed data.  The tree found to have the highest ML value is</a:t>
            </a:r>
          </a:p>
          <a:p>
            <a:r>
              <a:rPr lang="en-US" altLang="en-US" sz="2000" b="1" dirty="0"/>
              <a:t>considered to be the preferred tree.</a:t>
            </a:r>
            <a:r>
              <a:rPr lang="en-US" altLang="en-US" b="1" dirty="0"/>
              <a:t>  </a:t>
            </a:r>
          </a:p>
          <a:p>
            <a:endParaRPr lang="en-US" altLang="en-US" b="1" dirty="0">
              <a:solidFill>
                <a:schemeClr val="accent2"/>
              </a:solidFill>
            </a:endParaRPr>
          </a:p>
          <a:p>
            <a:r>
              <a:rPr lang="en-US" altLang="en-US" b="1" dirty="0">
                <a:solidFill>
                  <a:schemeClr val="accent2"/>
                </a:solidFill>
              </a:rPr>
              <a:t>Advantages:</a:t>
            </a:r>
            <a:endParaRPr lang="en-US" altLang="en-US" b="1" dirty="0"/>
          </a:p>
          <a:p>
            <a:pPr>
              <a:buFontTx/>
              <a:buChar char="•"/>
            </a:pPr>
            <a:r>
              <a:rPr lang="en-US" altLang="en-US" dirty="0"/>
              <a:t> Are inherently statistical and evolutionary model-based.</a:t>
            </a:r>
          </a:p>
          <a:p>
            <a:pPr>
              <a:buFontTx/>
              <a:buChar char="•"/>
            </a:pPr>
            <a:r>
              <a:rPr lang="en-US" altLang="en-US" dirty="0"/>
              <a:t> Usually the most ‘consistent’ of the methods available.</a:t>
            </a:r>
          </a:p>
          <a:p>
            <a:pPr>
              <a:buFontTx/>
              <a:buChar char="•"/>
            </a:pPr>
            <a:r>
              <a:rPr lang="en-US" altLang="en-US" dirty="0"/>
              <a:t> Can be used for character (can infer the exact substitutions) and rate analysis.</a:t>
            </a:r>
          </a:p>
          <a:p>
            <a:pPr>
              <a:buFontTx/>
              <a:buChar char="•"/>
            </a:pPr>
            <a:r>
              <a:rPr lang="en-US" altLang="en-US" dirty="0"/>
              <a:t> Can be used to infer the sequences of the extinct (hypothetical) ancestors.</a:t>
            </a:r>
          </a:p>
          <a:p>
            <a:pPr>
              <a:buFontTx/>
              <a:buChar char="•"/>
            </a:pPr>
            <a:r>
              <a:rPr lang="en-US" altLang="en-US" dirty="0"/>
              <a:t> Can help account for branch-length effects in unbalanced trees.</a:t>
            </a:r>
          </a:p>
          <a:p>
            <a:pPr>
              <a:buFontTx/>
              <a:buChar char="•"/>
            </a:pPr>
            <a:r>
              <a:rPr lang="en-US" altLang="en-US" dirty="0"/>
              <a:t> Can be applied to nucleotide or amino acid sequences, and other types of data.</a:t>
            </a:r>
          </a:p>
          <a:p>
            <a:endParaRPr lang="en-US" altLang="en-US" sz="1200" dirty="0"/>
          </a:p>
          <a:p>
            <a:r>
              <a:rPr lang="en-US" altLang="en-US" b="1" dirty="0">
                <a:solidFill>
                  <a:schemeClr val="accent2"/>
                </a:solidFill>
              </a:rPr>
              <a:t>Disadvantages:</a:t>
            </a:r>
            <a:endParaRPr lang="en-US" altLang="en-US" dirty="0">
              <a:solidFill>
                <a:schemeClr val="accent2"/>
              </a:solidFill>
            </a:endParaRPr>
          </a:p>
          <a:p>
            <a:pPr>
              <a:buFontTx/>
              <a:buChar char="•"/>
            </a:pPr>
            <a:r>
              <a:rPr lang="en-US" altLang="en-US" dirty="0"/>
              <a:t> Are not as simple and intuitive as many other methods.</a:t>
            </a:r>
          </a:p>
          <a:p>
            <a:pPr>
              <a:buFontTx/>
              <a:buChar char="•"/>
            </a:pPr>
            <a:r>
              <a:rPr lang="en-US" altLang="en-US" dirty="0"/>
              <a:t> Are computationally very intense (</a:t>
            </a:r>
            <a:r>
              <a:rPr lang="en-US" altLang="en-US" dirty="0" err="1"/>
              <a:t>Iimits</a:t>
            </a:r>
            <a:r>
              <a:rPr lang="en-US" altLang="en-US" dirty="0"/>
              <a:t> number of taxa and length of sequence).</a:t>
            </a:r>
          </a:p>
          <a:p>
            <a:pPr>
              <a:buFontTx/>
              <a:buChar char="•"/>
            </a:pPr>
            <a:r>
              <a:rPr lang="en-US" altLang="en-US" dirty="0"/>
              <a:t> Like parsimony, can be fooled by high levels of homoplasy.</a:t>
            </a:r>
          </a:p>
          <a:p>
            <a:pPr>
              <a:buFontTx/>
              <a:buChar char="•"/>
            </a:pPr>
            <a:r>
              <a:rPr lang="en-US" altLang="en-US" dirty="0"/>
              <a:t> Violations of the assumed model can lead to incorrect trees.</a:t>
            </a:r>
          </a:p>
        </p:txBody>
      </p:sp>
      <p:sp>
        <p:nvSpPr>
          <p:cNvPr id="3" name="Title 1">
            <a:extLst>
              <a:ext uri="{FF2B5EF4-FFF2-40B4-BE49-F238E27FC236}">
                <a16:creationId xmlns:a16="http://schemas.microsoft.com/office/drawing/2014/main" id="{643D8FBE-7669-A5CC-6860-397044E83A79}"/>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133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b="1" dirty="0">
                <a:solidFill>
                  <a:srgbClr val="C00000"/>
                </a:solidFill>
              </a:rPr>
              <a:t>Synteny – </a:t>
            </a:r>
            <a:r>
              <a:rPr lang="en-CA" sz="1800" dirty="0"/>
              <a:t>Conserved blocks of genes across species</a:t>
            </a:r>
          </a:p>
          <a:p>
            <a:pPr marL="342900" indent="-342900" algn="l">
              <a:buFontTx/>
              <a:buChar char="-"/>
            </a:pPr>
            <a:r>
              <a:rPr lang="en-CA" sz="1800" dirty="0"/>
              <a:t>Can be used in together with phylogenetic trees to infer evolutionary history</a:t>
            </a:r>
          </a:p>
          <a:p>
            <a:pPr marL="342900" indent="-342900" algn="l">
              <a:buFontTx/>
              <a:buChar char="-"/>
            </a:pPr>
            <a:endParaRPr lang="en-CA" sz="1800" dirty="0"/>
          </a:p>
          <a:p>
            <a:pPr algn="l"/>
            <a:endParaRPr lang="en-CA" sz="1800" dirty="0"/>
          </a:p>
        </p:txBody>
      </p:sp>
      <p:pic>
        <p:nvPicPr>
          <p:cNvPr id="3" name="Picture 2">
            <a:extLst>
              <a:ext uri="{FF2B5EF4-FFF2-40B4-BE49-F238E27FC236}">
                <a16:creationId xmlns:a16="http://schemas.microsoft.com/office/drawing/2014/main" id="{B830D4E5-A678-4B39-A025-E0A43FC4AB61}"/>
              </a:ext>
            </a:extLst>
          </p:cNvPr>
          <p:cNvPicPr>
            <a:picLocks noChangeAspect="1"/>
          </p:cNvPicPr>
          <p:nvPr/>
        </p:nvPicPr>
        <p:blipFill>
          <a:blip r:embed="rId3"/>
          <a:stretch>
            <a:fillRect/>
          </a:stretch>
        </p:blipFill>
        <p:spPr>
          <a:xfrm>
            <a:off x="1104900" y="2867074"/>
            <a:ext cx="3268980" cy="2529745"/>
          </a:xfrm>
          <a:prstGeom prst="rect">
            <a:avLst/>
          </a:prstGeom>
        </p:spPr>
      </p:pic>
      <p:pic>
        <p:nvPicPr>
          <p:cNvPr id="6" name="Picture 5">
            <a:extLst>
              <a:ext uri="{FF2B5EF4-FFF2-40B4-BE49-F238E27FC236}">
                <a16:creationId xmlns:a16="http://schemas.microsoft.com/office/drawing/2014/main" id="{807E7FF3-3F9F-499C-911B-3F035B6E02CF}"/>
              </a:ext>
            </a:extLst>
          </p:cNvPr>
          <p:cNvPicPr>
            <a:picLocks noChangeAspect="1"/>
          </p:cNvPicPr>
          <p:nvPr/>
        </p:nvPicPr>
        <p:blipFill>
          <a:blip r:embed="rId4"/>
          <a:stretch>
            <a:fillRect/>
          </a:stretch>
        </p:blipFill>
        <p:spPr>
          <a:xfrm>
            <a:off x="4785358" y="3124121"/>
            <a:ext cx="5270453" cy="2174557"/>
          </a:xfrm>
          <a:prstGeom prst="rect">
            <a:avLst/>
          </a:prstGeom>
        </p:spPr>
      </p:pic>
      <p:pic>
        <p:nvPicPr>
          <p:cNvPr id="8" name="Picture 7">
            <a:extLst>
              <a:ext uri="{FF2B5EF4-FFF2-40B4-BE49-F238E27FC236}">
                <a16:creationId xmlns:a16="http://schemas.microsoft.com/office/drawing/2014/main" id="{990BC497-410A-4AEA-810A-7680BE1DA2D9}"/>
              </a:ext>
            </a:extLst>
          </p:cNvPr>
          <p:cNvPicPr>
            <a:picLocks noChangeAspect="1"/>
          </p:cNvPicPr>
          <p:nvPr/>
        </p:nvPicPr>
        <p:blipFill>
          <a:blip r:embed="rId5"/>
          <a:stretch>
            <a:fillRect/>
          </a:stretch>
        </p:blipFill>
        <p:spPr>
          <a:xfrm>
            <a:off x="369570" y="1706879"/>
            <a:ext cx="5086348" cy="1019175"/>
          </a:xfrm>
          <a:prstGeom prst="rect">
            <a:avLst/>
          </a:prstGeom>
        </p:spPr>
      </p:pic>
    </p:spTree>
    <p:extLst>
      <p:ext uri="{BB962C8B-B14F-4D97-AF65-F5344CB8AC3E}">
        <p14:creationId xmlns:p14="http://schemas.microsoft.com/office/powerpoint/2010/main" val="746682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6F18575C-ECEF-76D2-FF86-4BDC8ABCC1AA}"/>
              </a:ext>
            </a:extLst>
          </p:cNvPr>
          <p:cNvSpPr>
            <a:spLocks noGrp="1"/>
          </p:cNvSpPr>
          <p:nvPr>
            <p:ph type="ftr" sz="quarter" idx="11"/>
          </p:nvPr>
        </p:nvSpPr>
        <p:spPr/>
        <p:txBody>
          <a:bodyPr/>
          <a:lstStyle/>
          <a:p>
            <a:r>
              <a:rPr lang="en-US" altLang="en-US"/>
              <a:t>C-B Stewart, NHGRI lecture, 12/5/00</a:t>
            </a:r>
          </a:p>
        </p:txBody>
      </p:sp>
      <p:sp>
        <p:nvSpPr>
          <p:cNvPr id="89090" name="Text Box 2">
            <a:extLst>
              <a:ext uri="{FF2B5EF4-FFF2-40B4-BE49-F238E27FC236}">
                <a16:creationId xmlns:a16="http://schemas.microsoft.com/office/drawing/2014/main" id="{2B01B38D-F68E-F764-BD17-05CF44E6A5F2}"/>
              </a:ext>
            </a:extLst>
          </p:cNvPr>
          <p:cNvSpPr txBox="1">
            <a:spLocks noChangeArrowheads="1"/>
          </p:cNvSpPr>
          <p:nvPr/>
        </p:nvSpPr>
        <p:spPr bwMode="auto">
          <a:xfrm>
            <a:off x="3684588" y="652004"/>
            <a:ext cx="4599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2"/>
                </a:solidFill>
              </a:rPr>
              <a:t>Minimum evolution (ME) methods</a:t>
            </a:r>
            <a:endParaRPr lang="en-US" altLang="en-US" sz="2400" b="1" dirty="0"/>
          </a:p>
        </p:txBody>
      </p:sp>
      <p:sp>
        <p:nvSpPr>
          <p:cNvPr id="89091" name="Text Box 3">
            <a:extLst>
              <a:ext uri="{FF2B5EF4-FFF2-40B4-BE49-F238E27FC236}">
                <a16:creationId xmlns:a16="http://schemas.microsoft.com/office/drawing/2014/main" id="{2B5BE7FD-0696-A208-CE0D-F24929A597FB}"/>
              </a:ext>
            </a:extLst>
          </p:cNvPr>
          <p:cNvSpPr txBox="1">
            <a:spLocks noChangeArrowheads="1"/>
          </p:cNvSpPr>
          <p:nvPr/>
        </p:nvSpPr>
        <p:spPr bwMode="auto">
          <a:xfrm>
            <a:off x="552068" y="1266885"/>
            <a:ext cx="10864311"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b="1" dirty="0">
                <a:solidFill>
                  <a:schemeClr val="accent2"/>
                </a:solidFill>
              </a:rPr>
              <a:t>Optimality criterion:</a:t>
            </a:r>
            <a:r>
              <a:rPr lang="en-US" altLang="en-US" sz="2000" b="1" dirty="0"/>
              <a:t>  The tree(s) with the shortest sum of the</a:t>
            </a:r>
          </a:p>
          <a:p>
            <a:r>
              <a:rPr lang="en-US" altLang="en-US" sz="2000" b="1" dirty="0"/>
              <a:t>branch lengths (or overall tree length) is chosen as the best tree.</a:t>
            </a:r>
          </a:p>
          <a:p>
            <a:endParaRPr lang="en-US" altLang="en-US" b="1" dirty="0">
              <a:solidFill>
                <a:schemeClr val="accent2"/>
              </a:solidFill>
            </a:endParaRPr>
          </a:p>
          <a:p>
            <a:endParaRPr lang="en-US" altLang="en-US" b="1" dirty="0">
              <a:solidFill>
                <a:schemeClr val="accent2"/>
              </a:solidFill>
            </a:endParaRPr>
          </a:p>
          <a:p>
            <a:r>
              <a:rPr lang="en-US" altLang="en-US" b="1" dirty="0">
                <a:solidFill>
                  <a:schemeClr val="accent2"/>
                </a:solidFill>
              </a:rPr>
              <a:t>Advantages:</a:t>
            </a:r>
            <a:endParaRPr lang="en-US" altLang="en-US" dirty="0"/>
          </a:p>
          <a:p>
            <a:pPr>
              <a:buFontTx/>
              <a:buChar char="•"/>
            </a:pPr>
            <a:r>
              <a:rPr lang="en-US" altLang="en-US" dirty="0"/>
              <a:t> Can be used on indirectly-measured distances (immunological, hybridization).</a:t>
            </a:r>
          </a:p>
          <a:p>
            <a:pPr>
              <a:buFontTx/>
              <a:buChar char="•"/>
            </a:pPr>
            <a:r>
              <a:rPr lang="en-US" altLang="en-US" dirty="0"/>
              <a:t> Distances can be ‘corrected’ for unseen events.</a:t>
            </a:r>
          </a:p>
          <a:p>
            <a:pPr>
              <a:buFontTx/>
              <a:buChar char="•"/>
            </a:pPr>
            <a:r>
              <a:rPr lang="en-US" altLang="en-US" dirty="0"/>
              <a:t> Usually faster than character-based methods.</a:t>
            </a:r>
          </a:p>
          <a:p>
            <a:pPr>
              <a:buFontTx/>
              <a:buChar char="•"/>
            </a:pPr>
            <a:r>
              <a:rPr lang="en-US" altLang="en-US" dirty="0"/>
              <a:t> Can be used for some rate analyses.</a:t>
            </a:r>
          </a:p>
          <a:p>
            <a:pPr>
              <a:buFontTx/>
              <a:buChar char="•"/>
            </a:pPr>
            <a:r>
              <a:rPr lang="en-US" altLang="en-US" dirty="0"/>
              <a:t> Has an objective function (as compared to clustering methods).</a:t>
            </a:r>
          </a:p>
          <a:p>
            <a:endParaRPr lang="en-US" altLang="en-US" dirty="0"/>
          </a:p>
          <a:p>
            <a:r>
              <a:rPr lang="en-US" altLang="en-US" b="1" dirty="0">
                <a:solidFill>
                  <a:schemeClr val="accent2"/>
                </a:solidFill>
              </a:rPr>
              <a:t>Disadvantages:</a:t>
            </a:r>
            <a:endParaRPr lang="en-US" altLang="en-US" b="1" dirty="0"/>
          </a:p>
          <a:p>
            <a:pPr>
              <a:buFontTx/>
              <a:buChar char="•"/>
            </a:pPr>
            <a:r>
              <a:rPr lang="en-US" altLang="en-US" dirty="0"/>
              <a:t> Information lost when characters transformed to distances.</a:t>
            </a:r>
          </a:p>
          <a:p>
            <a:pPr>
              <a:buFontTx/>
              <a:buChar char="•"/>
            </a:pPr>
            <a:r>
              <a:rPr lang="en-US" altLang="en-US" dirty="0"/>
              <a:t> </a:t>
            </a:r>
            <a:r>
              <a:rPr lang="en-US" altLang="en-US" i="1" dirty="0"/>
              <a:t>Cannot</a:t>
            </a:r>
            <a:r>
              <a:rPr lang="en-US" altLang="en-US" dirty="0"/>
              <a:t> be used for character analysis.</a:t>
            </a:r>
          </a:p>
          <a:p>
            <a:pPr>
              <a:buFontTx/>
              <a:buChar char="•"/>
            </a:pPr>
            <a:r>
              <a:rPr lang="en-US" altLang="en-US" dirty="0"/>
              <a:t> Slower than clustering methods.</a:t>
            </a:r>
          </a:p>
          <a:p>
            <a:endParaRPr lang="en-US" altLang="en-US" dirty="0"/>
          </a:p>
        </p:txBody>
      </p:sp>
      <p:sp>
        <p:nvSpPr>
          <p:cNvPr id="3" name="Title 1">
            <a:extLst>
              <a:ext uri="{FF2B5EF4-FFF2-40B4-BE49-F238E27FC236}">
                <a16:creationId xmlns:a16="http://schemas.microsoft.com/office/drawing/2014/main" id="{47D245E6-767B-453F-9E6F-C4944E9F5709}"/>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4113343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B4BE3677-B6D1-4769-4BEC-13466755187A}"/>
              </a:ext>
            </a:extLst>
          </p:cNvPr>
          <p:cNvSpPr>
            <a:spLocks noGrp="1"/>
          </p:cNvSpPr>
          <p:nvPr>
            <p:ph type="ftr" sz="quarter" idx="11"/>
          </p:nvPr>
        </p:nvSpPr>
        <p:spPr/>
        <p:txBody>
          <a:bodyPr/>
          <a:lstStyle/>
          <a:p>
            <a:r>
              <a:rPr lang="en-US" altLang="en-US"/>
              <a:t>C-B Stewart, NHGRI lecture, 12/5/00</a:t>
            </a:r>
          </a:p>
        </p:txBody>
      </p:sp>
      <p:sp>
        <p:nvSpPr>
          <p:cNvPr id="90114" name="Text Box 2">
            <a:extLst>
              <a:ext uri="{FF2B5EF4-FFF2-40B4-BE49-F238E27FC236}">
                <a16:creationId xmlns:a16="http://schemas.microsoft.com/office/drawing/2014/main" id="{CAA032AC-8419-A714-3EF1-EF69791F8AB5}"/>
              </a:ext>
            </a:extLst>
          </p:cNvPr>
          <p:cNvSpPr txBox="1">
            <a:spLocks noChangeArrowheads="1"/>
          </p:cNvSpPr>
          <p:nvPr/>
        </p:nvSpPr>
        <p:spPr bwMode="auto">
          <a:xfrm>
            <a:off x="3475038" y="723308"/>
            <a:ext cx="46909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2"/>
                </a:solidFill>
              </a:rPr>
              <a:t>Clustering methods (UPGMA &amp; N-J)</a:t>
            </a:r>
          </a:p>
        </p:txBody>
      </p:sp>
      <p:sp>
        <p:nvSpPr>
          <p:cNvPr id="90115" name="Text Box 3">
            <a:extLst>
              <a:ext uri="{FF2B5EF4-FFF2-40B4-BE49-F238E27FC236}">
                <a16:creationId xmlns:a16="http://schemas.microsoft.com/office/drawing/2014/main" id="{34B1D377-D77C-9CFA-7780-16A91793EE5D}"/>
              </a:ext>
            </a:extLst>
          </p:cNvPr>
          <p:cNvSpPr txBox="1">
            <a:spLocks noChangeArrowheads="1"/>
          </p:cNvSpPr>
          <p:nvPr/>
        </p:nvSpPr>
        <p:spPr bwMode="auto">
          <a:xfrm>
            <a:off x="588935" y="1277939"/>
            <a:ext cx="11236271" cy="4941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b="1" dirty="0">
                <a:solidFill>
                  <a:schemeClr val="accent2"/>
                </a:solidFill>
              </a:rPr>
              <a:t>Optimality criterion:</a:t>
            </a:r>
            <a:r>
              <a:rPr lang="en-US" altLang="en-US" sz="2400" b="1" dirty="0"/>
              <a:t>  NONE.   The algorithm itself builds</a:t>
            </a:r>
          </a:p>
          <a:p>
            <a:r>
              <a:rPr lang="en-US" altLang="en-US" sz="2400" b="1" dirty="0"/>
              <a:t>‘the’ tree.</a:t>
            </a:r>
            <a:r>
              <a:rPr lang="en-US" altLang="en-US" sz="2000" b="1" dirty="0"/>
              <a:t>  </a:t>
            </a:r>
            <a:endParaRPr lang="en-US" altLang="en-US" b="1" dirty="0"/>
          </a:p>
          <a:p>
            <a:endParaRPr lang="en-US" altLang="en-US" b="1" dirty="0"/>
          </a:p>
          <a:p>
            <a:r>
              <a:rPr lang="en-US" altLang="en-US" b="1" dirty="0">
                <a:solidFill>
                  <a:schemeClr val="accent2"/>
                </a:solidFill>
              </a:rPr>
              <a:t>Advantages:</a:t>
            </a:r>
            <a:endParaRPr lang="en-US" altLang="en-US" dirty="0"/>
          </a:p>
          <a:p>
            <a:pPr>
              <a:buFontTx/>
              <a:buChar char="•"/>
            </a:pPr>
            <a:r>
              <a:rPr lang="en-US" altLang="en-US" dirty="0"/>
              <a:t> Can be used on indirectly-measured distances (immunological, hybridization).</a:t>
            </a:r>
          </a:p>
          <a:p>
            <a:pPr>
              <a:buFontTx/>
              <a:buChar char="•"/>
            </a:pPr>
            <a:r>
              <a:rPr lang="en-US" altLang="en-US" dirty="0"/>
              <a:t> Distances can be ‘corrected’ for unseen events.</a:t>
            </a:r>
          </a:p>
          <a:p>
            <a:pPr>
              <a:buFontTx/>
              <a:buChar char="•"/>
            </a:pPr>
            <a:r>
              <a:rPr lang="en-US" altLang="en-US" dirty="0"/>
              <a:t> The fastest of the methods available (N-J is screamingly fast!).</a:t>
            </a:r>
          </a:p>
          <a:p>
            <a:pPr>
              <a:buFontTx/>
              <a:buChar char="•"/>
            </a:pPr>
            <a:r>
              <a:rPr lang="en-US" altLang="en-US" dirty="0"/>
              <a:t> Can therefore analyze very large datasets quickly (needed for HIV, etc.).</a:t>
            </a:r>
          </a:p>
          <a:p>
            <a:pPr>
              <a:buFontTx/>
              <a:buChar char="•"/>
            </a:pPr>
            <a:r>
              <a:rPr lang="en-US" altLang="en-US" dirty="0"/>
              <a:t> Can be used for some types of rate and date analysis.</a:t>
            </a:r>
          </a:p>
          <a:p>
            <a:endParaRPr lang="en-US" altLang="en-US" dirty="0"/>
          </a:p>
          <a:p>
            <a:r>
              <a:rPr lang="en-US" altLang="en-US" b="1" dirty="0">
                <a:solidFill>
                  <a:schemeClr val="accent2"/>
                </a:solidFill>
              </a:rPr>
              <a:t>Disadvantages:</a:t>
            </a:r>
            <a:endParaRPr lang="en-US" altLang="en-US" b="1" dirty="0"/>
          </a:p>
          <a:p>
            <a:pPr>
              <a:buFontTx/>
              <a:buChar char="•"/>
            </a:pPr>
            <a:r>
              <a:rPr lang="en-US" altLang="en-US" dirty="0"/>
              <a:t> Similarity and relationship are not necessarily the same thing, so clustering by</a:t>
            </a:r>
          </a:p>
          <a:p>
            <a:r>
              <a:rPr lang="en-US" altLang="en-US" dirty="0"/>
              <a:t>  similarity does not necessarily give an evolutionary tree.  </a:t>
            </a:r>
          </a:p>
          <a:p>
            <a:pPr>
              <a:buFontTx/>
              <a:buChar char="•"/>
            </a:pPr>
            <a:r>
              <a:rPr lang="en-US" altLang="en-US" dirty="0"/>
              <a:t> </a:t>
            </a:r>
            <a:r>
              <a:rPr lang="en-US" altLang="en-US" i="1" dirty="0"/>
              <a:t>Cannot</a:t>
            </a:r>
            <a:r>
              <a:rPr lang="en-US" altLang="en-US" dirty="0"/>
              <a:t> be used for character analysis!</a:t>
            </a:r>
          </a:p>
          <a:p>
            <a:pPr>
              <a:buFontTx/>
              <a:buChar char="•"/>
            </a:pPr>
            <a:r>
              <a:rPr lang="en-US" altLang="en-US" dirty="0"/>
              <a:t> Have no explicit optimization criteria, so one cannot even know if the program </a:t>
            </a:r>
          </a:p>
          <a:p>
            <a:r>
              <a:rPr lang="en-US" altLang="en-US" dirty="0"/>
              <a:t>  worked properly to find the correct tree for the method.</a:t>
            </a:r>
          </a:p>
          <a:p>
            <a:endParaRPr lang="en-US" altLang="en-US" dirty="0"/>
          </a:p>
        </p:txBody>
      </p:sp>
      <p:sp>
        <p:nvSpPr>
          <p:cNvPr id="3" name="Title 1">
            <a:extLst>
              <a:ext uri="{FF2B5EF4-FFF2-40B4-BE49-F238E27FC236}">
                <a16:creationId xmlns:a16="http://schemas.microsoft.com/office/drawing/2014/main" id="{7D211A64-32FF-6C99-C386-8FF30E1280BF}"/>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3468769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EBD7549A-5885-A9D8-99E9-9B97FCFFE827}"/>
              </a:ext>
            </a:extLst>
          </p:cNvPr>
          <p:cNvSpPr>
            <a:spLocks noGrp="1"/>
          </p:cNvSpPr>
          <p:nvPr>
            <p:ph type="ftr" sz="quarter" idx="11"/>
          </p:nvPr>
        </p:nvSpPr>
        <p:spPr/>
        <p:txBody>
          <a:bodyPr/>
          <a:lstStyle/>
          <a:p>
            <a:r>
              <a:rPr lang="en-US" altLang="en-US"/>
              <a:t>C-B Stewart, NHGRI lecture, 12/5/00</a:t>
            </a:r>
          </a:p>
        </p:txBody>
      </p:sp>
      <p:sp>
        <p:nvSpPr>
          <p:cNvPr id="94210" name="Text Box 2">
            <a:extLst>
              <a:ext uri="{FF2B5EF4-FFF2-40B4-BE49-F238E27FC236}">
                <a16:creationId xmlns:a16="http://schemas.microsoft.com/office/drawing/2014/main" id="{D397F639-46E5-69EA-73DA-1A209BD745BA}"/>
              </a:ext>
            </a:extLst>
          </p:cNvPr>
          <p:cNvSpPr txBox="1">
            <a:spLocks noChangeArrowheads="1"/>
          </p:cNvSpPr>
          <p:nvPr/>
        </p:nvSpPr>
        <p:spPr bwMode="auto">
          <a:xfrm>
            <a:off x="3475039" y="877134"/>
            <a:ext cx="433048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chemeClr val="accent2"/>
                </a:solidFill>
              </a:rPr>
              <a:t>Statistical Tests Comparing Trees</a:t>
            </a:r>
          </a:p>
        </p:txBody>
      </p:sp>
      <p:sp>
        <p:nvSpPr>
          <p:cNvPr id="94211" name="Text Box 3">
            <a:extLst>
              <a:ext uri="{FF2B5EF4-FFF2-40B4-BE49-F238E27FC236}">
                <a16:creationId xmlns:a16="http://schemas.microsoft.com/office/drawing/2014/main" id="{07252547-7256-FB26-A88C-2A10DFD7C612}"/>
              </a:ext>
            </a:extLst>
          </p:cNvPr>
          <p:cNvSpPr txBox="1">
            <a:spLocks noChangeArrowheads="1"/>
          </p:cNvSpPr>
          <p:nvPr/>
        </p:nvSpPr>
        <p:spPr bwMode="auto">
          <a:xfrm>
            <a:off x="821410" y="1373188"/>
            <a:ext cx="1087981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ltLang="en-US" sz="2000" b="1" dirty="0"/>
          </a:p>
          <a:p>
            <a:r>
              <a:rPr lang="en-US" altLang="en-US" sz="2000" b="1" dirty="0">
                <a:solidFill>
                  <a:schemeClr val="accent2"/>
                </a:solidFill>
              </a:rPr>
              <a:t>Tests of one overall hypothesis (tree) against other hypotheses</a:t>
            </a:r>
            <a:endParaRPr lang="en-US" altLang="en-US" sz="2000" dirty="0"/>
          </a:p>
          <a:p>
            <a:pPr>
              <a:buFontTx/>
              <a:buChar char="•"/>
            </a:pPr>
            <a:endParaRPr lang="en-US" altLang="en-US" sz="800" dirty="0"/>
          </a:p>
          <a:p>
            <a:pPr>
              <a:buFontTx/>
              <a:buChar char="•"/>
            </a:pPr>
            <a:r>
              <a:rPr lang="en-US" altLang="en-US" sz="2000" dirty="0"/>
              <a:t> Wilson’s “winning sites” test</a:t>
            </a:r>
          </a:p>
          <a:p>
            <a:pPr>
              <a:buFontTx/>
              <a:buChar char="•"/>
            </a:pPr>
            <a:r>
              <a:rPr lang="en-US" altLang="en-US" sz="2000" dirty="0"/>
              <a:t> Templeton’s test</a:t>
            </a:r>
          </a:p>
          <a:p>
            <a:pPr>
              <a:buFontTx/>
              <a:buChar char="•"/>
            </a:pPr>
            <a:r>
              <a:rPr lang="en-US" altLang="en-US" sz="2000" dirty="0"/>
              <a:t> </a:t>
            </a:r>
            <a:r>
              <a:rPr lang="en-US" altLang="en-US" sz="2000" dirty="0" err="1"/>
              <a:t>Kishino</a:t>
            </a:r>
            <a:r>
              <a:rPr lang="en-US" altLang="en-US" sz="2000" dirty="0"/>
              <a:t>-Hasegawa ML test</a:t>
            </a:r>
          </a:p>
          <a:p>
            <a:pPr>
              <a:buFontTx/>
              <a:buChar char="•"/>
            </a:pPr>
            <a:endParaRPr lang="en-US" altLang="en-US" sz="2000" dirty="0"/>
          </a:p>
          <a:p>
            <a:r>
              <a:rPr lang="en-US" altLang="en-US" sz="2000" b="1" dirty="0">
                <a:solidFill>
                  <a:schemeClr val="accent2"/>
                </a:solidFill>
              </a:rPr>
              <a:t>Tests of strength of support for lineages within trees:</a:t>
            </a:r>
          </a:p>
          <a:p>
            <a:endParaRPr lang="en-US" altLang="en-US" sz="800" b="1" dirty="0"/>
          </a:p>
          <a:p>
            <a:pPr>
              <a:buFontTx/>
              <a:buChar char="•"/>
            </a:pPr>
            <a:r>
              <a:rPr lang="en-US" altLang="en-US" sz="2000" dirty="0"/>
              <a:t> Bootstrap</a:t>
            </a:r>
          </a:p>
          <a:p>
            <a:pPr>
              <a:buFontTx/>
              <a:buChar char="•"/>
            </a:pPr>
            <a:r>
              <a:rPr lang="en-US" altLang="en-US" sz="2000" dirty="0"/>
              <a:t> Jack-knife</a:t>
            </a:r>
          </a:p>
          <a:p>
            <a:pPr>
              <a:buFontTx/>
              <a:buChar char="•"/>
            </a:pPr>
            <a:r>
              <a:rPr lang="en-US" altLang="en-US" sz="2000" dirty="0"/>
              <a:t> Decay index</a:t>
            </a:r>
          </a:p>
          <a:p>
            <a:pPr>
              <a:buFontTx/>
              <a:buChar char="•"/>
            </a:pPr>
            <a:endParaRPr lang="en-US" altLang="en-US" sz="2000" dirty="0"/>
          </a:p>
          <a:p>
            <a:pPr>
              <a:buFontTx/>
              <a:buChar char="•"/>
            </a:pPr>
            <a:endParaRPr lang="en-US" altLang="en-US" sz="2000" dirty="0"/>
          </a:p>
          <a:p>
            <a:r>
              <a:rPr lang="en-US" altLang="en-US" sz="2000" dirty="0"/>
              <a:t>These are implemented for numerous phylogenetic methods in </a:t>
            </a:r>
            <a:r>
              <a:rPr lang="en-US" altLang="en-US" sz="2000" i="1" dirty="0"/>
              <a:t>PAUP</a:t>
            </a:r>
            <a:r>
              <a:rPr lang="en-US" altLang="en-US" sz="2000" dirty="0"/>
              <a:t>*.</a:t>
            </a:r>
          </a:p>
        </p:txBody>
      </p:sp>
      <p:sp>
        <p:nvSpPr>
          <p:cNvPr id="3" name="Title 1">
            <a:extLst>
              <a:ext uri="{FF2B5EF4-FFF2-40B4-BE49-F238E27FC236}">
                <a16:creationId xmlns:a16="http://schemas.microsoft.com/office/drawing/2014/main" id="{A440A03B-89C7-C74D-BC0D-EA607FBADA0A}"/>
              </a:ext>
            </a:extLst>
          </p:cNvPr>
          <p:cNvSpPr txBox="1">
            <a:spLocks/>
          </p:cNvSpPr>
          <p:nvPr/>
        </p:nvSpPr>
        <p:spPr>
          <a:xfrm>
            <a:off x="0" y="1"/>
            <a:ext cx="12192000" cy="585536"/>
          </a:xfrm>
          <a:prstGeom prst="rect">
            <a:avLst/>
          </a:prstGeom>
          <a:solidFill>
            <a:srgbClr val="002060"/>
          </a:solidFill>
          <a:ln w="28575">
            <a:solidFill>
              <a:srgbClr val="002060"/>
            </a:solid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600" b="1">
                <a:solidFill>
                  <a:schemeClr val="bg1"/>
                </a:solidFill>
              </a:rPr>
              <a:t>Comparative Genomics</a:t>
            </a:r>
            <a:endParaRPr lang="en-CA" sz="3600" dirty="0">
              <a:solidFill>
                <a:schemeClr val="bg1"/>
              </a:solidFill>
            </a:endParaRPr>
          </a:p>
        </p:txBody>
      </p:sp>
    </p:spTree>
    <p:extLst>
      <p:ext uri="{BB962C8B-B14F-4D97-AF65-F5344CB8AC3E}">
        <p14:creationId xmlns:p14="http://schemas.microsoft.com/office/powerpoint/2010/main" val="12747120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20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CA" sz="1800" dirty="0"/>
              <a:t>Okay, we have a tree, what do these numbers mean??? Branch support values</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algn="just"/>
            <a:endParaRPr lang="en-CA" sz="1800" dirty="0"/>
          </a:p>
          <a:p>
            <a:pPr algn="just"/>
            <a:endParaRPr lang="en-CA" sz="1800" dirty="0"/>
          </a:p>
          <a:p>
            <a:pPr algn="just"/>
            <a:endParaRPr lang="en-CA" sz="1800" dirty="0"/>
          </a:p>
          <a:p>
            <a:pPr marL="285750" indent="-285750" algn="just">
              <a:buFontTx/>
              <a:buChar char="-"/>
            </a:pPr>
            <a:r>
              <a:rPr lang="en-CA" sz="1800" dirty="0"/>
              <a:t>Bootstrapping -&gt; Taking sub-samples of the data, creating a new tree, observing changes in tree….x100-1000</a:t>
            </a:r>
          </a:p>
          <a:p>
            <a:pPr marL="285750" indent="-285750" algn="just">
              <a:buFontTx/>
              <a:buChar char="-"/>
            </a:pPr>
            <a:r>
              <a:rPr lang="en-CA" sz="1800" dirty="0"/>
              <a:t>0.95 -&gt; Out of 1000 generated trees, 950 trees placed that node in that location</a:t>
            </a:r>
          </a:p>
          <a:p>
            <a:pPr marL="285750" indent="-285750" algn="just">
              <a:buFontTx/>
              <a:buChar char="-"/>
            </a:pPr>
            <a:r>
              <a:rPr lang="en-CA" sz="1800" dirty="0"/>
              <a:t>Nodes with very low support will be collapsed into others</a:t>
            </a:r>
          </a:p>
          <a:p>
            <a:pPr marL="285750" indent="-285750" algn="just">
              <a:buFontTx/>
              <a:buChar char="-"/>
            </a:pPr>
            <a:r>
              <a:rPr lang="en-CA" sz="1800" dirty="0"/>
              <a:t>Caveat with phylogenetic trees -&gt; They’re hypothesis! We often don’t have ancestral sequences </a:t>
            </a:r>
          </a:p>
        </p:txBody>
      </p:sp>
      <p:pic>
        <p:nvPicPr>
          <p:cNvPr id="3" name="Picture 2">
            <a:extLst>
              <a:ext uri="{FF2B5EF4-FFF2-40B4-BE49-F238E27FC236}">
                <a16:creationId xmlns:a16="http://schemas.microsoft.com/office/drawing/2014/main" id="{83E8D813-3BB5-4FD4-A4B3-3CD35505AE62}"/>
              </a:ext>
            </a:extLst>
          </p:cNvPr>
          <p:cNvPicPr>
            <a:picLocks noChangeAspect="1"/>
          </p:cNvPicPr>
          <p:nvPr/>
        </p:nvPicPr>
        <p:blipFill>
          <a:blip r:embed="rId3"/>
          <a:stretch>
            <a:fillRect/>
          </a:stretch>
        </p:blipFill>
        <p:spPr>
          <a:xfrm>
            <a:off x="4219484" y="1578633"/>
            <a:ext cx="4029075" cy="3190875"/>
          </a:xfrm>
          <a:prstGeom prst="rect">
            <a:avLst/>
          </a:prstGeom>
        </p:spPr>
      </p:pic>
      <p:sp>
        <p:nvSpPr>
          <p:cNvPr id="5" name="Oval 4">
            <a:extLst>
              <a:ext uri="{FF2B5EF4-FFF2-40B4-BE49-F238E27FC236}">
                <a16:creationId xmlns:a16="http://schemas.microsoft.com/office/drawing/2014/main" id="{E6972F42-DF4C-4C27-A6FD-6938DA2C30C8}"/>
              </a:ext>
            </a:extLst>
          </p:cNvPr>
          <p:cNvSpPr/>
          <p:nvPr/>
        </p:nvSpPr>
        <p:spPr>
          <a:xfrm>
            <a:off x="6443931" y="1681463"/>
            <a:ext cx="646982" cy="2501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353669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20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CA" sz="1800" dirty="0"/>
              <a:t>Phylogenetic trees aren’t just for deducing evolutionary lineages</a:t>
            </a:r>
          </a:p>
          <a:p>
            <a:pPr marL="285750" indent="-285750" algn="just">
              <a:buFontTx/>
              <a:buChar char="-"/>
            </a:pPr>
            <a:r>
              <a:rPr lang="en-CA" sz="1800" dirty="0"/>
              <a:t>Richard J. Schmidt, (former) physician accused of injecting his ex-gf with HIV-I (extracted from HIV+ patient that same day…)</a:t>
            </a:r>
          </a:p>
          <a:p>
            <a:pPr marL="285750" indent="-285750" algn="just">
              <a:buFontTx/>
              <a:buChar char="-"/>
            </a:pPr>
            <a:r>
              <a:rPr lang="en-CA" sz="1800" dirty="0"/>
              <a:t>Viral reverse transcriptase and gp120 genes PCR amplified from blood sample</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r>
              <a:rPr lang="en-CA" sz="1800" dirty="0"/>
              <a:t>Victim compared against Patient and other local HIV+ patients</a:t>
            </a:r>
          </a:p>
        </p:txBody>
      </p:sp>
      <p:pic>
        <p:nvPicPr>
          <p:cNvPr id="9" name="Picture 8">
            <a:extLst>
              <a:ext uri="{FF2B5EF4-FFF2-40B4-BE49-F238E27FC236}">
                <a16:creationId xmlns:a16="http://schemas.microsoft.com/office/drawing/2014/main" id="{42B9082A-7471-4E14-8A7A-77C5AAAD3C0F}"/>
              </a:ext>
            </a:extLst>
          </p:cNvPr>
          <p:cNvPicPr>
            <a:picLocks noChangeAspect="1"/>
          </p:cNvPicPr>
          <p:nvPr/>
        </p:nvPicPr>
        <p:blipFill>
          <a:blip r:embed="rId3"/>
          <a:stretch>
            <a:fillRect/>
          </a:stretch>
        </p:blipFill>
        <p:spPr>
          <a:xfrm>
            <a:off x="3699597" y="2068559"/>
            <a:ext cx="3110099" cy="4024234"/>
          </a:xfrm>
          <a:prstGeom prst="rect">
            <a:avLst/>
          </a:prstGeom>
        </p:spPr>
      </p:pic>
      <p:pic>
        <p:nvPicPr>
          <p:cNvPr id="10" name="Picture 9">
            <a:extLst>
              <a:ext uri="{FF2B5EF4-FFF2-40B4-BE49-F238E27FC236}">
                <a16:creationId xmlns:a16="http://schemas.microsoft.com/office/drawing/2014/main" id="{90BD385D-4BC8-4A65-801D-303805BA3B1F}"/>
              </a:ext>
            </a:extLst>
          </p:cNvPr>
          <p:cNvPicPr>
            <a:picLocks noChangeAspect="1"/>
          </p:cNvPicPr>
          <p:nvPr/>
        </p:nvPicPr>
        <p:blipFill>
          <a:blip r:embed="rId4"/>
          <a:stretch>
            <a:fillRect/>
          </a:stretch>
        </p:blipFill>
        <p:spPr>
          <a:xfrm>
            <a:off x="7300935" y="2521580"/>
            <a:ext cx="1962150" cy="3118192"/>
          </a:xfrm>
          <a:prstGeom prst="rect">
            <a:avLst/>
          </a:prstGeom>
        </p:spPr>
      </p:pic>
      <p:pic>
        <p:nvPicPr>
          <p:cNvPr id="8" name="Picture 7">
            <a:extLst>
              <a:ext uri="{FF2B5EF4-FFF2-40B4-BE49-F238E27FC236}">
                <a16:creationId xmlns:a16="http://schemas.microsoft.com/office/drawing/2014/main" id="{43D2FB72-3F35-41DD-939E-8BEFDA9B4EB6}"/>
              </a:ext>
            </a:extLst>
          </p:cNvPr>
          <p:cNvPicPr>
            <a:picLocks noChangeAspect="1"/>
          </p:cNvPicPr>
          <p:nvPr/>
        </p:nvPicPr>
        <p:blipFill>
          <a:blip r:embed="rId5"/>
          <a:stretch>
            <a:fillRect/>
          </a:stretch>
        </p:blipFill>
        <p:spPr>
          <a:xfrm>
            <a:off x="342898" y="1843537"/>
            <a:ext cx="4194596" cy="638912"/>
          </a:xfrm>
          <a:prstGeom prst="rect">
            <a:avLst/>
          </a:prstGeom>
        </p:spPr>
      </p:pic>
    </p:spTree>
    <p:extLst>
      <p:ext uri="{BB962C8B-B14F-4D97-AF65-F5344CB8AC3E}">
        <p14:creationId xmlns:p14="http://schemas.microsoft.com/office/powerpoint/2010/main" val="133481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2" y="587541"/>
            <a:ext cx="12191998" cy="606429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just">
              <a:buFontTx/>
              <a:buChar char="-"/>
            </a:pPr>
            <a:r>
              <a:rPr lang="en-CA" sz="1800" dirty="0"/>
              <a:t>A more recent case, the 2010 Cholera outbreak in Haiti (Haiti hasn’t had a Cholera outbreak in 100 years)</a:t>
            </a:r>
          </a:p>
          <a:p>
            <a:pPr marL="285750" indent="-285750" algn="just">
              <a:buFontTx/>
              <a:buChar char="-"/>
            </a:pPr>
            <a:r>
              <a:rPr lang="en-CA" sz="1800" dirty="0"/>
              <a:t>UN Peacekeepers from Nepal accused of dumping sewage into a nearby river, infecting 100,000s of people </a:t>
            </a:r>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marL="285750" indent="-285750" algn="just">
              <a:buFontTx/>
              <a:buChar char="-"/>
            </a:pPr>
            <a:endParaRPr lang="en-CA" sz="1800" dirty="0"/>
          </a:p>
          <a:p>
            <a:pPr algn="just"/>
            <a:endParaRPr lang="en-CA" sz="1800" dirty="0"/>
          </a:p>
          <a:p>
            <a:pPr algn="just"/>
            <a:endParaRPr lang="en-CA" sz="1800" dirty="0"/>
          </a:p>
          <a:p>
            <a:pPr marL="285750" indent="-285750" algn="just">
              <a:buFontTx/>
              <a:buChar char="-"/>
            </a:pPr>
            <a:r>
              <a:rPr lang="en-CA" sz="1800" dirty="0"/>
              <a:t>Researchers used SNPs to generate trees to classify newly discovered Haitian strains as descended from Nepalese strains</a:t>
            </a:r>
          </a:p>
          <a:p>
            <a:pPr marL="285750" indent="-285750" algn="just">
              <a:buFontTx/>
              <a:buChar char="-"/>
            </a:pPr>
            <a:r>
              <a:rPr lang="en-CA" sz="1800" dirty="0"/>
              <a:t>Molecular clock calibrated based on previously isolated strains</a:t>
            </a:r>
          </a:p>
        </p:txBody>
      </p:sp>
      <p:pic>
        <p:nvPicPr>
          <p:cNvPr id="3" name="Picture 2">
            <a:extLst>
              <a:ext uri="{FF2B5EF4-FFF2-40B4-BE49-F238E27FC236}">
                <a16:creationId xmlns:a16="http://schemas.microsoft.com/office/drawing/2014/main" id="{D73D6F0C-A31C-45BA-BC53-8CADC71D8EB0}"/>
              </a:ext>
            </a:extLst>
          </p:cNvPr>
          <p:cNvPicPr>
            <a:picLocks noChangeAspect="1"/>
          </p:cNvPicPr>
          <p:nvPr/>
        </p:nvPicPr>
        <p:blipFill>
          <a:blip r:embed="rId3"/>
          <a:stretch>
            <a:fillRect/>
          </a:stretch>
        </p:blipFill>
        <p:spPr>
          <a:xfrm>
            <a:off x="1017491" y="1415381"/>
            <a:ext cx="5429251" cy="1180272"/>
          </a:xfrm>
          <a:prstGeom prst="rect">
            <a:avLst/>
          </a:prstGeom>
        </p:spPr>
      </p:pic>
      <p:pic>
        <p:nvPicPr>
          <p:cNvPr id="5" name="Picture 4">
            <a:extLst>
              <a:ext uri="{FF2B5EF4-FFF2-40B4-BE49-F238E27FC236}">
                <a16:creationId xmlns:a16="http://schemas.microsoft.com/office/drawing/2014/main" id="{02D3A6E2-77A2-4C2C-AA9E-DDEC884D6315}"/>
              </a:ext>
            </a:extLst>
          </p:cNvPr>
          <p:cNvPicPr>
            <a:picLocks noChangeAspect="1"/>
          </p:cNvPicPr>
          <p:nvPr/>
        </p:nvPicPr>
        <p:blipFill>
          <a:blip r:embed="rId4"/>
          <a:stretch>
            <a:fillRect/>
          </a:stretch>
        </p:blipFill>
        <p:spPr>
          <a:xfrm>
            <a:off x="1150841" y="2756747"/>
            <a:ext cx="5162552" cy="2874908"/>
          </a:xfrm>
          <a:prstGeom prst="rect">
            <a:avLst/>
          </a:prstGeom>
        </p:spPr>
      </p:pic>
      <p:pic>
        <p:nvPicPr>
          <p:cNvPr id="6" name="Picture 5">
            <a:extLst>
              <a:ext uri="{FF2B5EF4-FFF2-40B4-BE49-F238E27FC236}">
                <a16:creationId xmlns:a16="http://schemas.microsoft.com/office/drawing/2014/main" id="{BC4A7C8E-B750-4E47-BB76-DF3901D35D78}"/>
              </a:ext>
            </a:extLst>
          </p:cNvPr>
          <p:cNvPicPr>
            <a:picLocks noChangeAspect="1"/>
          </p:cNvPicPr>
          <p:nvPr/>
        </p:nvPicPr>
        <p:blipFill>
          <a:blip r:embed="rId5"/>
          <a:stretch>
            <a:fillRect/>
          </a:stretch>
        </p:blipFill>
        <p:spPr>
          <a:xfrm>
            <a:off x="6944279" y="1498437"/>
            <a:ext cx="3117280" cy="4016676"/>
          </a:xfrm>
          <a:prstGeom prst="rect">
            <a:avLst/>
          </a:prstGeom>
        </p:spPr>
      </p:pic>
    </p:spTree>
    <p:extLst>
      <p:ext uri="{BB962C8B-B14F-4D97-AF65-F5344CB8AC3E}">
        <p14:creationId xmlns:p14="http://schemas.microsoft.com/office/powerpoint/2010/main" val="18904786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Genome wide association studies (GWAS)</a:t>
            </a:r>
          </a:p>
          <a:p>
            <a:pPr marL="342900" indent="-342900" algn="l">
              <a:buFontTx/>
              <a:buChar char="-"/>
            </a:pPr>
            <a:r>
              <a:rPr lang="en-CA" sz="1800" dirty="0"/>
              <a:t>Associate genetic variation with traits without prior knowledge of involved genes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Applications in humans disease, plant breeding, behavior</a:t>
            </a:r>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37271994-FD15-4C44-961C-9842F20D8091}"/>
              </a:ext>
            </a:extLst>
          </p:cNvPr>
          <p:cNvPicPr>
            <a:picLocks noChangeAspect="1"/>
          </p:cNvPicPr>
          <p:nvPr/>
        </p:nvPicPr>
        <p:blipFill>
          <a:blip r:embed="rId3"/>
          <a:stretch>
            <a:fillRect/>
          </a:stretch>
        </p:blipFill>
        <p:spPr>
          <a:xfrm>
            <a:off x="4510830" y="1961645"/>
            <a:ext cx="3170336" cy="3890688"/>
          </a:xfrm>
          <a:prstGeom prst="rect">
            <a:avLst/>
          </a:prstGeom>
        </p:spPr>
      </p:pic>
      <p:sp>
        <p:nvSpPr>
          <p:cNvPr id="6" name="TextBox 5">
            <a:extLst>
              <a:ext uri="{FF2B5EF4-FFF2-40B4-BE49-F238E27FC236}">
                <a16:creationId xmlns:a16="http://schemas.microsoft.com/office/drawing/2014/main" id="{14912F86-8C42-4443-8DED-5EF8CB2951E2}"/>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spTree>
    <p:extLst>
      <p:ext uri="{BB962C8B-B14F-4D97-AF65-F5344CB8AC3E}">
        <p14:creationId xmlns:p14="http://schemas.microsoft.com/office/powerpoint/2010/main" val="8351880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Let’s back it up, how was genetic variation measured in the past?</a:t>
            </a:r>
          </a:p>
          <a:p>
            <a:pPr marL="342900" indent="-342900" algn="l">
              <a:buFontTx/>
              <a:buChar char="-"/>
            </a:pPr>
            <a:r>
              <a:rPr lang="en-CA" sz="1800" dirty="0"/>
              <a:t>Restriction fragment length polymorphisms (RFLPs)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Presence/absence of a RFLP due to change in nucleotide sequence</a:t>
            </a:r>
          </a:p>
          <a:p>
            <a:pPr marL="342900" indent="-342900" algn="l">
              <a:buFontTx/>
              <a:buChar char="-"/>
            </a:pPr>
            <a:r>
              <a:rPr lang="en-CA" sz="1800" dirty="0"/>
              <a:t>RFLP can be within disease causing gene or linked to a disease gene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A7AD3243-B9D8-47A9-90B3-9E6C50B9C7B7}"/>
              </a:ext>
            </a:extLst>
          </p:cNvPr>
          <p:cNvPicPr>
            <a:picLocks noChangeAspect="1"/>
          </p:cNvPicPr>
          <p:nvPr/>
        </p:nvPicPr>
        <p:blipFill>
          <a:blip r:embed="rId3"/>
          <a:stretch>
            <a:fillRect/>
          </a:stretch>
        </p:blipFill>
        <p:spPr>
          <a:xfrm>
            <a:off x="732967" y="2155938"/>
            <a:ext cx="5919251" cy="2546124"/>
          </a:xfrm>
          <a:prstGeom prst="rect">
            <a:avLst/>
          </a:prstGeom>
        </p:spPr>
      </p:pic>
      <p:pic>
        <p:nvPicPr>
          <p:cNvPr id="2050" name="Picture 2">
            <a:extLst>
              <a:ext uri="{FF2B5EF4-FFF2-40B4-BE49-F238E27FC236}">
                <a16:creationId xmlns:a16="http://schemas.microsoft.com/office/drawing/2014/main" id="{2B3B4C41-94EC-4C6B-9F3F-76914C4006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033" y="2612340"/>
            <a:ext cx="4191000" cy="1857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4E04E4-A111-4C70-AD18-C9F97CD9E213}"/>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spTree>
    <p:extLst>
      <p:ext uri="{BB962C8B-B14F-4D97-AF65-F5344CB8AC3E}">
        <p14:creationId xmlns:p14="http://schemas.microsoft.com/office/powerpoint/2010/main" val="3443117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RFLPs can be used as markers for diseases if RFLP and disease gene are </a:t>
            </a:r>
            <a:r>
              <a:rPr lang="en-CA" sz="1800" b="1" u="sng" dirty="0"/>
              <a:t>linked</a:t>
            </a:r>
            <a:r>
              <a:rPr lang="en-CA" sz="1800" dirty="0"/>
              <a:t> (close together on chromosome)</a:t>
            </a:r>
          </a:p>
          <a:p>
            <a:pPr marL="342900" indent="-342900" algn="l">
              <a:buFontTx/>
              <a:buChar char="-"/>
            </a:pPr>
            <a:r>
              <a:rPr lang="en-CA" sz="1800" dirty="0"/>
              <a:t>Recombination between marker c and disease D are rarely observed</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Used to identify </a:t>
            </a:r>
            <a:r>
              <a:rPr lang="en-US" sz="1800" dirty="0"/>
              <a:t>CFTR gene as the cause of cystic fibrosis, the HD gene for Huntington’s (rare disorders)</a:t>
            </a:r>
          </a:p>
          <a:p>
            <a:pPr marL="342900" indent="-342900" algn="l">
              <a:buFontTx/>
              <a:buChar char="-"/>
            </a:pPr>
            <a:r>
              <a:rPr lang="en-US" sz="1800" dirty="0"/>
              <a:t>Effect of genetic variants is strong enough to be autosomal dominant</a:t>
            </a:r>
          </a:p>
          <a:p>
            <a:pPr marL="342900" indent="-342900" algn="l">
              <a:buFontTx/>
              <a:buChar char="-"/>
            </a:pPr>
            <a:r>
              <a:rPr lang="en-US" sz="1800" dirty="0"/>
              <a:t>What about common problems like hypertension? Cancer? Not as useful, why?</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5" name="Picture 4">
            <a:extLst>
              <a:ext uri="{FF2B5EF4-FFF2-40B4-BE49-F238E27FC236}">
                <a16:creationId xmlns:a16="http://schemas.microsoft.com/office/drawing/2014/main" id="{069B3A4A-25F6-4F36-85E7-A1B350F572C8}"/>
              </a:ext>
            </a:extLst>
          </p:cNvPr>
          <p:cNvPicPr>
            <a:picLocks noChangeAspect="1"/>
          </p:cNvPicPr>
          <p:nvPr/>
        </p:nvPicPr>
        <p:blipFill>
          <a:blip r:embed="rId3"/>
          <a:stretch>
            <a:fillRect/>
          </a:stretch>
        </p:blipFill>
        <p:spPr>
          <a:xfrm>
            <a:off x="6912087" y="2724665"/>
            <a:ext cx="4864668" cy="1722137"/>
          </a:xfrm>
          <a:prstGeom prst="rect">
            <a:avLst/>
          </a:prstGeom>
        </p:spPr>
      </p:pic>
      <p:grpSp>
        <p:nvGrpSpPr>
          <p:cNvPr id="11" name="Group 10">
            <a:extLst>
              <a:ext uri="{FF2B5EF4-FFF2-40B4-BE49-F238E27FC236}">
                <a16:creationId xmlns:a16="http://schemas.microsoft.com/office/drawing/2014/main" id="{DA7434B1-F302-473F-B04A-FF0DEB363742}"/>
              </a:ext>
            </a:extLst>
          </p:cNvPr>
          <p:cNvGrpSpPr/>
          <p:nvPr/>
        </p:nvGrpSpPr>
        <p:grpSpPr>
          <a:xfrm>
            <a:off x="1223727" y="2296646"/>
            <a:ext cx="757924" cy="448574"/>
            <a:chOff x="1309991" y="2193129"/>
            <a:chExt cx="757924" cy="448574"/>
          </a:xfrm>
        </p:grpSpPr>
        <p:sp>
          <p:nvSpPr>
            <p:cNvPr id="8" name="Oval 7">
              <a:extLst>
                <a:ext uri="{FF2B5EF4-FFF2-40B4-BE49-F238E27FC236}">
                  <a16:creationId xmlns:a16="http://schemas.microsoft.com/office/drawing/2014/main" id="{96FDC3EF-DE53-4E8A-9F79-81CABB718DB8}"/>
                </a:ext>
              </a:extLst>
            </p:cNvPr>
            <p:cNvSpPr/>
            <p:nvPr/>
          </p:nvSpPr>
          <p:spPr>
            <a:xfrm>
              <a:off x="1364770" y="2193129"/>
              <a:ext cx="448574" cy="44857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9" name="TextBox 8">
              <a:extLst>
                <a:ext uri="{FF2B5EF4-FFF2-40B4-BE49-F238E27FC236}">
                  <a16:creationId xmlns:a16="http://schemas.microsoft.com/office/drawing/2014/main" id="{55C0770C-BA8C-445C-88A0-920557C09DE2}"/>
                </a:ext>
              </a:extLst>
            </p:cNvPr>
            <p:cNvSpPr txBox="1"/>
            <p:nvPr/>
          </p:nvSpPr>
          <p:spPr>
            <a:xfrm>
              <a:off x="1309991" y="2241376"/>
              <a:ext cx="757924" cy="338554"/>
            </a:xfrm>
            <a:prstGeom prst="rect">
              <a:avLst/>
            </a:prstGeom>
            <a:noFill/>
          </p:spPr>
          <p:txBody>
            <a:bodyPr wrap="square" rtlCol="0">
              <a:spAutoFit/>
            </a:bodyPr>
            <a:lstStyle/>
            <a:p>
              <a:r>
                <a:rPr lang="en-CA" sz="1600" b="1" dirty="0"/>
                <a:t>c1c1</a:t>
              </a:r>
            </a:p>
          </p:txBody>
        </p:sp>
      </p:grpSp>
      <p:grpSp>
        <p:nvGrpSpPr>
          <p:cNvPr id="13" name="Group 12">
            <a:extLst>
              <a:ext uri="{FF2B5EF4-FFF2-40B4-BE49-F238E27FC236}">
                <a16:creationId xmlns:a16="http://schemas.microsoft.com/office/drawing/2014/main" id="{9F8CE212-FC20-4701-96B2-F672A1F1E51C}"/>
              </a:ext>
            </a:extLst>
          </p:cNvPr>
          <p:cNvGrpSpPr/>
          <p:nvPr/>
        </p:nvGrpSpPr>
        <p:grpSpPr>
          <a:xfrm>
            <a:off x="1865121" y="2296646"/>
            <a:ext cx="757924" cy="448574"/>
            <a:chOff x="1951385" y="2193129"/>
            <a:chExt cx="757924" cy="448574"/>
          </a:xfrm>
        </p:grpSpPr>
        <p:sp>
          <p:nvSpPr>
            <p:cNvPr id="10" name="Rectangle 9">
              <a:extLst>
                <a:ext uri="{FF2B5EF4-FFF2-40B4-BE49-F238E27FC236}">
                  <a16:creationId xmlns:a16="http://schemas.microsoft.com/office/drawing/2014/main" id="{F5BB97B4-E863-460C-9AB6-FF0E9BFF1F31}"/>
                </a:ext>
              </a:extLst>
            </p:cNvPr>
            <p:cNvSpPr/>
            <p:nvPr/>
          </p:nvSpPr>
          <p:spPr>
            <a:xfrm>
              <a:off x="2001328" y="2193129"/>
              <a:ext cx="448574" cy="448574"/>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AD771942-91B2-47B5-AF29-C107BB9FBD29}"/>
                </a:ext>
              </a:extLst>
            </p:cNvPr>
            <p:cNvSpPr txBox="1"/>
            <p:nvPr/>
          </p:nvSpPr>
          <p:spPr>
            <a:xfrm>
              <a:off x="1951385" y="2253217"/>
              <a:ext cx="757924" cy="338554"/>
            </a:xfrm>
            <a:prstGeom prst="rect">
              <a:avLst/>
            </a:prstGeom>
            <a:noFill/>
          </p:spPr>
          <p:txBody>
            <a:bodyPr wrap="square" rtlCol="0">
              <a:spAutoFit/>
            </a:bodyPr>
            <a:lstStyle/>
            <a:p>
              <a:r>
                <a:rPr lang="en-CA" sz="1600" b="1" dirty="0"/>
                <a:t>c1c2</a:t>
              </a:r>
            </a:p>
          </p:txBody>
        </p:sp>
      </p:grpSp>
      <p:grpSp>
        <p:nvGrpSpPr>
          <p:cNvPr id="15" name="Group 14">
            <a:extLst>
              <a:ext uri="{FF2B5EF4-FFF2-40B4-BE49-F238E27FC236}">
                <a16:creationId xmlns:a16="http://schemas.microsoft.com/office/drawing/2014/main" id="{4FB0A092-8A56-47A8-867F-730DB6D22770}"/>
              </a:ext>
            </a:extLst>
          </p:cNvPr>
          <p:cNvGrpSpPr/>
          <p:nvPr/>
        </p:nvGrpSpPr>
        <p:grpSpPr>
          <a:xfrm>
            <a:off x="2414336" y="3519228"/>
            <a:ext cx="757924" cy="448574"/>
            <a:chOff x="1951385" y="2193129"/>
            <a:chExt cx="757924" cy="448574"/>
          </a:xfrm>
        </p:grpSpPr>
        <p:sp>
          <p:nvSpPr>
            <p:cNvPr id="16" name="Rectangle 15">
              <a:extLst>
                <a:ext uri="{FF2B5EF4-FFF2-40B4-BE49-F238E27FC236}">
                  <a16:creationId xmlns:a16="http://schemas.microsoft.com/office/drawing/2014/main" id="{E9C34D81-4B87-4404-BA62-B58DCA711A8B}"/>
                </a:ext>
              </a:extLst>
            </p:cNvPr>
            <p:cNvSpPr/>
            <p:nvPr/>
          </p:nvSpPr>
          <p:spPr>
            <a:xfrm>
              <a:off x="2001328" y="2193129"/>
              <a:ext cx="448574" cy="448574"/>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6385DBE8-22E1-4FF7-9820-CFAC86A79369}"/>
                </a:ext>
              </a:extLst>
            </p:cNvPr>
            <p:cNvSpPr txBox="1"/>
            <p:nvPr/>
          </p:nvSpPr>
          <p:spPr>
            <a:xfrm>
              <a:off x="1951385" y="2253217"/>
              <a:ext cx="757924" cy="338554"/>
            </a:xfrm>
            <a:prstGeom prst="rect">
              <a:avLst/>
            </a:prstGeom>
            <a:noFill/>
          </p:spPr>
          <p:txBody>
            <a:bodyPr wrap="square" rtlCol="0">
              <a:spAutoFit/>
            </a:bodyPr>
            <a:lstStyle/>
            <a:p>
              <a:r>
                <a:rPr lang="en-CA" sz="1600" b="1" dirty="0"/>
                <a:t>c1c2</a:t>
              </a:r>
            </a:p>
          </p:txBody>
        </p:sp>
      </p:grpSp>
      <p:grpSp>
        <p:nvGrpSpPr>
          <p:cNvPr id="27" name="Group 26">
            <a:extLst>
              <a:ext uri="{FF2B5EF4-FFF2-40B4-BE49-F238E27FC236}">
                <a16:creationId xmlns:a16="http://schemas.microsoft.com/office/drawing/2014/main" id="{68F6A4DD-7D26-4387-8A59-464D43D1678F}"/>
              </a:ext>
            </a:extLst>
          </p:cNvPr>
          <p:cNvGrpSpPr/>
          <p:nvPr/>
        </p:nvGrpSpPr>
        <p:grpSpPr>
          <a:xfrm>
            <a:off x="3489473" y="3525289"/>
            <a:ext cx="757924" cy="448574"/>
            <a:chOff x="1951385" y="2193129"/>
            <a:chExt cx="757924" cy="448574"/>
          </a:xfrm>
        </p:grpSpPr>
        <p:sp>
          <p:nvSpPr>
            <p:cNvPr id="28" name="Rectangle 27">
              <a:extLst>
                <a:ext uri="{FF2B5EF4-FFF2-40B4-BE49-F238E27FC236}">
                  <a16:creationId xmlns:a16="http://schemas.microsoft.com/office/drawing/2014/main" id="{58607A5B-BCCA-4AF3-813D-B3D51230EE89}"/>
                </a:ext>
              </a:extLst>
            </p:cNvPr>
            <p:cNvSpPr/>
            <p:nvPr/>
          </p:nvSpPr>
          <p:spPr>
            <a:xfrm>
              <a:off x="2001328" y="2193129"/>
              <a:ext cx="448574" cy="448574"/>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TextBox 28">
              <a:extLst>
                <a:ext uri="{FF2B5EF4-FFF2-40B4-BE49-F238E27FC236}">
                  <a16:creationId xmlns:a16="http://schemas.microsoft.com/office/drawing/2014/main" id="{500864A3-6282-4FC6-A1D5-976C71F3B88F}"/>
                </a:ext>
              </a:extLst>
            </p:cNvPr>
            <p:cNvSpPr txBox="1"/>
            <p:nvPr/>
          </p:nvSpPr>
          <p:spPr>
            <a:xfrm>
              <a:off x="1951385" y="2253217"/>
              <a:ext cx="757924" cy="338554"/>
            </a:xfrm>
            <a:prstGeom prst="rect">
              <a:avLst/>
            </a:prstGeom>
            <a:noFill/>
          </p:spPr>
          <p:txBody>
            <a:bodyPr wrap="square" rtlCol="0">
              <a:spAutoFit/>
            </a:bodyPr>
            <a:lstStyle/>
            <a:p>
              <a:r>
                <a:rPr lang="en-CA" sz="1600" b="1" dirty="0"/>
                <a:t>c1c2</a:t>
              </a:r>
            </a:p>
          </p:txBody>
        </p:sp>
      </p:grpSp>
      <p:grpSp>
        <p:nvGrpSpPr>
          <p:cNvPr id="30" name="Group 29">
            <a:extLst>
              <a:ext uri="{FF2B5EF4-FFF2-40B4-BE49-F238E27FC236}">
                <a16:creationId xmlns:a16="http://schemas.microsoft.com/office/drawing/2014/main" id="{ACD91C27-F68D-4BC1-9433-722F73C25A8F}"/>
              </a:ext>
            </a:extLst>
          </p:cNvPr>
          <p:cNvGrpSpPr/>
          <p:nvPr/>
        </p:nvGrpSpPr>
        <p:grpSpPr>
          <a:xfrm>
            <a:off x="2925866" y="3532966"/>
            <a:ext cx="757924" cy="448574"/>
            <a:chOff x="1309991" y="2193129"/>
            <a:chExt cx="757924" cy="448574"/>
          </a:xfrm>
        </p:grpSpPr>
        <p:sp>
          <p:nvSpPr>
            <p:cNvPr id="31" name="Oval 30">
              <a:extLst>
                <a:ext uri="{FF2B5EF4-FFF2-40B4-BE49-F238E27FC236}">
                  <a16:creationId xmlns:a16="http://schemas.microsoft.com/office/drawing/2014/main" id="{AF7BC35D-A06F-456C-81B6-2D782180F108}"/>
                </a:ext>
              </a:extLst>
            </p:cNvPr>
            <p:cNvSpPr/>
            <p:nvPr/>
          </p:nvSpPr>
          <p:spPr>
            <a:xfrm>
              <a:off x="1364770" y="2193129"/>
              <a:ext cx="448574" cy="44857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32" name="TextBox 31">
              <a:extLst>
                <a:ext uri="{FF2B5EF4-FFF2-40B4-BE49-F238E27FC236}">
                  <a16:creationId xmlns:a16="http://schemas.microsoft.com/office/drawing/2014/main" id="{0228DFF2-8B99-429A-A110-C582315DC4DB}"/>
                </a:ext>
              </a:extLst>
            </p:cNvPr>
            <p:cNvSpPr txBox="1"/>
            <p:nvPr/>
          </p:nvSpPr>
          <p:spPr>
            <a:xfrm>
              <a:off x="1309991" y="2241376"/>
              <a:ext cx="757924" cy="338554"/>
            </a:xfrm>
            <a:prstGeom prst="rect">
              <a:avLst/>
            </a:prstGeom>
            <a:noFill/>
          </p:spPr>
          <p:txBody>
            <a:bodyPr wrap="square" rtlCol="0">
              <a:spAutoFit/>
            </a:bodyPr>
            <a:lstStyle/>
            <a:p>
              <a:r>
                <a:rPr lang="en-CA" sz="1600" b="1" dirty="0"/>
                <a:t>c1c1</a:t>
              </a:r>
            </a:p>
          </p:txBody>
        </p:sp>
      </p:grpSp>
      <p:grpSp>
        <p:nvGrpSpPr>
          <p:cNvPr id="33" name="Group 32">
            <a:extLst>
              <a:ext uri="{FF2B5EF4-FFF2-40B4-BE49-F238E27FC236}">
                <a16:creationId xmlns:a16="http://schemas.microsoft.com/office/drawing/2014/main" id="{1B3987BD-ABA5-4210-854C-DA9C907792B1}"/>
              </a:ext>
            </a:extLst>
          </p:cNvPr>
          <p:cNvGrpSpPr/>
          <p:nvPr/>
        </p:nvGrpSpPr>
        <p:grpSpPr>
          <a:xfrm>
            <a:off x="5630772" y="3533415"/>
            <a:ext cx="757924" cy="448574"/>
            <a:chOff x="1309991" y="2193129"/>
            <a:chExt cx="757924" cy="448574"/>
          </a:xfrm>
        </p:grpSpPr>
        <p:sp>
          <p:nvSpPr>
            <p:cNvPr id="34" name="Oval 33">
              <a:extLst>
                <a:ext uri="{FF2B5EF4-FFF2-40B4-BE49-F238E27FC236}">
                  <a16:creationId xmlns:a16="http://schemas.microsoft.com/office/drawing/2014/main" id="{6FCE3C12-7B04-4AA5-9014-370E71E35A38}"/>
                </a:ext>
              </a:extLst>
            </p:cNvPr>
            <p:cNvSpPr/>
            <p:nvPr/>
          </p:nvSpPr>
          <p:spPr>
            <a:xfrm>
              <a:off x="1364770" y="2193129"/>
              <a:ext cx="448574" cy="448574"/>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35" name="TextBox 34">
              <a:extLst>
                <a:ext uri="{FF2B5EF4-FFF2-40B4-BE49-F238E27FC236}">
                  <a16:creationId xmlns:a16="http://schemas.microsoft.com/office/drawing/2014/main" id="{A9131D06-02FE-4434-8DDE-44E571E8C223}"/>
                </a:ext>
              </a:extLst>
            </p:cNvPr>
            <p:cNvSpPr txBox="1"/>
            <p:nvPr/>
          </p:nvSpPr>
          <p:spPr>
            <a:xfrm>
              <a:off x="1309991" y="2241376"/>
              <a:ext cx="757924" cy="338554"/>
            </a:xfrm>
            <a:prstGeom prst="rect">
              <a:avLst/>
            </a:prstGeom>
            <a:noFill/>
          </p:spPr>
          <p:txBody>
            <a:bodyPr wrap="square" rtlCol="0">
              <a:spAutoFit/>
            </a:bodyPr>
            <a:lstStyle/>
            <a:p>
              <a:r>
                <a:rPr lang="en-CA" sz="1600" b="1" dirty="0"/>
                <a:t>c1c1</a:t>
              </a:r>
            </a:p>
          </p:txBody>
        </p:sp>
      </p:grpSp>
      <p:grpSp>
        <p:nvGrpSpPr>
          <p:cNvPr id="36" name="Group 35">
            <a:extLst>
              <a:ext uri="{FF2B5EF4-FFF2-40B4-BE49-F238E27FC236}">
                <a16:creationId xmlns:a16="http://schemas.microsoft.com/office/drawing/2014/main" id="{79CBABF2-A324-4EFD-97CA-07548C6066C1}"/>
              </a:ext>
            </a:extLst>
          </p:cNvPr>
          <p:cNvGrpSpPr/>
          <p:nvPr/>
        </p:nvGrpSpPr>
        <p:grpSpPr>
          <a:xfrm>
            <a:off x="4559571" y="3526203"/>
            <a:ext cx="757924" cy="448574"/>
            <a:chOff x="1309991" y="2193129"/>
            <a:chExt cx="757924" cy="448574"/>
          </a:xfrm>
        </p:grpSpPr>
        <p:sp>
          <p:nvSpPr>
            <p:cNvPr id="37" name="Oval 36">
              <a:extLst>
                <a:ext uri="{FF2B5EF4-FFF2-40B4-BE49-F238E27FC236}">
                  <a16:creationId xmlns:a16="http://schemas.microsoft.com/office/drawing/2014/main" id="{DA7D0C9F-F2DC-41A1-8B57-767231912FA5}"/>
                </a:ext>
              </a:extLst>
            </p:cNvPr>
            <p:cNvSpPr/>
            <p:nvPr/>
          </p:nvSpPr>
          <p:spPr>
            <a:xfrm>
              <a:off x="1364770" y="2193129"/>
              <a:ext cx="448574" cy="448574"/>
            </a:xfrm>
            <a:prstGeom prst="ellipse">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38" name="TextBox 37">
              <a:extLst>
                <a:ext uri="{FF2B5EF4-FFF2-40B4-BE49-F238E27FC236}">
                  <a16:creationId xmlns:a16="http://schemas.microsoft.com/office/drawing/2014/main" id="{7E33CE71-C74F-4833-948E-A1A04EE6EF50}"/>
                </a:ext>
              </a:extLst>
            </p:cNvPr>
            <p:cNvSpPr txBox="1"/>
            <p:nvPr/>
          </p:nvSpPr>
          <p:spPr>
            <a:xfrm>
              <a:off x="1309991" y="2241376"/>
              <a:ext cx="757924" cy="338554"/>
            </a:xfrm>
            <a:prstGeom prst="rect">
              <a:avLst/>
            </a:prstGeom>
            <a:noFill/>
          </p:spPr>
          <p:txBody>
            <a:bodyPr wrap="square" rtlCol="0">
              <a:spAutoFit/>
            </a:bodyPr>
            <a:lstStyle/>
            <a:p>
              <a:r>
                <a:rPr lang="en-CA" sz="1600" b="1" dirty="0"/>
                <a:t>c1c2</a:t>
              </a:r>
            </a:p>
          </p:txBody>
        </p:sp>
      </p:grpSp>
      <p:grpSp>
        <p:nvGrpSpPr>
          <p:cNvPr id="39" name="Group 38">
            <a:extLst>
              <a:ext uri="{FF2B5EF4-FFF2-40B4-BE49-F238E27FC236}">
                <a16:creationId xmlns:a16="http://schemas.microsoft.com/office/drawing/2014/main" id="{A3BAD9C9-76BF-49F2-B132-E18359022DDE}"/>
              </a:ext>
            </a:extLst>
          </p:cNvPr>
          <p:cNvGrpSpPr/>
          <p:nvPr/>
        </p:nvGrpSpPr>
        <p:grpSpPr>
          <a:xfrm>
            <a:off x="5075809" y="3526203"/>
            <a:ext cx="757924" cy="448574"/>
            <a:chOff x="1309991" y="2193129"/>
            <a:chExt cx="757924" cy="448574"/>
          </a:xfrm>
        </p:grpSpPr>
        <p:sp>
          <p:nvSpPr>
            <p:cNvPr id="40" name="Oval 39">
              <a:extLst>
                <a:ext uri="{FF2B5EF4-FFF2-40B4-BE49-F238E27FC236}">
                  <a16:creationId xmlns:a16="http://schemas.microsoft.com/office/drawing/2014/main" id="{F05D3A1F-8D15-4428-A8F3-576C49FE9376}"/>
                </a:ext>
              </a:extLst>
            </p:cNvPr>
            <p:cNvSpPr/>
            <p:nvPr/>
          </p:nvSpPr>
          <p:spPr>
            <a:xfrm>
              <a:off x="1364770" y="2193129"/>
              <a:ext cx="448574" cy="448574"/>
            </a:xfrm>
            <a:prstGeom prst="ellipse">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100" b="1" dirty="0">
                <a:solidFill>
                  <a:schemeClr val="tx1"/>
                </a:solidFill>
              </a:endParaRPr>
            </a:p>
          </p:txBody>
        </p:sp>
        <p:sp>
          <p:nvSpPr>
            <p:cNvPr id="41" name="TextBox 40">
              <a:extLst>
                <a:ext uri="{FF2B5EF4-FFF2-40B4-BE49-F238E27FC236}">
                  <a16:creationId xmlns:a16="http://schemas.microsoft.com/office/drawing/2014/main" id="{52CC51D2-6B3E-4C43-9A85-4A093AA79EB7}"/>
                </a:ext>
              </a:extLst>
            </p:cNvPr>
            <p:cNvSpPr txBox="1"/>
            <p:nvPr/>
          </p:nvSpPr>
          <p:spPr>
            <a:xfrm>
              <a:off x="1309991" y="2241376"/>
              <a:ext cx="757924" cy="338554"/>
            </a:xfrm>
            <a:prstGeom prst="rect">
              <a:avLst/>
            </a:prstGeom>
            <a:noFill/>
          </p:spPr>
          <p:txBody>
            <a:bodyPr wrap="square" rtlCol="0">
              <a:spAutoFit/>
            </a:bodyPr>
            <a:lstStyle/>
            <a:p>
              <a:r>
                <a:rPr lang="en-CA" sz="1600" b="1" dirty="0"/>
                <a:t>c1c2</a:t>
              </a:r>
            </a:p>
          </p:txBody>
        </p:sp>
      </p:grpSp>
      <p:grpSp>
        <p:nvGrpSpPr>
          <p:cNvPr id="42" name="Group 41">
            <a:extLst>
              <a:ext uri="{FF2B5EF4-FFF2-40B4-BE49-F238E27FC236}">
                <a16:creationId xmlns:a16="http://schemas.microsoft.com/office/drawing/2014/main" id="{42439E4C-1564-422D-BCDE-32A0C67CDFA7}"/>
              </a:ext>
            </a:extLst>
          </p:cNvPr>
          <p:cNvGrpSpPr/>
          <p:nvPr/>
        </p:nvGrpSpPr>
        <p:grpSpPr>
          <a:xfrm>
            <a:off x="6146894" y="3532966"/>
            <a:ext cx="757924" cy="448574"/>
            <a:chOff x="1951385" y="2193129"/>
            <a:chExt cx="757924" cy="448574"/>
          </a:xfrm>
        </p:grpSpPr>
        <p:sp>
          <p:nvSpPr>
            <p:cNvPr id="43" name="Rectangle 42">
              <a:extLst>
                <a:ext uri="{FF2B5EF4-FFF2-40B4-BE49-F238E27FC236}">
                  <a16:creationId xmlns:a16="http://schemas.microsoft.com/office/drawing/2014/main" id="{01B7DE0A-EA83-447A-A9F4-1ED5715F8362}"/>
                </a:ext>
              </a:extLst>
            </p:cNvPr>
            <p:cNvSpPr/>
            <p:nvPr/>
          </p:nvSpPr>
          <p:spPr>
            <a:xfrm>
              <a:off x="2001328" y="2193129"/>
              <a:ext cx="448574" cy="4485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TextBox 43">
              <a:extLst>
                <a:ext uri="{FF2B5EF4-FFF2-40B4-BE49-F238E27FC236}">
                  <a16:creationId xmlns:a16="http://schemas.microsoft.com/office/drawing/2014/main" id="{BC081593-F7AC-4780-AD7F-B14D5522FBB6}"/>
                </a:ext>
              </a:extLst>
            </p:cNvPr>
            <p:cNvSpPr txBox="1"/>
            <p:nvPr/>
          </p:nvSpPr>
          <p:spPr>
            <a:xfrm>
              <a:off x="1951385" y="2253217"/>
              <a:ext cx="757924" cy="338554"/>
            </a:xfrm>
            <a:prstGeom prst="rect">
              <a:avLst/>
            </a:prstGeom>
            <a:noFill/>
          </p:spPr>
          <p:txBody>
            <a:bodyPr wrap="square" rtlCol="0">
              <a:spAutoFit/>
            </a:bodyPr>
            <a:lstStyle/>
            <a:p>
              <a:r>
                <a:rPr lang="en-CA" sz="1600" b="1" dirty="0"/>
                <a:t>c1c1</a:t>
              </a:r>
            </a:p>
          </p:txBody>
        </p:sp>
      </p:grpSp>
      <p:grpSp>
        <p:nvGrpSpPr>
          <p:cNvPr id="45" name="Group 44">
            <a:extLst>
              <a:ext uri="{FF2B5EF4-FFF2-40B4-BE49-F238E27FC236}">
                <a16:creationId xmlns:a16="http://schemas.microsoft.com/office/drawing/2014/main" id="{B680AB22-127A-4967-8C64-B7E1CE8A4C22}"/>
              </a:ext>
            </a:extLst>
          </p:cNvPr>
          <p:cNvGrpSpPr/>
          <p:nvPr/>
        </p:nvGrpSpPr>
        <p:grpSpPr>
          <a:xfrm>
            <a:off x="4014337" y="3532966"/>
            <a:ext cx="757924" cy="448574"/>
            <a:chOff x="1951385" y="2193129"/>
            <a:chExt cx="757924" cy="448574"/>
          </a:xfrm>
        </p:grpSpPr>
        <p:sp>
          <p:nvSpPr>
            <p:cNvPr id="46" name="Rectangle 45">
              <a:extLst>
                <a:ext uri="{FF2B5EF4-FFF2-40B4-BE49-F238E27FC236}">
                  <a16:creationId xmlns:a16="http://schemas.microsoft.com/office/drawing/2014/main" id="{AC52A50A-A9A0-4401-B033-4D24211ACAF3}"/>
                </a:ext>
              </a:extLst>
            </p:cNvPr>
            <p:cNvSpPr/>
            <p:nvPr/>
          </p:nvSpPr>
          <p:spPr>
            <a:xfrm>
              <a:off x="2001328" y="2193129"/>
              <a:ext cx="448574" cy="448574"/>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a:extLst>
                <a:ext uri="{FF2B5EF4-FFF2-40B4-BE49-F238E27FC236}">
                  <a16:creationId xmlns:a16="http://schemas.microsoft.com/office/drawing/2014/main" id="{8C4197F1-8530-44F2-AB37-B8C9D606D4FF}"/>
                </a:ext>
              </a:extLst>
            </p:cNvPr>
            <p:cNvSpPr txBox="1"/>
            <p:nvPr/>
          </p:nvSpPr>
          <p:spPr>
            <a:xfrm>
              <a:off x="1951385" y="2253217"/>
              <a:ext cx="757924" cy="338554"/>
            </a:xfrm>
            <a:prstGeom prst="rect">
              <a:avLst/>
            </a:prstGeom>
            <a:noFill/>
          </p:spPr>
          <p:txBody>
            <a:bodyPr wrap="square" rtlCol="0">
              <a:spAutoFit/>
            </a:bodyPr>
            <a:lstStyle/>
            <a:p>
              <a:r>
                <a:rPr lang="en-CA" sz="1600" b="1" dirty="0"/>
                <a:t>c1c1</a:t>
              </a:r>
            </a:p>
          </p:txBody>
        </p:sp>
      </p:grpSp>
      <p:sp>
        <p:nvSpPr>
          <p:cNvPr id="48" name="Rectangle 47">
            <a:extLst>
              <a:ext uri="{FF2B5EF4-FFF2-40B4-BE49-F238E27FC236}">
                <a16:creationId xmlns:a16="http://schemas.microsoft.com/office/drawing/2014/main" id="{8F2D5CEF-1121-410C-AF71-1D9A33CDB0D1}"/>
              </a:ext>
            </a:extLst>
          </p:cNvPr>
          <p:cNvSpPr/>
          <p:nvPr/>
        </p:nvSpPr>
        <p:spPr>
          <a:xfrm>
            <a:off x="3899314" y="2203989"/>
            <a:ext cx="194603" cy="194603"/>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9" name="Rectangle 48">
            <a:extLst>
              <a:ext uri="{FF2B5EF4-FFF2-40B4-BE49-F238E27FC236}">
                <a16:creationId xmlns:a16="http://schemas.microsoft.com/office/drawing/2014/main" id="{031628F8-1C73-4FD8-B8C9-1EF754F8C48E}"/>
              </a:ext>
            </a:extLst>
          </p:cNvPr>
          <p:cNvSpPr/>
          <p:nvPr/>
        </p:nvSpPr>
        <p:spPr>
          <a:xfrm>
            <a:off x="3899313" y="2451003"/>
            <a:ext cx="194603" cy="19460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Rectangle: Rounded Corners 50">
            <a:extLst>
              <a:ext uri="{FF2B5EF4-FFF2-40B4-BE49-F238E27FC236}">
                <a16:creationId xmlns:a16="http://schemas.microsoft.com/office/drawing/2014/main" id="{E092B014-8B01-4E8B-AD3A-9B2740AF7683}"/>
              </a:ext>
            </a:extLst>
          </p:cNvPr>
          <p:cNvSpPr/>
          <p:nvPr/>
        </p:nvSpPr>
        <p:spPr>
          <a:xfrm>
            <a:off x="1321492" y="4442604"/>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Rounded Corners 52">
            <a:extLst>
              <a:ext uri="{FF2B5EF4-FFF2-40B4-BE49-F238E27FC236}">
                <a16:creationId xmlns:a16="http://schemas.microsoft.com/office/drawing/2014/main" id="{C3EA5518-C9E9-4C99-8C3D-0FBD0F428441}"/>
              </a:ext>
            </a:extLst>
          </p:cNvPr>
          <p:cNvSpPr/>
          <p:nvPr/>
        </p:nvSpPr>
        <p:spPr>
          <a:xfrm>
            <a:off x="1924281" y="4200056"/>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Rectangle: Rounded Corners 53">
            <a:extLst>
              <a:ext uri="{FF2B5EF4-FFF2-40B4-BE49-F238E27FC236}">
                <a16:creationId xmlns:a16="http://schemas.microsoft.com/office/drawing/2014/main" id="{21BEE354-4787-4574-AD1A-229B826DE7A9}"/>
              </a:ext>
            </a:extLst>
          </p:cNvPr>
          <p:cNvSpPr/>
          <p:nvPr/>
        </p:nvSpPr>
        <p:spPr>
          <a:xfrm>
            <a:off x="1924280" y="4433978"/>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Rectangle: Rounded Corners 54">
            <a:extLst>
              <a:ext uri="{FF2B5EF4-FFF2-40B4-BE49-F238E27FC236}">
                <a16:creationId xmlns:a16="http://schemas.microsoft.com/office/drawing/2014/main" id="{1BBD08AB-1F27-476A-BB16-5225C6DE286A}"/>
              </a:ext>
            </a:extLst>
          </p:cNvPr>
          <p:cNvSpPr/>
          <p:nvPr/>
        </p:nvSpPr>
        <p:spPr>
          <a:xfrm>
            <a:off x="2464280" y="4200056"/>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Rectangle: Rounded Corners 55">
            <a:extLst>
              <a:ext uri="{FF2B5EF4-FFF2-40B4-BE49-F238E27FC236}">
                <a16:creationId xmlns:a16="http://schemas.microsoft.com/office/drawing/2014/main" id="{6EC2BD32-205D-4624-8B8E-C6836B261070}"/>
              </a:ext>
            </a:extLst>
          </p:cNvPr>
          <p:cNvSpPr/>
          <p:nvPr/>
        </p:nvSpPr>
        <p:spPr>
          <a:xfrm>
            <a:off x="2464279" y="4433978"/>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Rectangle: Rounded Corners 56">
            <a:extLst>
              <a:ext uri="{FF2B5EF4-FFF2-40B4-BE49-F238E27FC236}">
                <a16:creationId xmlns:a16="http://schemas.microsoft.com/office/drawing/2014/main" id="{E32F9ED1-C22F-41E9-97A5-FCEBCBC75365}"/>
              </a:ext>
            </a:extLst>
          </p:cNvPr>
          <p:cNvSpPr/>
          <p:nvPr/>
        </p:nvSpPr>
        <p:spPr>
          <a:xfrm>
            <a:off x="3539416" y="4195741"/>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Rectangle: Rounded Corners 57">
            <a:extLst>
              <a:ext uri="{FF2B5EF4-FFF2-40B4-BE49-F238E27FC236}">
                <a16:creationId xmlns:a16="http://schemas.microsoft.com/office/drawing/2014/main" id="{AB4B797D-6CF9-4F3F-BFAD-E04222626F94}"/>
              </a:ext>
            </a:extLst>
          </p:cNvPr>
          <p:cNvSpPr/>
          <p:nvPr/>
        </p:nvSpPr>
        <p:spPr>
          <a:xfrm>
            <a:off x="3539415" y="4429663"/>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Rectangle: Rounded Corners 58">
            <a:extLst>
              <a:ext uri="{FF2B5EF4-FFF2-40B4-BE49-F238E27FC236}">
                <a16:creationId xmlns:a16="http://schemas.microsoft.com/office/drawing/2014/main" id="{11892984-7E74-44FF-ACF3-6CCB99954F94}"/>
              </a:ext>
            </a:extLst>
          </p:cNvPr>
          <p:cNvSpPr/>
          <p:nvPr/>
        </p:nvSpPr>
        <p:spPr>
          <a:xfrm>
            <a:off x="4614350" y="4187115"/>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Rectangle: Rounded Corners 59">
            <a:extLst>
              <a:ext uri="{FF2B5EF4-FFF2-40B4-BE49-F238E27FC236}">
                <a16:creationId xmlns:a16="http://schemas.microsoft.com/office/drawing/2014/main" id="{1934625B-CF25-4C4D-BDD1-80BBC3D52A94}"/>
              </a:ext>
            </a:extLst>
          </p:cNvPr>
          <p:cNvSpPr/>
          <p:nvPr/>
        </p:nvSpPr>
        <p:spPr>
          <a:xfrm>
            <a:off x="4614349" y="4421037"/>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1" name="Rectangle: Rounded Corners 60">
            <a:extLst>
              <a:ext uri="{FF2B5EF4-FFF2-40B4-BE49-F238E27FC236}">
                <a16:creationId xmlns:a16="http://schemas.microsoft.com/office/drawing/2014/main" id="{874E5D37-D728-4E64-893C-2BCB44DBDE69}"/>
              </a:ext>
            </a:extLst>
          </p:cNvPr>
          <p:cNvSpPr/>
          <p:nvPr/>
        </p:nvSpPr>
        <p:spPr>
          <a:xfrm>
            <a:off x="5154189" y="4187115"/>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2" name="Rectangle: Rounded Corners 61">
            <a:extLst>
              <a:ext uri="{FF2B5EF4-FFF2-40B4-BE49-F238E27FC236}">
                <a16:creationId xmlns:a16="http://schemas.microsoft.com/office/drawing/2014/main" id="{FF8EA69F-EEAB-43A2-9D33-BEC1E25B29D0}"/>
              </a:ext>
            </a:extLst>
          </p:cNvPr>
          <p:cNvSpPr/>
          <p:nvPr/>
        </p:nvSpPr>
        <p:spPr>
          <a:xfrm>
            <a:off x="5154188" y="4421037"/>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3" name="Rectangle: Rounded Corners 62">
            <a:extLst>
              <a:ext uri="{FF2B5EF4-FFF2-40B4-BE49-F238E27FC236}">
                <a16:creationId xmlns:a16="http://schemas.microsoft.com/office/drawing/2014/main" id="{21426728-7D2C-43ED-9BE6-334E546A0336}"/>
              </a:ext>
            </a:extLst>
          </p:cNvPr>
          <p:cNvSpPr/>
          <p:nvPr/>
        </p:nvSpPr>
        <p:spPr>
          <a:xfrm>
            <a:off x="3007386" y="4420810"/>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Rectangle: Rounded Corners 63">
            <a:extLst>
              <a:ext uri="{FF2B5EF4-FFF2-40B4-BE49-F238E27FC236}">
                <a16:creationId xmlns:a16="http://schemas.microsoft.com/office/drawing/2014/main" id="{C0A7FCC6-F409-4EC7-AFD6-0BE7B9DF427C}"/>
              </a:ext>
            </a:extLst>
          </p:cNvPr>
          <p:cNvSpPr/>
          <p:nvPr/>
        </p:nvSpPr>
        <p:spPr>
          <a:xfrm>
            <a:off x="4071242" y="4422022"/>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Rectangle: Rounded Corners 64">
            <a:extLst>
              <a:ext uri="{FF2B5EF4-FFF2-40B4-BE49-F238E27FC236}">
                <a16:creationId xmlns:a16="http://schemas.microsoft.com/office/drawing/2014/main" id="{646E7853-39DD-4196-B736-075E5A00836D}"/>
              </a:ext>
            </a:extLst>
          </p:cNvPr>
          <p:cNvSpPr/>
          <p:nvPr/>
        </p:nvSpPr>
        <p:spPr>
          <a:xfrm>
            <a:off x="5649840" y="4420810"/>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6" name="Rectangle: Rounded Corners 65">
            <a:extLst>
              <a:ext uri="{FF2B5EF4-FFF2-40B4-BE49-F238E27FC236}">
                <a16:creationId xmlns:a16="http://schemas.microsoft.com/office/drawing/2014/main" id="{CC9C986E-EF06-485C-A093-471A611647C9}"/>
              </a:ext>
            </a:extLst>
          </p:cNvPr>
          <p:cNvSpPr/>
          <p:nvPr/>
        </p:nvSpPr>
        <p:spPr>
          <a:xfrm>
            <a:off x="6199957" y="4413422"/>
            <a:ext cx="448575" cy="7763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67" name="Straight Connector 66">
            <a:extLst>
              <a:ext uri="{FF2B5EF4-FFF2-40B4-BE49-F238E27FC236}">
                <a16:creationId xmlns:a16="http://schemas.microsoft.com/office/drawing/2014/main" id="{BADF10BF-69E8-4C2C-98D4-8D10A0946481}"/>
              </a:ext>
            </a:extLst>
          </p:cNvPr>
          <p:cNvCxnSpPr>
            <a:cxnSpLocks/>
          </p:cNvCxnSpPr>
          <p:nvPr/>
        </p:nvCxnSpPr>
        <p:spPr>
          <a:xfrm>
            <a:off x="1820173" y="2538185"/>
            <a:ext cx="0" cy="66971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759AA01-C0D8-4D82-9E3A-E5E481A1C9D1}"/>
              </a:ext>
            </a:extLst>
          </p:cNvPr>
          <p:cNvCxnSpPr>
            <a:cxnSpLocks/>
          </p:cNvCxnSpPr>
          <p:nvPr/>
        </p:nvCxnSpPr>
        <p:spPr>
          <a:xfrm>
            <a:off x="1820173" y="3199275"/>
            <a:ext cx="460095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9F40B53-FFBE-456F-B1BF-6BDA8756A4A5}"/>
              </a:ext>
            </a:extLst>
          </p:cNvPr>
          <p:cNvCxnSpPr>
            <a:cxnSpLocks/>
          </p:cNvCxnSpPr>
          <p:nvPr/>
        </p:nvCxnSpPr>
        <p:spPr>
          <a:xfrm>
            <a:off x="1720747" y="2534185"/>
            <a:ext cx="19431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819A82C-7CBC-4B60-9E44-C971EEBD88A7}"/>
              </a:ext>
            </a:extLst>
          </p:cNvPr>
          <p:cNvSpPr txBox="1"/>
          <p:nvPr/>
        </p:nvSpPr>
        <p:spPr>
          <a:xfrm>
            <a:off x="4093916" y="2169294"/>
            <a:ext cx="2324867" cy="276999"/>
          </a:xfrm>
          <a:prstGeom prst="rect">
            <a:avLst/>
          </a:prstGeom>
          <a:noFill/>
        </p:spPr>
        <p:txBody>
          <a:bodyPr wrap="none" rtlCol="0">
            <a:spAutoFit/>
          </a:bodyPr>
          <a:lstStyle/>
          <a:p>
            <a:r>
              <a:rPr lang="en-CA" sz="1200" b="1" dirty="0"/>
              <a:t>Individual affected by the disease</a:t>
            </a:r>
          </a:p>
        </p:txBody>
      </p:sp>
      <p:sp>
        <p:nvSpPr>
          <p:cNvPr id="80" name="TextBox 79">
            <a:extLst>
              <a:ext uri="{FF2B5EF4-FFF2-40B4-BE49-F238E27FC236}">
                <a16:creationId xmlns:a16="http://schemas.microsoft.com/office/drawing/2014/main" id="{B82C28E6-72B8-4027-A3A8-8CD5D2AD34B3}"/>
              </a:ext>
            </a:extLst>
          </p:cNvPr>
          <p:cNvSpPr txBox="1"/>
          <p:nvPr/>
        </p:nvSpPr>
        <p:spPr>
          <a:xfrm>
            <a:off x="4114872" y="2424381"/>
            <a:ext cx="2579745" cy="276999"/>
          </a:xfrm>
          <a:prstGeom prst="rect">
            <a:avLst/>
          </a:prstGeom>
          <a:noFill/>
        </p:spPr>
        <p:txBody>
          <a:bodyPr wrap="none" rtlCol="0">
            <a:spAutoFit/>
          </a:bodyPr>
          <a:lstStyle/>
          <a:p>
            <a:r>
              <a:rPr lang="en-CA" sz="1200" b="1" dirty="0"/>
              <a:t>Individual not affected by the disease</a:t>
            </a:r>
          </a:p>
        </p:txBody>
      </p:sp>
      <p:cxnSp>
        <p:nvCxnSpPr>
          <p:cNvPr id="81" name="Straight Connector 80">
            <a:extLst>
              <a:ext uri="{FF2B5EF4-FFF2-40B4-BE49-F238E27FC236}">
                <a16:creationId xmlns:a16="http://schemas.microsoft.com/office/drawing/2014/main" id="{542FAF93-B1DE-4705-A2DB-83FBE4CE076A}"/>
              </a:ext>
            </a:extLst>
          </p:cNvPr>
          <p:cNvCxnSpPr>
            <a:cxnSpLocks/>
          </p:cNvCxnSpPr>
          <p:nvPr/>
        </p:nvCxnSpPr>
        <p:spPr>
          <a:xfrm>
            <a:off x="2697192" y="3207903"/>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FBC9375-821C-439A-B545-67C2596E4475}"/>
              </a:ext>
            </a:extLst>
          </p:cNvPr>
          <p:cNvCxnSpPr>
            <a:cxnSpLocks/>
          </p:cNvCxnSpPr>
          <p:nvPr/>
        </p:nvCxnSpPr>
        <p:spPr>
          <a:xfrm>
            <a:off x="3234548" y="3207901"/>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5157CEB-00B3-47FD-877F-84819CB51397}"/>
              </a:ext>
            </a:extLst>
          </p:cNvPr>
          <p:cNvCxnSpPr>
            <a:cxnSpLocks/>
          </p:cNvCxnSpPr>
          <p:nvPr/>
        </p:nvCxnSpPr>
        <p:spPr>
          <a:xfrm>
            <a:off x="3783830" y="3212915"/>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7F2C86D-DCD1-4AD3-8493-CFF7EC67F29F}"/>
              </a:ext>
            </a:extLst>
          </p:cNvPr>
          <p:cNvCxnSpPr>
            <a:cxnSpLocks/>
          </p:cNvCxnSpPr>
          <p:nvPr/>
        </p:nvCxnSpPr>
        <p:spPr>
          <a:xfrm>
            <a:off x="4306740" y="3217927"/>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DD28D03-186E-4E0B-BFC8-DD4DADF6BF57}"/>
              </a:ext>
            </a:extLst>
          </p:cNvPr>
          <p:cNvCxnSpPr>
            <a:cxnSpLocks/>
          </p:cNvCxnSpPr>
          <p:nvPr/>
        </p:nvCxnSpPr>
        <p:spPr>
          <a:xfrm>
            <a:off x="6429994" y="3199275"/>
            <a:ext cx="0" cy="3250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85B8C30C-DCC1-479D-9E35-3AA762AFFE90}"/>
              </a:ext>
            </a:extLst>
          </p:cNvPr>
          <p:cNvSpPr txBox="1"/>
          <p:nvPr/>
        </p:nvSpPr>
        <p:spPr>
          <a:xfrm>
            <a:off x="627114" y="2382433"/>
            <a:ext cx="664221" cy="276999"/>
          </a:xfrm>
          <a:prstGeom prst="rect">
            <a:avLst/>
          </a:prstGeom>
          <a:noFill/>
        </p:spPr>
        <p:txBody>
          <a:bodyPr wrap="none" rtlCol="0">
            <a:spAutoFit/>
          </a:bodyPr>
          <a:lstStyle/>
          <a:p>
            <a:r>
              <a:rPr lang="en-CA" sz="1200" b="1" dirty="0"/>
              <a:t>Parents</a:t>
            </a:r>
          </a:p>
        </p:txBody>
      </p:sp>
      <p:sp>
        <p:nvSpPr>
          <p:cNvPr id="92" name="TextBox 91">
            <a:extLst>
              <a:ext uri="{FF2B5EF4-FFF2-40B4-BE49-F238E27FC236}">
                <a16:creationId xmlns:a16="http://schemas.microsoft.com/office/drawing/2014/main" id="{BD23119E-DCC4-4D33-8605-D71B7A705554}"/>
              </a:ext>
            </a:extLst>
          </p:cNvPr>
          <p:cNvSpPr txBox="1"/>
          <p:nvPr/>
        </p:nvSpPr>
        <p:spPr>
          <a:xfrm>
            <a:off x="1703910" y="3585377"/>
            <a:ext cx="777905" cy="276999"/>
          </a:xfrm>
          <a:prstGeom prst="rect">
            <a:avLst/>
          </a:prstGeom>
          <a:noFill/>
        </p:spPr>
        <p:txBody>
          <a:bodyPr wrap="none" rtlCol="0">
            <a:spAutoFit/>
          </a:bodyPr>
          <a:lstStyle/>
          <a:p>
            <a:r>
              <a:rPr lang="en-CA" sz="1200" b="1" dirty="0"/>
              <a:t>Offspring</a:t>
            </a:r>
          </a:p>
        </p:txBody>
      </p:sp>
      <p:sp>
        <p:nvSpPr>
          <p:cNvPr id="93" name="TextBox 92">
            <a:extLst>
              <a:ext uri="{FF2B5EF4-FFF2-40B4-BE49-F238E27FC236}">
                <a16:creationId xmlns:a16="http://schemas.microsoft.com/office/drawing/2014/main" id="{F02518A7-90F0-4187-85C6-559F5AA98CDB}"/>
              </a:ext>
            </a:extLst>
          </p:cNvPr>
          <p:cNvSpPr txBox="1"/>
          <p:nvPr/>
        </p:nvSpPr>
        <p:spPr>
          <a:xfrm>
            <a:off x="783632" y="4299205"/>
            <a:ext cx="375424" cy="338554"/>
          </a:xfrm>
          <a:prstGeom prst="rect">
            <a:avLst/>
          </a:prstGeom>
          <a:noFill/>
        </p:spPr>
        <p:txBody>
          <a:bodyPr wrap="none" rtlCol="0">
            <a:spAutoFit/>
          </a:bodyPr>
          <a:lstStyle/>
          <a:p>
            <a:r>
              <a:rPr lang="en-CA" sz="1600" b="1" dirty="0"/>
              <a:t>c1</a:t>
            </a:r>
          </a:p>
        </p:txBody>
      </p:sp>
      <p:sp>
        <p:nvSpPr>
          <p:cNvPr id="94" name="TextBox 93">
            <a:extLst>
              <a:ext uri="{FF2B5EF4-FFF2-40B4-BE49-F238E27FC236}">
                <a16:creationId xmlns:a16="http://schemas.microsoft.com/office/drawing/2014/main" id="{D19905FB-C452-4E29-A128-599AC744020B}"/>
              </a:ext>
            </a:extLst>
          </p:cNvPr>
          <p:cNvSpPr txBox="1"/>
          <p:nvPr/>
        </p:nvSpPr>
        <p:spPr>
          <a:xfrm>
            <a:off x="785339" y="4056657"/>
            <a:ext cx="375424" cy="338554"/>
          </a:xfrm>
          <a:prstGeom prst="rect">
            <a:avLst/>
          </a:prstGeom>
          <a:noFill/>
        </p:spPr>
        <p:txBody>
          <a:bodyPr wrap="none" rtlCol="0">
            <a:spAutoFit/>
          </a:bodyPr>
          <a:lstStyle/>
          <a:p>
            <a:r>
              <a:rPr lang="en-CA" sz="1600" b="1" dirty="0"/>
              <a:t>c2</a:t>
            </a:r>
          </a:p>
        </p:txBody>
      </p:sp>
      <p:cxnSp>
        <p:nvCxnSpPr>
          <p:cNvPr id="95" name="Straight Connector 94">
            <a:extLst>
              <a:ext uri="{FF2B5EF4-FFF2-40B4-BE49-F238E27FC236}">
                <a16:creationId xmlns:a16="http://schemas.microsoft.com/office/drawing/2014/main" id="{CD96E342-1E4E-4385-943F-4A4474C5F80A}"/>
              </a:ext>
            </a:extLst>
          </p:cNvPr>
          <p:cNvCxnSpPr>
            <a:cxnSpLocks/>
          </p:cNvCxnSpPr>
          <p:nvPr/>
        </p:nvCxnSpPr>
        <p:spPr>
          <a:xfrm>
            <a:off x="4837919" y="3214878"/>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24E79ED-A251-45C7-92BA-FF904F0F9718}"/>
              </a:ext>
            </a:extLst>
          </p:cNvPr>
          <p:cNvCxnSpPr>
            <a:cxnSpLocks/>
          </p:cNvCxnSpPr>
          <p:nvPr/>
        </p:nvCxnSpPr>
        <p:spPr>
          <a:xfrm>
            <a:off x="5354875" y="3207900"/>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8154116-210A-426E-99F0-2F7A692A85BC}"/>
              </a:ext>
            </a:extLst>
          </p:cNvPr>
          <p:cNvCxnSpPr>
            <a:cxnSpLocks/>
          </p:cNvCxnSpPr>
          <p:nvPr/>
        </p:nvCxnSpPr>
        <p:spPr>
          <a:xfrm>
            <a:off x="5890663" y="3214878"/>
            <a:ext cx="0" cy="3113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F777B4A-FAE8-42FA-9B88-A46C462D1F0F}"/>
              </a:ext>
            </a:extLst>
          </p:cNvPr>
          <p:cNvCxnSpPr>
            <a:cxnSpLocks/>
          </p:cNvCxnSpPr>
          <p:nvPr/>
        </p:nvCxnSpPr>
        <p:spPr>
          <a:xfrm>
            <a:off x="1223727" y="4625132"/>
            <a:ext cx="54216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9184A88-4085-4047-98D8-DE4918B95D4A}"/>
              </a:ext>
            </a:extLst>
          </p:cNvPr>
          <p:cNvSpPr txBox="1"/>
          <p:nvPr/>
        </p:nvSpPr>
        <p:spPr>
          <a:xfrm>
            <a:off x="3405337" y="4676056"/>
            <a:ext cx="1357872" cy="276999"/>
          </a:xfrm>
          <a:prstGeom prst="rect">
            <a:avLst/>
          </a:prstGeom>
          <a:noFill/>
        </p:spPr>
        <p:txBody>
          <a:bodyPr wrap="none" rtlCol="0">
            <a:spAutoFit/>
          </a:bodyPr>
          <a:lstStyle/>
          <a:p>
            <a:r>
              <a:rPr lang="en-CA" sz="1200" b="1" dirty="0"/>
              <a:t>RFLPs for marker c</a:t>
            </a:r>
          </a:p>
        </p:txBody>
      </p:sp>
      <p:cxnSp>
        <p:nvCxnSpPr>
          <p:cNvPr id="101" name="Straight Connector 100">
            <a:extLst>
              <a:ext uri="{FF2B5EF4-FFF2-40B4-BE49-F238E27FC236}">
                <a16:creationId xmlns:a16="http://schemas.microsoft.com/office/drawing/2014/main" id="{852D31D5-3680-4585-B548-90CFAEC9B20D}"/>
              </a:ext>
            </a:extLst>
          </p:cNvPr>
          <p:cNvCxnSpPr>
            <a:cxnSpLocks/>
          </p:cNvCxnSpPr>
          <p:nvPr/>
        </p:nvCxnSpPr>
        <p:spPr>
          <a:xfrm flipV="1">
            <a:off x="1206475" y="4090616"/>
            <a:ext cx="0" cy="5333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F56A8D6-EFC5-4EC1-A059-A1F268ECDAD5}"/>
              </a:ext>
            </a:extLst>
          </p:cNvPr>
          <p:cNvCxnSpPr>
            <a:cxnSpLocks/>
          </p:cNvCxnSpPr>
          <p:nvPr/>
        </p:nvCxnSpPr>
        <p:spPr>
          <a:xfrm>
            <a:off x="1133535" y="4231878"/>
            <a:ext cx="815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326782A-140A-494B-BCCD-6DC7F6A709B7}"/>
              </a:ext>
            </a:extLst>
          </p:cNvPr>
          <p:cNvCxnSpPr>
            <a:cxnSpLocks/>
          </p:cNvCxnSpPr>
          <p:nvPr/>
        </p:nvCxnSpPr>
        <p:spPr>
          <a:xfrm>
            <a:off x="1122033" y="4470539"/>
            <a:ext cx="8156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2D33218-2A70-4A1F-9964-564B309B22E4}"/>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spTree>
    <p:extLst>
      <p:ext uri="{BB962C8B-B14F-4D97-AF65-F5344CB8AC3E}">
        <p14:creationId xmlns:p14="http://schemas.microsoft.com/office/powerpoint/2010/main" val="18294049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Common disease/Common variant hypothesis – Common disorders are inflicted by common variations with small </a:t>
            </a:r>
            <a:r>
              <a:rPr lang="en-CA" sz="1800" b="1" u="sng" dirty="0"/>
              <a:t>effect size</a:t>
            </a:r>
          </a:p>
          <a:p>
            <a:pPr marL="342900" indent="-342900" algn="l">
              <a:buFontTx/>
              <a:buChar char="-"/>
            </a:pPr>
            <a:r>
              <a:rPr lang="en-CA" sz="1800" dirty="0"/>
              <a:t>Common disease/Rare variant hypothesis – Common disorders are inflicted by rare variations with large </a:t>
            </a:r>
            <a:r>
              <a:rPr lang="en-CA" sz="1800" b="1" u="sng" dirty="0"/>
              <a:t>effect size</a:t>
            </a:r>
          </a:p>
          <a:p>
            <a:pPr marL="342900" indent="-342900" algn="l">
              <a:buFontTx/>
              <a:buChar char="-"/>
            </a:pPr>
            <a:r>
              <a:rPr lang="en-CA" sz="1800" b="1" dirty="0"/>
              <a:t>Effect size (Penetrance)</a:t>
            </a:r>
            <a:r>
              <a:rPr lang="en-CA" sz="1800" dirty="0"/>
              <a:t> – How likely you are to have a specific disease/trait/</a:t>
            </a:r>
            <a:r>
              <a:rPr lang="en-CA" sz="1800" dirty="0" err="1"/>
              <a:t>etc</a:t>
            </a:r>
            <a:r>
              <a:rPr lang="en-CA" sz="1800" dirty="0"/>
              <a:t> if you have a certain variant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If multiple variants contribute to a disease phenotype, linkage association will not work</a:t>
            </a:r>
          </a:p>
          <a:p>
            <a:pPr marL="342900" indent="-342900" algn="l">
              <a:buFontTx/>
              <a:buChar char="-"/>
            </a:pPr>
            <a:r>
              <a:rPr lang="en-CA" sz="1800" dirty="0"/>
              <a:t>We need large sample sizes (population level) for complex diseases</a:t>
            </a:r>
          </a:p>
          <a:p>
            <a:pPr marL="342900" indent="-342900" algn="l">
              <a:buFontTx/>
              <a:buChar char="-"/>
            </a:pPr>
            <a:r>
              <a:rPr lang="en-CA" sz="1800" dirty="0"/>
              <a:t>How do we measure variation?</a:t>
            </a:r>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074" name="Picture 2">
            <a:extLst>
              <a:ext uri="{FF2B5EF4-FFF2-40B4-BE49-F238E27FC236}">
                <a16:creationId xmlns:a16="http://schemas.microsoft.com/office/drawing/2014/main" id="{3D712B41-5288-4FC5-8E7A-0A193BE740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299" y="2059500"/>
            <a:ext cx="4487398" cy="3308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39F981-E4EF-4328-9A4F-D0B3216EC5A0}"/>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spTree>
    <p:extLst>
      <p:ext uri="{BB962C8B-B14F-4D97-AF65-F5344CB8AC3E}">
        <p14:creationId xmlns:p14="http://schemas.microsoft.com/office/powerpoint/2010/main" val="1426951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As soon as gene duplication or speciation occurs, genes and genomes will begin to accumulate mutations</a:t>
            </a:r>
          </a:p>
          <a:p>
            <a:pPr marL="342900" indent="-342900" algn="l">
              <a:buFontTx/>
              <a:buChar char="-"/>
            </a:pPr>
            <a:r>
              <a:rPr lang="en-CA" sz="1800" dirty="0"/>
              <a:t>Mutations provide the raw material for evolution</a:t>
            </a:r>
          </a:p>
          <a:p>
            <a:pPr marL="342900" indent="-342900" algn="l">
              <a:buFontTx/>
              <a:buChar char="-"/>
            </a:pPr>
            <a:r>
              <a:rPr lang="en-CA" sz="1800" dirty="0"/>
              <a:t>Comparing genomes brings insights into evolution -&gt; Evolution helps us understand genomes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algn="l"/>
            <a:endParaRPr lang="en-CA" sz="1800" dirty="0"/>
          </a:p>
          <a:p>
            <a:pPr algn="l"/>
            <a:endParaRPr lang="en-CA" sz="1800" dirty="0"/>
          </a:p>
          <a:p>
            <a:pPr marL="342900" indent="-342900" algn="l">
              <a:buFontTx/>
              <a:buChar char="-"/>
            </a:pPr>
            <a:r>
              <a:rPr lang="en-CA" sz="1800" dirty="0"/>
              <a:t>Mutations can appear in functional and non-functional regions </a:t>
            </a:r>
          </a:p>
          <a:p>
            <a:pPr marL="342900" indent="-342900" algn="l">
              <a:buFontTx/>
              <a:buChar char="-"/>
            </a:pPr>
            <a:r>
              <a:rPr lang="en-CA" sz="1800" dirty="0"/>
              <a:t>Negative mutations in functional areas are subject to negative or purifying selection -&gt; Retain sequence and function</a:t>
            </a:r>
          </a:p>
          <a:p>
            <a:pPr marL="342900" indent="-342900" algn="l">
              <a:buFontTx/>
              <a:buChar char="-"/>
            </a:pPr>
            <a:r>
              <a:rPr lang="en-CA" sz="1800" dirty="0"/>
              <a:t>Positive mutations are subject to positive selection and adaptive evolution -&gt; Sequence rapidly changes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9" name="Picture 2">
            <a:extLst>
              <a:ext uri="{FF2B5EF4-FFF2-40B4-BE49-F238E27FC236}">
                <a16:creationId xmlns:a16="http://schemas.microsoft.com/office/drawing/2014/main" id="{BDF093E1-6FE0-4190-A624-B92F14F6E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94" y="2505440"/>
            <a:ext cx="3739301" cy="18813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790C847-03B2-4F1C-8F39-5EB3F733DE38}"/>
              </a:ext>
            </a:extLst>
          </p:cNvPr>
          <p:cNvPicPr>
            <a:picLocks noChangeAspect="1"/>
          </p:cNvPicPr>
          <p:nvPr/>
        </p:nvPicPr>
        <p:blipFill>
          <a:blip r:embed="rId4"/>
          <a:stretch>
            <a:fillRect/>
          </a:stretch>
        </p:blipFill>
        <p:spPr>
          <a:xfrm>
            <a:off x="3949347" y="2395751"/>
            <a:ext cx="3646131" cy="1881337"/>
          </a:xfrm>
          <a:prstGeom prst="rect">
            <a:avLst/>
          </a:prstGeom>
        </p:spPr>
      </p:pic>
      <p:pic>
        <p:nvPicPr>
          <p:cNvPr id="8" name="Picture 7">
            <a:extLst>
              <a:ext uri="{FF2B5EF4-FFF2-40B4-BE49-F238E27FC236}">
                <a16:creationId xmlns:a16="http://schemas.microsoft.com/office/drawing/2014/main" id="{500DF901-A974-4B33-B0B4-FADD826030BA}"/>
              </a:ext>
            </a:extLst>
          </p:cNvPr>
          <p:cNvPicPr>
            <a:picLocks noChangeAspect="1"/>
          </p:cNvPicPr>
          <p:nvPr/>
        </p:nvPicPr>
        <p:blipFill>
          <a:blip r:embed="rId5"/>
          <a:stretch>
            <a:fillRect/>
          </a:stretch>
        </p:blipFill>
        <p:spPr>
          <a:xfrm>
            <a:off x="7723817" y="2604105"/>
            <a:ext cx="4280659" cy="1464628"/>
          </a:xfrm>
          <a:prstGeom prst="rect">
            <a:avLst/>
          </a:prstGeom>
        </p:spPr>
      </p:pic>
    </p:spTree>
    <p:extLst>
      <p:ext uri="{BB962C8B-B14F-4D97-AF65-F5344CB8AC3E}">
        <p14:creationId xmlns:p14="http://schemas.microsoft.com/office/powerpoint/2010/main" val="712446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Variation between an individual and reference genome? Single nucleotide variation (SNV)</a:t>
            </a:r>
          </a:p>
          <a:p>
            <a:pPr marL="342900" indent="-342900" algn="l">
              <a:buFontTx/>
              <a:buChar char="-"/>
            </a:pPr>
            <a:r>
              <a:rPr lang="en-US" sz="2000" dirty="0"/>
              <a:t>Variation between &gt;1% of population and reference? Single nucleotide polymorphism (SNP)</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algn="l"/>
            <a:endParaRPr lang="en-US" sz="2000" dirty="0"/>
          </a:p>
          <a:p>
            <a:pPr algn="l"/>
            <a:endParaRPr lang="en-US" sz="2000" dirty="0"/>
          </a:p>
          <a:p>
            <a:pPr marL="342900" indent="-342900" algn="l">
              <a:buFontTx/>
              <a:buChar char="-"/>
            </a:pPr>
            <a:r>
              <a:rPr lang="en-US" sz="2000" dirty="0"/>
              <a:t>Variations between individuals come in different forms</a:t>
            </a:r>
          </a:p>
          <a:p>
            <a:pPr marL="342900" indent="-342900" algn="l">
              <a:buFontTx/>
              <a:buChar char="-"/>
            </a:pPr>
            <a:r>
              <a:rPr lang="en-US" sz="2000" dirty="0"/>
              <a:t>SNVs are most common, 1 in 300bp</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grpSp>
        <p:nvGrpSpPr>
          <p:cNvPr id="21" name="Group 20">
            <a:extLst>
              <a:ext uri="{FF2B5EF4-FFF2-40B4-BE49-F238E27FC236}">
                <a16:creationId xmlns:a16="http://schemas.microsoft.com/office/drawing/2014/main" id="{8EC8A4E5-0AA8-4A91-AD5D-FB4CC126FD17}"/>
              </a:ext>
            </a:extLst>
          </p:cNvPr>
          <p:cNvGrpSpPr/>
          <p:nvPr/>
        </p:nvGrpSpPr>
        <p:grpSpPr>
          <a:xfrm>
            <a:off x="1906738" y="2068074"/>
            <a:ext cx="10954138" cy="2440981"/>
            <a:chOff x="2283928" y="2639777"/>
            <a:chExt cx="10954138" cy="2440981"/>
          </a:xfrm>
        </p:grpSpPr>
        <p:sp>
          <p:nvSpPr>
            <p:cNvPr id="6" name="Rectangle 5">
              <a:extLst>
                <a:ext uri="{FF2B5EF4-FFF2-40B4-BE49-F238E27FC236}">
                  <a16:creationId xmlns:a16="http://schemas.microsoft.com/office/drawing/2014/main" id="{B767F978-032D-409E-A400-23A9D2B9C0BC}"/>
                </a:ext>
              </a:extLst>
            </p:cNvPr>
            <p:cNvSpPr/>
            <p:nvPr/>
          </p:nvSpPr>
          <p:spPr>
            <a:xfrm>
              <a:off x="2283928" y="2639777"/>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1: </a:t>
              </a:r>
              <a:r>
                <a:rPr lang="en-CA" sz="1400" dirty="0" err="1">
                  <a:latin typeface="Courier New" panose="02070309020205020404" pitchFamily="49" charset="0"/>
                  <a:cs typeface="Courier New" panose="02070309020205020404" pitchFamily="49" charset="0"/>
                </a:rPr>
                <a:t>agaatgagaaaaatcctaa</a:t>
              </a:r>
              <a:r>
                <a:rPr lang="en-CA" sz="1400" dirty="0" err="1">
                  <a:highlight>
                    <a:srgbClr val="FFFF00"/>
                  </a:highlight>
                  <a:latin typeface="Courier New" panose="02070309020205020404" pitchFamily="49" charset="0"/>
                  <a:cs typeface="Courier New" panose="02070309020205020404" pitchFamily="49" charset="0"/>
                </a:rPr>
                <a:t>G</a:t>
              </a:r>
              <a:r>
                <a:rPr lang="en-CA" sz="1400" dirty="0" err="1">
                  <a:latin typeface="Courier New" panose="02070309020205020404" pitchFamily="49" charset="0"/>
                  <a:cs typeface="Courier New" panose="02070309020205020404" pitchFamily="49" charset="0"/>
                </a:rPr>
                <a:t>ccaatagaatcactcgaaaaaga</a:t>
              </a:r>
              <a:r>
                <a:rPr lang="en-CA" sz="1400" dirty="0" err="1">
                  <a:highlight>
                    <a:srgbClr val="FFFF00"/>
                  </a:highlight>
                  <a:latin typeface="Courier New" panose="02070309020205020404" pitchFamily="49" charset="0"/>
                  <a:cs typeface="Courier New" panose="02070309020205020404" pitchFamily="49" charset="0"/>
                </a:rPr>
                <a:t>C</a:t>
              </a:r>
              <a:r>
                <a:rPr lang="en-CA" sz="1400" dirty="0" err="1">
                  <a:latin typeface="Courier New" panose="02070309020205020404" pitchFamily="49" charset="0"/>
                  <a:cs typeface="Courier New" panose="02070309020205020404" pitchFamily="49" charset="0"/>
                </a:rPr>
                <a:t>tctgctttcaaaacga</a:t>
              </a:r>
              <a:endParaRPr lang="en-CA" sz="1400" dirty="0">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891E2A5-1EC5-4336-92F2-3C32801F52FD}"/>
                </a:ext>
              </a:extLst>
            </p:cNvPr>
            <p:cNvSpPr/>
            <p:nvPr/>
          </p:nvSpPr>
          <p:spPr>
            <a:xfrm>
              <a:off x="2283928" y="2804985"/>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2: </a:t>
              </a:r>
              <a:r>
                <a:rPr lang="en-CA" sz="1400" dirty="0" err="1">
                  <a:latin typeface="Courier New" panose="02070309020205020404" pitchFamily="49" charset="0"/>
                  <a:cs typeface="Courier New" panose="02070309020205020404" pitchFamily="49" charset="0"/>
                </a:rPr>
                <a:t>agaatgagaaaaatcctaa</a:t>
              </a:r>
              <a:r>
                <a:rPr lang="en-CA" sz="1400" dirty="0" err="1">
                  <a:highlight>
                    <a:srgbClr val="FFFF00"/>
                  </a:highlight>
                  <a:latin typeface="Courier New" panose="02070309020205020404" pitchFamily="49" charset="0"/>
                  <a:cs typeface="Courier New" panose="02070309020205020404" pitchFamily="49" charset="0"/>
                </a:rPr>
                <a:t>G</a:t>
              </a:r>
              <a:r>
                <a:rPr lang="en-CA" sz="1400" dirty="0" err="1">
                  <a:latin typeface="Courier New" panose="02070309020205020404" pitchFamily="49" charset="0"/>
                  <a:cs typeface="Courier New" panose="02070309020205020404" pitchFamily="49" charset="0"/>
                </a:rPr>
                <a:t>ccaatagaatcactcgaaaaagaatctgctttcaaaacga</a:t>
              </a:r>
              <a:endParaRPr lang="en-CA" sz="1400" dirty="0">
                <a:latin typeface="Courier New" panose="020703090202050204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79FFC7F2-A867-4B12-95DF-50DD3D3BB2B5}"/>
                </a:ext>
              </a:extLst>
            </p:cNvPr>
            <p:cNvSpPr/>
            <p:nvPr/>
          </p:nvSpPr>
          <p:spPr>
            <a:xfrm>
              <a:off x="2283928" y="2970193"/>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3: </a:t>
              </a:r>
              <a:r>
                <a:rPr lang="en-CA" sz="1400" dirty="0" err="1">
                  <a:latin typeface="Courier New" panose="02070309020205020404" pitchFamily="49" charset="0"/>
                  <a:cs typeface="Courier New" panose="02070309020205020404" pitchFamily="49" charset="0"/>
                </a:rPr>
                <a:t>agaatgagaaaaatcctaa</a:t>
              </a:r>
              <a:r>
                <a:rPr lang="en-CA" sz="1400" dirty="0" err="1">
                  <a:highlight>
                    <a:srgbClr val="FFFF00"/>
                  </a:highlight>
                  <a:latin typeface="Courier New" panose="02070309020205020404" pitchFamily="49" charset="0"/>
                  <a:cs typeface="Courier New" panose="02070309020205020404" pitchFamily="49" charset="0"/>
                </a:rPr>
                <a:t>G</a:t>
              </a:r>
              <a:r>
                <a:rPr lang="en-CA" sz="1400" dirty="0" err="1">
                  <a:latin typeface="Courier New" panose="02070309020205020404" pitchFamily="49" charset="0"/>
                  <a:cs typeface="Courier New" panose="02070309020205020404" pitchFamily="49" charset="0"/>
                </a:rPr>
                <a:t>ccaatagaatcactcgaaaaagaatctgctttcaaaacga</a:t>
              </a:r>
              <a:endParaRPr lang="en-CA" sz="1400" dirty="0">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D419596A-E21F-493A-9F66-5C2A7BF80D51}"/>
                </a:ext>
              </a:extLst>
            </p:cNvPr>
            <p:cNvSpPr/>
            <p:nvPr/>
          </p:nvSpPr>
          <p:spPr>
            <a:xfrm>
              <a:off x="2283928" y="3135401"/>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4: </a:t>
              </a:r>
              <a:r>
                <a:rPr lang="en-CA" sz="1400" dirty="0" err="1">
                  <a:latin typeface="Courier New" panose="02070309020205020404" pitchFamily="49" charset="0"/>
                  <a:cs typeface="Courier New" panose="02070309020205020404" pitchFamily="49" charset="0"/>
                </a:rPr>
                <a:t>agaatgagaaaaatcctaa</a:t>
              </a:r>
              <a:r>
                <a:rPr lang="en-CA" sz="1400" dirty="0" err="1">
                  <a:highlight>
                    <a:srgbClr val="FFFF00"/>
                  </a:highlight>
                  <a:latin typeface="Courier New" panose="02070309020205020404" pitchFamily="49" charset="0"/>
                  <a:cs typeface="Courier New" panose="02070309020205020404" pitchFamily="49" charset="0"/>
                </a:rPr>
                <a:t>G</a:t>
              </a:r>
              <a:r>
                <a:rPr lang="en-CA" sz="1400" dirty="0" err="1">
                  <a:latin typeface="Courier New" panose="02070309020205020404" pitchFamily="49" charset="0"/>
                  <a:cs typeface="Courier New" panose="02070309020205020404" pitchFamily="49" charset="0"/>
                </a:rPr>
                <a:t>ccaatagaatcactcgaaaaaga</a:t>
              </a:r>
              <a:r>
                <a:rPr lang="en-CA" sz="1400" dirty="0" err="1">
                  <a:highlight>
                    <a:srgbClr val="FFFF00"/>
                  </a:highlight>
                  <a:latin typeface="Courier New" panose="02070309020205020404" pitchFamily="49" charset="0"/>
                  <a:cs typeface="Courier New" panose="02070309020205020404" pitchFamily="49" charset="0"/>
                </a:rPr>
                <a:t>C</a:t>
              </a:r>
              <a:r>
                <a:rPr lang="en-CA" sz="1400" dirty="0" err="1">
                  <a:latin typeface="Courier New" panose="02070309020205020404" pitchFamily="49" charset="0"/>
                  <a:cs typeface="Courier New" panose="02070309020205020404" pitchFamily="49" charset="0"/>
                </a:rPr>
                <a:t>tctgctttcaaaacga</a:t>
              </a:r>
              <a:endParaRPr lang="en-CA" sz="1400" dirty="0">
                <a:latin typeface="Courier New" panose="02070309020205020404" pitchFamily="49" charset="0"/>
                <a:cs typeface="Courier New" panose="02070309020205020404" pitchFamily="49" charset="0"/>
              </a:endParaRPr>
            </a:p>
          </p:txBody>
        </p:sp>
        <p:sp>
          <p:nvSpPr>
            <p:cNvPr id="12" name="Rectangle 11">
              <a:extLst>
                <a:ext uri="{FF2B5EF4-FFF2-40B4-BE49-F238E27FC236}">
                  <a16:creationId xmlns:a16="http://schemas.microsoft.com/office/drawing/2014/main" id="{BB69B8AD-6434-4DB9-888C-9AC061707F77}"/>
                </a:ext>
              </a:extLst>
            </p:cNvPr>
            <p:cNvSpPr/>
            <p:nvPr/>
          </p:nvSpPr>
          <p:spPr>
            <a:xfrm>
              <a:off x="2283928" y="3300609"/>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5: </a:t>
              </a:r>
              <a:r>
                <a:rPr lang="en-CA" sz="1400" dirty="0" err="1">
                  <a:latin typeface="Courier New" panose="02070309020205020404" pitchFamily="49" charset="0"/>
                  <a:cs typeface="Courier New" panose="02070309020205020404" pitchFamily="49" charset="0"/>
                </a:rPr>
                <a:t>agaatgagaaaaatcctaa</a:t>
              </a:r>
              <a:r>
                <a:rPr lang="en-CA" sz="1400" dirty="0" err="1">
                  <a:highlight>
                    <a:srgbClr val="FFFF00"/>
                  </a:highlight>
                  <a:latin typeface="Courier New" panose="02070309020205020404" pitchFamily="49" charset="0"/>
                  <a:cs typeface="Courier New" panose="02070309020205020404" pitchFamily="49" charset="0"/>
                </a:rPr>
                <a:t>G</a:t>
              </a:r>
              <a:r>
                <a:rPr lang="en-CA" sz="1400" dirty="0" err="1">
                  <a:latin typeface="Courier New" panose="02070309020205020404" pitchFamily="49" charset="0"/>
                  <a:cs typeface="Courier New" panose="02070309020205020404" pitchFamily="49" charset="0"/>
                </a:rPr>
                <a:t>ccaatagaatcactcgaaaaagaatctgctttcaaaacga</a:t>
              </a:r>
              <a:endParaRPr lang="en-CA" sz="1400" dirty="0">
                <a:latin typeface="Courier New" panose="02070309020205020404" pitchFamily="49" charset="0"/>
                <a:cs typeface="Courier New" panose="02070309020205020404" pitchFamily="49" charset="0"/>
              </a:endParaRPr>
            </a:p>
          </p:txBody>
        </p:sp>
        <p:sp>
          <p:nvSpPr>
            <p:cNvPr id="13" name="Rectangle 12">
              <a:extLst>
                <a:ext uri="{FF2B5EF4-FFF2-40B4-BE49-F238E27FC236}">
                  <a16:creationId xmlns:a16="http://schemas.microsoft.com/office/drawing/2014/main" id="{8C3408CF-1A38-49F0-98AD-A9AED222C95E}"/>
                </a:ext>
              </a:extLst>
            </p:cNvPr>
            <p:cNvSpPr/>
            <p:nvPr/>
          </p:nvSpPr>
          <p:spPr>
            <a:xfrm>
              <a:off x="2283928" y="3465817"/>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6: </a:t>
              </a:r>
              <a:r>
                <a:rPr lang="en-CA" sz="1400" dirty="0" err="1">
                  <a:latin typeface="Courier New" panose="02070309020205020404" pitchFamily="49" charset="0"/>
                  <a:cs typeface="Courier New" panose="02070309020205020404" pitchFamily="49" charset="0"/>
                </a:rPr>
                <a:t>agaat</a:t>
              </a:r>
              <a:r>
                <a:rPr lang="en-CA" sz="1400" dirty="0" err="1">
                  <a:highlight>
                    <a:srgbClr val="FFFF00"/>
                  </a:highlight>
                  <a:latin typeface="Courier New" panose="02070309020205020404" pitchFamily="49" charset="0"/>
                  <a:cs typeface="Courier New" panose="02070309020205020404" pitchFamily="49" charset="0"/>
                </a:rPr>
                <a:t>T</a:t>
              </a:r>
              <a:r>
                <a:rPr lang="en-CA" sz="1400" dirty="0" err="1">
                  <a:latin typeface="Courier New" panose="02070309020205020404" pitchFamily="49" charset="0"/>
                  <a:cs typeface="Courier New" panose="02070309020205020404" pitchFamily="49" charset="0"/>
                </a:rPr>
                <a:t>agaaaaatcctaacccaatagaatcactcgaaaaagaatctgctttcaaaacga</a:t>
              </a:r>
              <a:endParaRPr lang="en-CA" sz="1400" dirty="0">
                <a:latin typeface="Courier New" panose="02070309020205020404" pitchFamily="49" charset="0"/>
                <a:cs typeface="Courier New" panose="02070309020205020404" pitchFamily="49" charset="0"/>
              </a:endParaRPr>
            </a:p>
          </p:txBody>
        </p:sp>
        <p:sp>
          <p:nvSpPr>
            <p:cNvPr id="14" name="Rectangle 13">
              <a:extLst>
                <a:ext uri="{FF2B5EF4-FFF2-40B4-BE49-F238E27FC236}">
                  <a16:creationId xmlns:a16="http://schemas.microsoft.com/office/drawing/2014/main" id="{5BB57CDA-08C6-43DB-8FE6-FAA11D0272D9}"/>
                </a:ext>
              </a:extLst>
            </p:cNvPr>
            <p:cNvSpPr/>
            <p:nvPr/>
          </p:nvSpPr>
          <p:spPr>
            <a:xfrm>
              <a:off x="2283928" y="3631025"/>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7: agaatgagaaaaatcctaacccaatagaatcactcgaaaaagaatctgctttcaaaacga</a:t>
              </a:r>
            </a:p>
          </p:txBody>
        </p:sp>
        <p:sp>
          <p:nvSpPr>
            <p:cNvPr id="15" name="Rectangle 14">
              <a:extLst>
                <a:ext uri="{FF2B5EF4-FFF2-40B4-BE49-F238E27FC236}">
                  <a16:creationId xmlns:a16="http://schemas.microsoft.com/office/drawing/2014/main" id="{F8013B6E-6F65-4377-9E1D-27F4B234C33A}"/>
                </a:ext>
              </a:extLst>
            </p:cNvPr>
            <p:cNvSpPr/>
            <p:nvPr/>
          </p:nvSpPr>
          <p:spPr>
            <a:xfrm>
              <a:off x="2283928" y="3796233"/>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8: </a:t>
              </a:r>
              <a:r>
                <a:rPr lang="en-CA" sz="1400" dirty="0" err="1">
                  <a:latin typeface="Courier New" panose="02070309020205020404" pitchFamily="49" charset="0"/>
                  <a:cs typeface="Courier New" panose="02070309020205020404" pitchFamily="49" charset="0"/>
                </a:rPr>
                <a:t>agaatgagaaaaatcctaacccaatagaatcactcgaaaaaga</a:t>
              </a:r>
              <a:r>
                <a:rPr lang="en-CA" sz="1400" dirty="0" err="1">
                  <a:highlight>
                    <a:srgbClr val="FFFF00"/>
                  </a:highlight>
                  <a:latin typeface="Courier New" panose="02070309020205020404" pitchFamily="49" charset="0"/>
                  <a:cs typeface="Courier New" panose="02070309020205020404" pitchFamily="49" charset="0"/>
                </a:rPr>
                <a:t>C</a:t>
              </a:r>
              <a:r>
                <a:rPr lang="en-CA" sz="1400" dirty="0" err="1">
                  <a:latin typeface="Courier New" panose="02070309020205020404" pitchFamily="49" charset="0"/>
                  <a:cs typeface="Courier New" panose="02070309020205020404" pitchFamily="49" charset="0"/>
                </a:rPr>
                <a:t>tctgctttcaaaacga</a:t>
              </a:r>
              <a:endParaRPr lang="en-CA" sz="1400" dirty="0">
                <a:latin typeface="Courier New" panose="02070309020205020404" pitchFamily="49" charset="0"/>
                <a:cs typeface="Courier New" panose="02070309020205020404" pitchFamily="49" charset="0"/>
              </a:endParaRPr>
            </a:p>
          </p:txBody>
        </p:sp>
        <p:sp>
          <p:nvSpPr>
            <p:cNvPr id="16" name="Rectangle 15">
              <a:extLst>
                <a:ext uri="{FF2B5EF4-FFF2-40B4-BE49-F238E27FC236}">
                  <a16:creationId xmlns:a16="http://schemas.microsoft.com/office/drawing/2014/main" id="{8F716778-D627-41B8-9C04-C83C0544FCC9}"/>
                </a:ext>
              </a:extLst>
            </p:cNvPr>
            <p:cNvSpPr/>
            <p:nvPr/>
          </p:nvSpPr>
          <p:spPr>
            <a:xfrm>
              <a:off x="2283928" y="3961441"/>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9: agaatgagaaaaatcctaacccaatagaatcactcgaaaaagaatctgctttcaaaacga</a:t>
              </a:r>
            </a:p>
          </p:txBody>
        </p:sp>
        <p:sp>
          <p:nvSpPr>
            <p:cNvPr id="17" name="Rectangle 16">
              <a:extLst>
                <a:ext uri="{FF2B5EF4-FFF2-40B4-BE49-F238E27FC236}">
                  <a16:creationId xmlns:a16="http://schemas.microsoft.com/office/drawing/2014/main" id="{1E04F125-3AE8-4938-A644-1EF74176938E}"/>
                </a:ext>
              </a:extLst>
            </p:cNvPr>
            <p:cNvSpPr/>
            <p:nvPr/>
          </p:nvSpPr>
          <p:spPr>
            <a:xfrm>
              <a:off x="2283928" y="4126650"/>
              <a:ext cx="10954138" cy="307777"/>
            </a:xfrm>
            <a:prstGeom prst="rect">
              <a:avLst/>
            </a:prstGeom>
          </p:spPr>
          <p:txBody>
            <a:bodyPr wrap="square">
              <a:spAutoFit/>
            </a:bodyPr>
            <a:lstStyle/>
            <a:p>
              <a:r>
                <a:rPr lang="en-CA" sz="1400" dirty="0">
                  <a:latin typeface="Courier New" panose="02070309020205020404" pitchFamily="49" charset="0"/>
                  <a:cs typeface="Courier New" panose="02070309020205020404" pitchFamily="49" charset="0"/>
                </a:rPr>
                <a:t>Individual 10: agaatgagaaaaatcctaacccaatagaatcactcgaaaaagaatctgctttcaaaacga</a:t>
              </a:r>
            </a:p>
          </p:txBody>
        </p:sp>
        <p:sp>
          <p:nvSpPr>
            <p:cNvPr id="18" name="TextBox 17">
              <a:extLst>
                <a:ext uri="{FF2B5EF4-FFF2-40B4-BE49-F238E27FC236}">
                  <a16:creationId xmlns:a16="http://schemas.microsoft.com/office/drawing/2014/main" id="{E9D7B87D-D34D-47C1-B2C2-F466D55B08D3}"/>
                </a:ext>
              </a:extLst>
            </p:cNvPr>
            <p:cNvSpPr txBox="1"/>
            <p:nvPr/>
          </p:nvSpPr>
          <p:spPr>
            <a:xfrm>
              <a:off x="4152900" y="4434427"/>
              <a:ext cx="758541" cy="646331"/>
            </a:xfrm>
            <a:prstGeom prst="rect">
              <a:avLst/>
            </a:prstGeom>
            <a:noFill/>
          </p:spPr>
          <p:txBody>
            <a:bodyPr wrap="none" rtlCol="0">
              <a:spAutoFit/>
            </a:bodyPr>
            <a:lstStyle/>
            <a:p>
              <a:pPr algn="ctr"/>
              <a:r>
                <a:rPr lang="en-CA" dirty="0"/>
                <a:t>0.01%</a:t>
              </a:r>
            </a:p>
            <a:p>
              <a:pPr algn="ctr"/>
              <a:r>
                <a:rPr lang="en-CA" dirty="0"/>
                <a:t>SNV</a:t>
              </a:r>
            </a:p>
          </p:txBody>
        </p:sp>
        <p:sp>
          <p:nvSpPr>
            <p:cNvPr id="19" name="TextBox 18">
              <a:extLst>
                <a:ext uri="{FF2B5EF4-FFF2-40B4-BE49-F238E27FC236}">
                  <a16:creationId xmlns:a16="http://schemas.microsoft.com/office/drawing/2014/main" id="{DD48662C-11DB-4979-9DA5-7E26EF0865B8}"/>
                </a:ext>
              </a:extLst>
            </p:cNvPr>
            <p:cNvSpPr txBox="1"/>
            <p:nvPr/>
          </p:nvSpPr>
          <p:spPr>
            <a:xfrm>
              <a:off x="5726162" y="4434426"/>
              <a:ext cx="583813" cy="646331"/>
            </a:xfrm>
            <a:prstGeom prst="rect">
              <a:avLst/>
            </a:prstGeom>
            <a:noFill/>
          </p:spPr>
          <p:txBody>
            <a:bodyPr wrap="none" rtlCol="0">
              <a:spAutoFit/>
            </a:bodyPr>
            <a:lstStyle/>
            <a:p>
              <a:pPr algn="ctr"/>
              <a:r>
                <a:rPr lang="en-CA" dirty="0"/>
                <a:t>50%</a:t>
              </a:r>
            </a:p>
            <a:p>
              <a:pPr algn="ctr"/>
              <a:r>
                <a:rPr lang="en-CA" dirty="0"/>
                <a:t>SNP</a:t>
              </a:r>
            </a:p>
          </p:txBody>
        </p:sp>
        <p:sp>
          <p:nvSpPr>
            <p:cNvPr id="20" name="TextBox 19">
              <a:extLst>
                <a:ext uri="{FF2B5EF4-FFF2-40B4-BE49-F238E27FC236}">
                  <a16:creationId xmlns:a16="http://schemas.microsoft.com/office/drawing/2014/main" id="{FC0C6DB3-B980-47CB-962F-B5CC6EDBD0D8}"/>
                </a:ext>
              </a:extLst>
            </p:cNvPr>
            <p:cNvSpPr txBox="1"/>
            <p:nvPr/>
          </p:nvSpPr>
          <p:spPr>
            <a:xfrm>
              <a:off x="8366499" y="4365094"/>
              <a:ext cx="558165" cy="646331"/>
            </a:xfrm>
            <a:prstGeom prst="rect">
              <a:avLst/>
            </a:prstGeom>
            <a:noFill/>
          </p:spPr>
          <p:txBody>
            <a:bodyPr wrap="none" rtlCol="0">
              <a:spAutoFit/>
            </a:bodyPr>
            <a:lstStyle/>
            <a:p>
              <a:pPr algn="ctr"/>
              <a:r>
                <a:rPr lang="en-CA" dirty="0"/>
                <a:t>1%</a:t>
              </a:r>
            </a:p>
            <a:p>
              <a:pPr algn="ctr"/>
              <a:r>
                <a:rPr lang="en-CA" dirty="0"/>
                <a:t>SNP</a:t>
              </a:r>
            </a:p>
          </p:txBody>
        </p:sp>
      </p:grpSp>
      <p:pic>
        <p:nvPicPr>
          <p:cNvPr id="2050" name="Picture 2" descr="Variant Detection - PacBio">
            <a:extLst>
              <a:ext uri="{FF2B5EF4-FFF2-40B4-BE49-F238E27FC236}">
                <a16:creationId xmlns:a16="http://schemas.microsoft.com/office/drawing/2014/main" id="{66F3EB3A-BFBF-45E1-883B-7A72326086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9974" y="4706106"/>
            <a:ext cx="3642009" cy="166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560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Two alternatives to whole genome seq</a:t>
            </a:r>
          </a:p>
          <a:p>
            <a:pPr marL="342900" indent="-342900" algn="l">
              <a:buFontTx/>
              <a:buChar char="-"/>
            </a:pPr>
            <a:r>
              <a:rPr lang="en-US" sz="2000" dirty="0"/>
              <a:t>Microarrays – DNA probes on chips detect known SNPs</a:t>
            </a:r>
          </a:p>
          <a:p>
            <a:pPr marL="342900" indent="-342900" algn="l">
              <a:buFontTx/>
              <a:buChar char="-"/>
            </a:pPr>
            <a:r>
              <a:rPr lang="en-US" sz="2000" dirty="0"/>
              <a:t>Whole exome sequencing – Enrich for exon sequences with probes</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Both techniques very useful for studies with many samples (100,000s)</a:t>
            </a:r>
          </a:p>
          <a:p>
            <a:pPr marL="342900" indent="-342900" algn="l">
              <a:buFontTx/>
              <a:buChar char="-"/>
            </a:pPr>
            <a:r>
              <a:rPr lang="en-US" sz="2000" dirty="0"/>
              <a:t>Both can only capture known SNPs, exome seq -&gt; only captures SNPs in exons</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22" name="Picture 21">
            <a:extLst>
              <a:ext uri="{FF2B5EF4-FFF2-40B4-BE49-F238E27FC236}">
                <a16:creationId xmlns:a16="http://schemas.microsoft.com/office/drawing/2014/main" id="{37C3B3FD-65AB-49A7-A044-A5F20D7CB0F2}"/>
              </a:ext>
            </a:extLst>
          </p:cNvPr>
          <p:cNvPicPr>
            <a:picLocks noChangeAspect="1"/>
          </p:cNvPicPr>
          <p:nvPr/>
        </p:nvPicPr>
        <p:blipFill>
          <a:blip r:embed="rId3"/>
          <a:stretch>
            <a:fillRect/>
          </a:stretch>
        </p:blipFill>
        <p:spPr>
          <a:xfrm>
            <a:off x="2580687" y="2315505"/>
            <a:ext cx="1327364" cy="2249227"/>
          </a:xfrm>
          <a:prstGeom prst="rect">
            <a:avLst/>
          </a:prstGeom>
        </p:spPr>
      </p:pic>
      <p:pic>
        <p:nvPicPr>
          <p:cNvPr id="23" name="Picture 2">
            <a:extLst>
              <a:ext uri="{FF2B5EF4-FFF2-40B4-BE49-F238E27FC236}">
                <a16:creationId xmlns:a16="http://schemas.microsoft.com/office/drawing/2014/main" id="{F0ECDC82-BD4F-45E2-A595-348F8C297C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0907" y="2146726"/>
            <a:ext cx="3713488" cy="272839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SureSelect HumanAll Exon V7 Comprehensive Graph">
            <a:extLst>
              <a:ext uri="{FF2B5EF4-FFF2-40B4-BE49-F238E27FC236}">
                <a16:creationId xmlns:a16="http://schemas.microsoft.com/office/drawing/2014/main" id="{E873FFE0-99F2-4D94-B942-2F4C498262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194" t="24076" r="8681" b="53640"/>
          <a:stretch/>
        </p:blipFill>
        <p:spPr bwMode="auto">
          <a:xfrm>
            <a:off x="6015606" y="4987412"/>
            <a:ext cx="4264091" cy="61967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6245786-9B06-4537-AB75-9F1C4294F9FD}"/>
              </a:ext>
            </a:extLst>
          </p:cNvPr>
          <p:cNvPicPr>
            <a:picLocks noChangeAspect="1"/>
          </p:cNvPicPr>
          <p:nvPr/>
        </p:nvPicPr>
        <p:blipFill>
          <a:blip r:embed="rId6"/>
          <a:stretch>
            <a:fillRect/>
          </a:stretch>
        </p:blipFill>
        <p:spPr>
          <a:xfrm>
            <a:off x="967894" y="4660608"/>
            <a:ext cx="4552950" cy="895350"/>
          </a:xfrm>
          <a:prstGeom prst="rect">
            <a:avLst/>
          </a:prstGeom>
        </p:spPr>
      </p:pic>
    </p:spTree>
    <p:extLst>
      <p:ext uri="{BB962C8B-B14F-4D97-AF65-F5344CB8AC3E}">
        <p14:creationId xmlns:p14="http://schemas.microsoft.com/office/powerpoint/2010/main" val="15790024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Population scale human genome sequencing now possible</a:t>
            </a:r>
          </a:p>
          <a:p>
            <a:pPr marL="342900" indent="-342900" algn="l">
              <a:buFontTx/>
              <a:buChar char="-"/>
            </a:pPr>
            <a:r>
              <a:rPr lang="en-US" sz="2000" dirty="0"/>
              <a:t>1000 Genomes project - ~2500 individuals across the globe, 30-50$ million dollar effort in 2015</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80+ million SNPs, 3+ million indels, 60,000 structural variants</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10" name="Picture 9">
            <a:extLst>
              <a:ext uri="{FF2B5EF4-FFF2-40B4-BE49-F238E27FC236}">
                <a16:creationId xmlns:a16="http://schemas.microsoft.com/office/drawing/2014/main" id="{6510949D-0A46-4CFC-A68C-8A84370B94CD}"/>
              </a:ext>
            </a:extLst>
          </p:cNvPr>
          <p:cNvPicPr>
            <a:picLocks noChangeAspect="1"/>
          </p:cNvPicPr>
          <p:nvPr/>
        </p:nvPicPr>
        <p:blipFill>
          <a:blip r:embed="rId3"/>
          <a:stretch>
            <a:fillRect/>
          </a:stretch>
        </p:blipFill>
        <p:spPr>
          <a:xfrm>
            <a:off x="141490" y="2252449"/>
            <a:ext cx="3934075" cy="798448"/>
          </a:xfrm>
          <a:prstGeom prst="rect">
            <a:avLst/>
          </a:prstGeom>
        </p:spPr>
      </p:pic>
      <p:pic>
        <p:nvPicPr>
          <p:cNvPr id="11" name="Picture 10">
            <a:extLst>
              <a:ext uri="{FF2B5EF4-FFF2-40B4-BE49-F238E27FC236}">
                <a16:creationId xmlns:a16="http://schemas.microsoft.com/office/drawing/2014/main" id="{36B90DC9-AB4B-4776-9298-B9619140245A}"/>
              </a:ext>
            </a:extLst>
          </p:cNvPr>
          <p:cNvPicPr>
            <a:picLocks noChangeAspect="1"/>
          </p:cNvPicPr>
          <p:nvPr/>
        </p:nvPicPr>
        <p:blipFill>
          <a:blip r:embed="rId4"/>
          <a:stretch>
            <a:fillRect/>
          </a:stretch>
        </p:blipFill>
        <p:spPr>
          <a:xfrm>
            <a:off x="28969" y="3283474"/>
            <a:ext cx="4046596" cy="1577942"/>
          </a:xfrm>
          <a:prstGeom prst="rect">
            <a:avLst/>
          </a:prstGeom>
        </p:spPr>
      </p:pic>
      <p:pic>
        <p:nvPicPr>
          <p:cNvPr id="5" name="Picture 4">
            <a:extLst>
              <a:ext uri="{FF2B5EF4-FFF2-40B4-BE49-F238E27FC236}">
                <a16:creationId xmlns:a16="http://schemas.microsoft.com/office/drawing/2014/main" id="{73231680-9D20-48DD-A3E6-5BE8893AA8C9}"/>
              </a:ext>
            </a:extLst>
          </p:cNvPr>
          <p:cNvPicPr>
            <a:picLocks noChangeAspect="1"/>
          </p:cNvPicPr>
          <p:nvPr/>
        </p:nvPicPr>
        <p:blipFill>
          <a:blip r:embed="rId5"/>
          <a:stretch>
            <a:fillRect/>
          </a:stretch>
        </p:blipFill>
        <p:spPr>
          <a:xfrm>
            <a:off x="8061613" y="2809188"/>
            <a:ext cx="3988897" cy="1722180"/>
          </a:xfrm>
          <a:prstGeom prst="rect">
            <a:avLst/>
          </a:prstGeom>
        </p:spPr>
      </p:pic>
      <p:pic>
        <p:nvPicPr>
          <p:cNvPr id="6" name="Picture 5">
            <a:extLst>
              <a:ext uri="{FF2B5EF4-FFF2-40B4-BE49-F238E27FC236}">
                <a16:creationId xmlns:a16="http://schemas.microsoft.com/office/drawing/2014/main" id="{406BC9CD-DC34-4C45-9595-2D19A9E7C046}"/>
              </a:ext>
            </a:extLst>
          </p:cNvPr>
          <p:cNvPicPr>
            <a:picLocks noChangeAspect="1"/>
          </p:cNvPicPr>
          <p:nvPr/>
        </p:nvPicPr>
        <p:blipFill>
          <a:blip r:embed="rId6"/>
          <a:stretch>
            <a:fillRect/>
          </a:stretch>
        </p:blipFill>
        <p:spPr>
          <a:xfrm>
            <a:off x="4104534" y="2895747"/>
            <a:ext cx="3774830" cy="1635621"/>
          </a:xfrm>
          <a:prstGeom prst="rect">
            <a:avLst/>
          </a:prstGeom>
        </p:spPr>
      </p:pic>
    </p:spTree>
    <p:extLst>
      <p:ext uri="{BB962C8B-B14F-4D97-AF65-F5344CB8AC3E}">
        <p14:creationId xmlns:p14="http://schemas.microsoft.com/office/powerpoint/2010/main" val="178870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What’s the point of gathering all these SNPs </a:t>
            </a:r>
            <a:r>
              <a:rPr lang="en-US" sz="1800" dirty="0" err="1"/>
              <a:t>etc</a:t>
            </a:r>
            <a:r>
              <a:rPr lang="en-US" sz="1800" dirty="0"/>
              <a:t>?</a:t>
            </a:r>
          </a:p>
          <a:p>
            <a:pPr marL="342900" indent="-342900" algn="l">
              <a:buFontTx/>
              <a:buChar char="-"/>
            </a:pPr>
            <a:r>
              <a:rPr lang="en-US" sz="1800" dirty="0"/>
              <a:t>Very rarely, SNPs will land directly in a protein coding gene and disrupt its function -&gt; Functional SNPs -&gt; Direct association</a:t>
            </a:r>
          </a:p>
          <a:p>
            <a:pPr marL="342900" indent="-342900" algn="l">
              <a:buFontTx/>
              <a:buChar char="-"/>
            </a:pPr>
            <a:r>
              <a:rPr lang="en-US" sz="1800" dirty="0"/>
              <a:t>More often, SNPs will be found close to disease associated genes -&gt; Tag SNPs -&gt; Indirect association</a:t>
            </a:r>
          </a:p>
          <a:p>
            <a:pPr marL="342900" indent="-342900" algn="l">
              <a:buFontTx/>
              <a:buChar char="-"/>
            </a:pPr>
            <a:r>
              <a:rPr lang="en-US" sz="1800" dirty="0"/>
              <a:t>SNPs close together will segregate together -&gt; Are said to be in </a:t>
            </a:r>
            <a:r>
              <a:rPr lang="en-US" sz="1800" b="1" u="sng" dirty="0"/>
              <a:t>linkage disequilibrium (LD)</a:t>
            </a:r>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algn="l"/>
            <a:endParaRPr lang="en-US" sz="1800" dirty="0"/>
          </a:p>
          <a:p>
            <a:pPr marL="342900" indent="-342900" algn="l">
              <a:buFontTx/>
              <a:buChar char="-"/>
            </a:pPr>
            <a:endParaRPr lang="en-US" sz="1800" dirty="0"/>
          </a:p>
          <a:p>
            <a:pPr marL="342900" indent="-342900" algn="l">
              <a:buFontTx/>
              <a:buChar char="-"/>
            </a:pPr>
            <a:r>
              <a:rPr lang="en-US" sz="1800" dirty="0"/>
              <a:t>A </a:t>
            </a:r>
            <a:r>
              <a:rPr lang="en-US" sz="1800" b="1" u="sng" dirty="0"/>
              <a:t>haplotype</a:t>
            </a:r>
            <a:r>
              <a:rPr lang="en-US" sz="1800" dirty="0"/>
              <a:t> is a region of DNA containing variations that tend to be inherited due to LD</a:t>
            </a:r>
          </a:p>
          <a:p>
            <a:pPr marL="342900" indent="-342900" algn="l">
              <a:buFontTx/>
              <a:buChar char="-"/>
            </a:pPr>
            <a:r>
              <a:rPr lang="en-US" sz="1800" dirty="0"/>
              <a:t>Haplotypes identified in European populations may not be relevant for African populations -&gt; More time to diverge</a:t>
            </a:r>
          </a:p>
          <a:p>
            <a:pPr algn="l"/>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algn="l"/>
            <a:endParaRPr lang="en-US" sz="1800" dirty="0"/>
          </a:p>
          <a:p>
            <a:pPr marL="342900" indent="-342900" algn="l">
              <a:buFontTx/>
              <a:buChar char="-"/>
            </a:pPr>
            <a:endParaRPr lang="en-CA" sz="18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1026" name="Picture 2">
            <a:extLst>
              <a:ext uri="{FF2B5EF4-FFF2-40B4-BE49-F238E27FC236}">
                <a16:creationId xmlns:a16="http://schemas.microsoft.com/office/drawing/2014/main" id="{CC43F10C-AE57-4DC3-9779-F27ED7EAEB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768" y="2777975"/>
            <a:ext cx="4753735" cy="273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AB6F944-7D0A-4BD0-BC2D-C235BE33E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5910" y="3974905"/>
            <a:ext cx="3520502" cy="15355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DECC31A-BED9-45CB-A549-835E0CC6D7E2}"/>
              </a:ext>
            </a:extLst>
          </p:cNvPr>
          <p:cNvPicPr>
            <a:picLocks noChangeAspect="1"/>
          </p:cNvPicPr>
          <p:nvPr/>
        </p:nvPicPr>
        <p:blipFill>
          <a:blip r:embed="rId5"/>
          <a:stretch>
            <a:fillRect/>
          </a:stretch>
        </p:blipFill>
        <p:spPr>
          <a:xfrm>
            <a:off x="5894832" y="2746149"/>
            <a:ext cx="5556504" cy="1132880"/>
          </a:xfrm>
          <a:prstGeom prst="rect">
            <a:avLst/>
          </a:prstGeom>
        </p:spPr>
      </p:pic>
    </p:spTree>
    <p:extLst>
      <p:ext uri="{BB962C8B-B14F-4D97-AF65-F5344CB8AC3E}">
        <p14:creationId xmlns:p14="http://schemas.microsoft.com/office/powerpoint/2010/main" val="9635077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Traits you are measuring can be continuous like height, cholesterol level</a:t>
            </a:r>
          </a:p>
          <a:p>
            <a:pPr marL="342900" indent="-342900" algn="l">
              <a:buFontTx/>
              <a:buChar char="-"/>
            </a:pPr>
            <a:r>
              <a:rPr lang="en-CA" sz="1800" dirty="0"/>
              <a:t>Can be categorical/binary -&gt; Affected or non-affected individuals, needs strict phenotype criteria to be effective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Statistical corrections need to be performed for covariates like sex, age and ethnic group</a:t>
            </a:r>
          </a:p>
          <a:p>
            <a:pPr marL="342900" indent="-342900" algn="l">
              <a:buFontTx/>
              <a:buChar char="-"/>
            </a:pPr>
            <a:r>
              <a:rPr lang="en-CA" sz="1800" dirty="0"/>
              <a:t>Finally, we can start performing statistical analysis to determine if a SNP significantly affects a trait</a:t>
            </a:r>
          </a:p>
          <a:p>
            <a:pPr marL="342900" indent="-342900" algn="l">
              <a:buFontTx/>
              <a:buChar char="-"/>
            </a:pPr>
            <a:r>
              <a:rPr lang="en-CA" sz="1800" dirty="0"/>
              <a:t>Don’t forget correcting for multiple statistical tests! </a:t>
            </a:r>
          </a:p>
          <a:p>
            <a:pPr marL="342900" indent="-342900" algn="l">
              <a:buFontTx/>
              <a:buChar char="-"/>
            </a:pPr>
            <a:endParaRPr lang="en-CA" sz="18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5" name="Picture 4">
            <a:extLst>
              <a:ext uri="{FF2B5EF4-FFF2-40B4-BE49-F238E27FC236}">
                <a16:creationId xmlns:a16="http://schemas.microsoft.com/office/drawing/2014/main" id="{AD21AE0B-892C-4AD9-B563-3984E2BD1454}"/>
              </a:ext>
            </a:extLst>
          </p:cNvPr>
          <p:cNvPicPr>
            <a:picLocks noChangeAspect="1"/>
          </p:cNvPicPr>
          <p:nvPr/>
        </p:nvPicPr>
        <p:blipFill>
          <a:blip r:embed="rId3"/>
          <a:stretch>
            <a:fillRect/>
          </a:stretch>
        </p:blipFill>
        <p:spPr>
          <a:xfrm>
            <a:off x="2743627" y="1752853"/>
            <a:ext cx="6372941" cy="2820932"/>
          </a:xfrm>
          <a:prstGeom prst="rect">
            <a:avLst/>
          </a:prstGeom>
        </p:spPr>
      </p:pic>
    </p:spTree>
    <p:extLst>
      <p:ext uri="{BB962C8B-B14F-4D97-AF65-F5344CB8AC3E}">
        <p14:creationId xmlns:p14="http://schemas.microsoft.com/office/powerpoint/2010/main" val="25417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When interpreting GWAS you’ll often be presented with a Manhattan plot -&gt; Plotting significance value vs genomic position</a:t>
            </a:r>
          </a:p>
          <a:p>
            <a:pPr marL="342900" indent="-342900" algn="l">
              <a:buFontTx/>
              <a:buChar char="-"/>
            </a:pPr>
            <a:r>
              <a:rPr lang="en-CA" sz="1800" dirty="0"/>
              <a:t>One significance test, p value &lt; 0.05, 1 MILLION significance tests? 0.05/1,000,000 = ~ 5 x 10</a:t>
            </a:r>
            <a:r>
              <a:rPr lang="en-CA" sz="1800" baseline="30000" dirty="0"/>
              <a:t>-8</a:t>
            </a:r>
            <a:endParaRPr lang="en-CA" sz="1800" dirty="0"/>
          </a:p>
          <a:p>
            <a:pPr marL="342900" indent="-342900" algn="l">
              <a:buFontTx/>
              <a:buChar char="-"/>
            </a:pPr>
            <a:r>
              <a:rPr lang="en-CA" sz="1800" dirty="0"/>
              <a:t>QQ plots – Plotting observed p values VS expected p values from a null hypothesis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Early departure from expected p values could indicate confounding variables like population structure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6" name="TextBox 5">
            <a:extLst>
              <a:ext uri="{FF2B5EF4-FFF2-40B4-BE49-F238E27FC236}">
                <a16:creationId xmlns:a16="http://schemas.microsoft.com/office/drawing/2014/main" id="{14912F86-8C42-4443-8DED-5EF8CB2951E2}"/>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0" name="Picture 9">
            <a:extLst>
              <a:ext uri="{FF2B5EF4-FFF2-40B4-BE49-F238E27FC236}">
                <a16:creationId xmlns:a16="http://schemas.microsoft.com/office/drawing/2014/main" id="{5EC893C7-54CC-4C91-B42E-E8C02E469186}"/>
              </a:ext>
            </a:extLst>
          </p:cNvPr>
          <p:cNvPicPr>
            <a:picLocks noChangeAspect="1"/>
          </p:cNvPicPr>
          <p:nvPr/>
        </p:nvPicPr>
        <p:blipFill>
          <a:blip r:embed="rId3"/>
          <a:stretch>
            <a:fillRect/>
          </a:stretch>
        </p:blipFill>
        <p:spPr>
          <a:xfrm>
            <a:off x="442638" y="2346385"/>
            <a:ext cx="5877669" cy="2704353"/>
          </a:xfrm>
          <a:prstGeom prst="rect">
            <a:avLst/>
          </a:prstGeom>
        </p:spPr>
      </p:pic>
      <p:pic>
        <p:nvPicPr>
          <p:cNvPr id="11" name="Picture 10">
            <a:extLst>
              <a:ext uri="{FF2B5EF4-FFF2-40B4-BE49-F238E27FC236}">
                <a16:creationId xmlns:a16="http://schemas.microsoft.com/office/drawing/2014/main" id="{F265BDB2-FF10-4BBD-82CA-3BD45F415E89}"/>
              </a:ext>
            </a:extLst>
          </p:cNvPr>
          <p:cNvPicPr>
            <a:picLocks noChangeAspect="1"/>
          </p:cNvPicPr>
          <p:nvPr/>
        </p:nvPicPr>
        <p:blipFill>
          <a:blip r:embed="rId4"/>
          <a:stretch>
            <a:fillRect/>
          </a:stretch>
        </p:blipFill>
        <p:spPr>
          <a:xfrm>
            <a:off x="6577535" y="2863971"/>
            <a:ext cx="4983772" cy="2259968"/>
          </a:xfrm>
          <a:prstGeom prst="rect">
            <a:avLst/>
          </a:prstGeom>
        </p:spPr>
      </p:pic>
    </p:spTree>
    <p:extLst>
      <p:ext uri="{BB962C8B-B14F-4D97-AF65-F5344CB8AC3E}">
        <p14:creationId xmlns:p14="http://schemas.microsoft.com/office/powerpoint/2010/main" val="1680523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Let’s look at one of the first major GWAS studies</a:t>
            </a:r>
          </a:p>
          <a:p>
            <a:pPr marL="342900" indent="-342900" algn="l">
              <a:buFontTx/>
              <a:buChar char="-"/>
            </a:pPr>
            <a:r>
              <a:rPr lang="en-CA" sz="1800" dirty="0"/>
              <a:t>Genotyped ~17000 UK individuals for 7 different diseases, ~3000 controls and 2000 patients per disease</a:t>
            </a:r>
          </a:p>
          <a:p>
            <a:pPr marL="342900" indent="-342900" algn="l">
              <a:buFontTx/>
              <a:buChar char="-"/>
            </a:pPr>
            <a:r>
              <a:rPr lang="en-CA" sz="1800" b="1" dirty="0"/>
              <a:t>BD</a:t>
            </a:r>
            <a:r>
              <a:rPr lang="en-CA" sz="1800" dirty="0"/>
              <a:t> - Bipolar disorder, </a:t>
            </a:r>
            <a:r>
              <a:rPr lang="en-CA" sz="1800" b="1" dirty="0"/>
              <a:t>CAD</a:t>
            </a:r>
            <a:r>
              <a:rPr lang="en-CA" sz="1800" dirty="0"/>
              <a:t> - Coronary artery disease, </a:t>
            </a:r>
            <a:r>
              <a:rPr lang="en-CA" sz="1800" b="1" dirty="0"/>
              <a:t>CD</a:t>
            </a:r>
            <a:r>
              <a:rPr lang="en-CA" sz="1800" dirty="0"/>
              <a:t> - Crohn's disease, </a:t>
            </a:r>
            <a:r>
              <a:rPr lang="en-CA" sz="1800" b="1" dirty="0"/>
              <a:t>HT</a:t>
            </a:r>
            <a:r>
              <a:rPr lang="en-CA" sz="1800" dirty="0"/>
              <a:t> – Hypertension, </a:t>
            </a:r>
            <a:r>
              <a:rPr lang="en-CA" sz="1800" b="1" dirty="0"/>
              <a:t>RA</a:t>
            </a:r>
            <a:r>
              <a:rPr lang="en-CA" sz="1800" dirty="0"/>
              <a:t> - Rheumatoid arthritis</a:t>
            </a:r>
          </a:p>
          <a:p>
            <a:pPr marL="342900" indent="-342900" algn="l">
              <a:buFontTx/>
              <a:buChar char="-"/>
            </a:pPr>
            <a:r>
              <a:rPr lang="en-CA" sz="1800" b="1" dirty="0"/>
              <a:t>T1D</a:t>
            </a:r>
            <a:r>
              <a:rPr lang="en-CA" sz="1800" dirty="0"/>
              <a:t> - Type 1 Diabetes, </a:t>
            </a:r>
            <a:r>
              <a:rPr lang="en-CA" sz="1800" b="1" dirty="0"/>
              <a:t>T2D</a:t>
            </a:r>
            <a:r>
              <a:rPr lang="en-CA" sz="1800" dirty="0"/>
              <a:t> - Type 2 Diabetes </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6" name="TextBox 5">
            <a:extLst>
              <a:ext uri="{FF2B5EF4-FFF2-40B4-BE49-F238E27FC236}">
                <a16:creationId xmlns:a16="http://schemas.microsoft.com/office/drawing/2014/main" id="{14912F86-8C42-4443-8DED-5EF8CB2951E2}"/>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3" name="Picture 2">
            <a:extLst>
              <a:ext uri="{FF2B5EF4-FFF2-40B4-BE49-F238E27FC236}">
                <a16:creationId xmlns:a16="http://schemas.microsoft.com/office/drawing/2014/main" id="{2F44B45C-CDF3-4916-9DEA-52397BFA58BB}"/>
              </a:ext>
            </a:extLst>
          </p:cNvPr>
          <p:cNvPicPr>
            <a:picLocks noChangeAspect="1"/>
          </p:cNvPicPr>
          <p:nvPr/>
        </p:nvPicPr>
        <p:blipFill>
          <a:blip r:embed="rId3"/>
          <a:stretch>
            <a:fillRect/>
          </a:stretch>
        </p:blipFill>
        <p:spPr>
          <a:xfrm>
            <a:off x="338941" y="2320309"/>
            <a:ext cx="5995539" cy="1393249"/>
          </a:xfrm>
          <a:prstGeom prst="rect">
            <a:avLst/>
          </a:prstGeom>
        </p:spPr>
      </p:pic>
      <p:pic>
        <p:nvPicPr>
          <p:cNvPr id="5" name="Picture 4">
            <a:extLst>
              <a:ext uri="{FF2B5EF4-FFF2-40B4-BE49-F238E27FC236}">
                <a16:creationId xmlns:a16="http://schemas.microsoft.com/office/drawing/2014/main" id="{79F43BB5-6DFD-4E4A-A0A0-4EE4B82D0271}"/>
              </a:ext>
            </a:extLst>
          </p:cNvPr>
          <p:cNvPicPr>
            <a:picLocks noChangeAspect="1"/>
          </p:cNvPicPr>
          <p:nvPr/>
        </p:nvPicPr>
        <p:blipFill>
          <a:blip r:embed="rId4"/>
          <a:stretch>
            <a:fillRect/>
          </a:stretch>
        </p:blipFill>
        <p:spPr>
          <a:xfrm>
            <a:off x="6739117" y="2320309"/>
            <a:ext cx="4470431" cy="4238631"/>
          </a:xfrm>
          <a:prstGeom prst="rect">
            <a:avLst/>
          </a:prstGeom>
        </p:spPr>
      </p:pic>
      <p:pic>
        <p:nvPicPr>
          <p:cNvPr id="9" name="Picture 8">
            <a:extLst>
              <a:ext uri="{FF2B5EF4-FFF2-40B4-BE49-F238E27FC236}">
                <a16:creationId xmlns:a16="http://schemas.microsoft.com/office/drawing/2014/main" id="{51AD9BF9-F9F9-4FD7-B5D8-CFB0D7F015B2}"/>
              </a:ext>
            </a:extLst>
          </p:cNvPr>
          <p:cNvPicPr>
            <a:picLocks noChangeAspect="1"/>
          </p:cNvPicPr>
          <p:nvPr/>
        </p:nvPicPr>
        <p:blipFill>
          <a:blip r:embed="rId5"/>
          <a:stretch>
            <a:fillRect/>
          </a:stretch>
        </p:blipFill>
        <p:spPr>
          <a:xfrm>
            <a:off x="470335" y="3905739"/>
            <a:ext cx="5864145" cy="2647784"/>
          </a:xfrm>
          <a:prstGeom prst="rect">
            <a:avLst/>
          </a:prstGeom>
        </p:spPr>
      </p:pic>
    </p:spTree>
    <p:extLst>
      <p:ext uri="{BB962C8B-B14F-4D97-AF65-F5344CB8AC3E}">
        <p14:creationId xmlns:p14="http://schemas.microsoft.com/office/powerpoint/2010/main" val="1905873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Findings of study confirmed previous links between RA, T1D and the major histocompatibility complex (MHC) </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All SNPs with large effect sizes had already been found -&gt; Good thing, replication is important!</a:t>
            </a:r>
          </a:p>
          <a:p>
            <a:pPr marL="342900" indent="-342900" algn="l">
              <a:buFontTx/>
              <a:buChar char="-"/>
            </a:pPr>
            <a:r>
              <a:rPr lang="en-CA" sz="1800" dirty="0"/>
              <a:t>Novel	SNPs significantly associated with disease found to have modest (small) odds ratio</a:t>
            </a:r>
          </a:p>
          <a:p>
            <a:pPr marL="342900" indent="-342900" algn="l">
              <a:buFontTx/>
              <a:buChar char="-"/>
            </a:pPr>
            <a:r>
              <a:rPr lang="en-CA" sz="1800" dirty="0"/>
              <a:t>RA significantly more common in women -&gt; Found a sex differentiated SNP</a:t>
            </a:r>
          </a:p>
          <a:p>
            <a:pPr marL="342900" indent="-342900" algn="l">
              <a:buFontTx/>
              <a:buChar char="-"/>
            </a:pPr>
            <a:r>
              <a:rPr lang="en-CA" sz="1800" dirty="0"/>
              <a:t>Replication of RA SNP not found in North American women, hidden population effect?</a:t>
            </a:r>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21B94B61-FD77-442F-B135-8ABCCC65453C}"/>
              </a:ext>
            </a:extLst>
          </p:cNvPr>
          <p:cNvPicPr>
            <a:picLocks noChangeAspect="1"/>
          </p:cNvPicPr>
          <p:nvPr/>
        </p:nvPicPr>
        <p:blipFill>
          <a:blip r:embed="rId3"/>
          <a:stretch>
            <a:fillRect/>
          </a:stretch>
        </p:blipFill>
        <p:spPr>
          <a:xfrm>
            <a:off x="3015292" y="1274155"/>
            <a:ext cx="6161415" cy="3600978"/>
          </a:xfrm>
          <a:prstGeom prst="rect">
            <a:avLst/>
          </a:prstGeom>
        </p:spPr>
      </p:pic>
      <p:sp>
        <p:nvSpPr>
          <p:cNvPr id="10" name="Rectangle 9">
            <a:extLst>
              <a:ext uri="{FF2B5EF4-FFF2-40B4-BE49-F238E27FC236}">
                <a16:creationId xmlns:a16="http://schemas.microsoft.com/office/drawing/2014/main" id="{3F4E0264-BD52-43C6-AE5D-7ED74BB6D419}"/>
              </a:ext>
            </a:extLst>
          </p:cNvPr>
          <p:cNvSpPr/>
          <p:nvPr/>
        </p:nvSpPr>
        <p:spPr>
          <a:xfrm>
            <a:off x="3015292" y="3230553"/>
            <a:ext cx="6094202" cy="125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3D55974-1B26-4B73-9D96-79361BF69070}"/>
              </a:ext>
            </a:extLst>
          </p:cNvPr>
          <p:cNvSpPr/>
          <p:nvPr/>
        </p:nvSpPr>
        <p:spPr>
          <a:xfrm>
            <a:off x="3012417" y="3431499"/>
            <a:ext cx="6094202" cy="1251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534E599C-0DD5-42A8-A309-9BEB53A8F7FC}"/>
              </a:ext>
            </a:extLst>
          </p:cNvPr>
          <p:cNvSpPr/>
          <p:nvPr/>
        </p:nvSpPr>
        <p:spPr>
          <a:xfrm>
            <a:off x="2989716" y="4440125"/>
            <a:ext cx="6094202" cy="188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E50D0ECC-D536-4F1E-A5F2-4FFEA5851B96}"/>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spTree>
    <p:extLst>
      <p:ext uri="{BB962C8B-B14F-4D97-AF65-F5344CB8AC3E}">
        <p14:creationId xmlns:p14="http://schemas.microsoft.com/office/powerpoint/2010/main" val="3880040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GWAS has led to an explosion of identified risk alleles for complex diseases</a:t>
            </a:r>
          </a:p>
          <a:p>
            <a:pPr marL="342900" indent="-342900" algn="l">
              <a:buFontTx/>
              <a:buChar char="-"/>
            </a:pPr>
            <a:r>
              <a:rPr lang="en-CA" sz="1800" dirty="0"/>
              <a:t>Larger sample sizes needed to detect variants with small effects (Lower odds ratios)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70 SNPs and counting!</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5" name="Picture 4">
            <a:extLst>
              <a:ext uri="{FF2B5EF4-FFF2-40B4-BE49-F238E27FC236}">
                <a16:creationId xmlns:a16="http://schemas.microsoft.com/office/drawing/2014/main" id="{8A6CC9C5-1147-484D-B1C4-07BEE29BE7F6}"/>
              </a:ext>
            </a:extLst>
          </p:cNvPr>
          <p:cNvPicPr>
            <a:picLocks noChangeAspect="1"/>
          </p:cNvPicPr>
          <p:nvPr/>
        </p:nvPicPr>
        <p:blipFill>
          <a:blip r:embed="rId3"/>
          <a:stretch>
            <a:fillRect/>
          </a:stretch>
        </p:blipFill>
        <p:spPr>
          <a:xfrm>
            <a:off x="2092299" y="1854679"/>
            <a:ext cx="7261610" cy="4056982"/>
          </a:xfrm>
          <a:prstGeom prst="rect">
            <a:avLst/>
          </a:prstGeom>
        </p:spPr>
      </p:pic>
      <p:sp>
        <p:nvSpPr>
          <p:cNvPr id="9" name="TextBox 8">
            <a:extLst>
              <a:ext uri="{FF2B5EF4-FFF2-40B4-BE49-F238E27FC236}">
                <a16:creationId xmlns:a16="http://schemas.microsoft.com/office/drawing/2014/main" id="{84A52B2A-63A9-4F22-951D-9F97C187B863}"/>
              </a:ext>
            </a:extLst>
          </p:cNvPr>
          <p:cNvSpPr txBox="1"/>
          <p:nvPr/>
        </p:nvSpPr>
        <p:spPr>
          <a:xfrm>
            <a:off x="2172337" y="3490989"/>
            <a:ext cx="1237838" cy="600164"/>
          </a:xfrm>
          <a:prstGeom prst="rect">
            <a:avLst/>
          </a:prstGeom>
          <a:noFill/>
        </p:spPr>
        <p:txBody>
          <a:bodyPr wrap="none" rtlCol="0">
            <a:spAutoFit/>
          </a:bodyPr>
          <a:lstStyle/>
          <a:p>
            <a:pPr algn="ctr"/>
            <a:r>
              <a:rPr lang="en-CA" sz="1100" b="1" dirty="0"/>
              <a:t>OR ~4.0</a:t>
            </a:r>
          </a:p>
          <a:p>
            <a:pPr algn="ctr"/>
            <a:r>
              <a:rPr lang="en-CA" sz="1100" b="1" dirty="0"/>
              <a:t>Linkage analysis</a:t>
            </a:r>
          </a:p>
          <a:p>
            <a:pPr algn="ctr"/>
            <a:r>
              <a:rPr lang="en-CA" sz="1100" b="1" dirty="0"/>
              <a:t>~250 family triads</a:t>
            </a:r>
          </a:p>
        </p:txBody>
      </p:sp>
      <p:sp>
        <p:nvSpPr>
          <p:cNvPr id="14" name="TextBox 13">
            <a:extLst>
              <a:ext uri="{FF2B5EF4-FFF2-40B4-BE49-F238E27FC236}">
                <a16:creationId xmlns:a16="http://schemas.microsoft.com/office/drawing/2014/main" id="{C7688110-3530-4195-B7E9-E7E0AF0F6A91}"/>
              </a:ext>
            </a:extLst>
          </p:cNvPr>
          <p:cNvSpPr txBox="1"/>
          <p:nvPr/>
        </p:nvSpPr>
        <p:spPr>
          <a:xfrm>
            <a:off x="3781637" y="3594527"/>
            <a:ext cx="1124026" cy="769441"/>
          </a:xfrm>
          <a:prstGeom prst="rect">
            <a:avLst/>
          </a:prstGeom>
          <a:noFill/>
        </p:spPr>
        <p:txBody>
          <a:bodyPr wrap="none" rtlCol="0">
            <a:spAutoFit/>
          </a:bodyPr>
          <a:lstStyle/>
          <a:p>
            <a:pPr algn="ctr"/>
            <a:r>
              <a:rPr lang="en-CA" sz="1100" b="1" dirty="0"/>
              <a:t>OR ~2.2</a:t>
            </a:r>
          </a:p>
          <a:p>
            <a:pPr algn="ctr"/>
            <a:r>
              <a:rPr lang="en-CA" sz="1100" b="1" dirty="0"/>
              <a:t>Linkage analysis</a:t>
            </a:r>
          </a:p>
          <a:p>
            <a:pPr algn="ctr"/>
            <a:r>
              <a:rPr lang="en-CA" sz="1100" b="1" dirty="0"/>
              <a:t>~500 Japanese</a:t>
            </a:r>
          </a:p>
          <a:p>
            <a:pPr algn="ctr"/>
            <a:r>
              <a:rPr lang="en-CA" sz="1100" b="1" dirty="0"/>
              <a:t>~300 British</a:t>
            </a:r>
          </a:p>
        </p:txBody>
      </p:sp>
      <p:sp>
        <p:nvSpPr>
          <p:cNvPr id="15" name="TextBox 14">
            <a:extLst>
              <a:ext uri="{FF2B5EF4-FFF2-40B4-BE49-F238E27FC236}">
                <a16:creationId xmlns:a16="http://schemas.microsoft.com/office/drawing/2014/main" id="{7E18A376-B7C8-4B2F-8226-8D6A5CB19402}"/>
              </a:ext>
            </a:extLst>
          </p:cNvPr>
          <p:cNvSpPr txBox="1"/>
          <p:nvPr/>
        </p:nvSpPr>
        <p:spPr>
          <a:xfrm>
            <a:off x="5137917" y="3883170"/>
            <a:ext cx="1212191" cy="430887"/>
          </a:xfrm>
          <a:prstGeom prst="rect">
            <a:avLst/>
          </a:prstGeom>
          <a:noFill/>
        </p:spPr>
        <p:txBody>
          <a:bodyPr wrap="none" rtlCol="0">
            <a:spAutoFit/>
          </a:bodyPr>
          <a:lstStyle/>
          <a:p>
            <a:pPr algn="ctr"/>
            <a:r>
              <a:rPr lang="en-CA" sz="1100" b="1" dirty="0"/>
              <a:t>OR ~1.6</a:t>
            </a:r>
          </a:p>
          <a:p>
            <a:pPr algn="ctr"/>
            <a:r>
              <a:rPr lang="en-CA" sz="1100" b="1" dirty="0"/>
              <a:t>~1000 Individuals</a:t>
            </a:r>
          </a:p>
        </p:txBody>
      </p:sp>
      <p:sp>
        <p:nvSpPr>
          <p:cNvPr id="16" name="TextBox 15">
            <a:extLst>
              <a:ext uri="{FF2B5EF4-FFF2-40B4-BE49-F238E27FC236}">
                <a16:creationId xmlns:a16="http://schemas.microsoft.com/office/drawing/2014/main" id="{17EE9F1D-35AB-4C68-BE16-736EE298AAE4}"/>
              </a:ext>
            </a:extLst>
          </p:cNvPr>
          <p:cNvSpPr txBox="1"/>
          <p:nvPr/>
        </p:nvSpPr>
        <p:spPr>
          <a:xfrm>
            <a:off x="6583128" y="2294626"/>
            <a:ext cx="955711" cy="430887"/>
          </a:xfrm>
          <a:prstGeom prst="rect">
            <a:avLst/>
          </a:prstGeom>
          <a:noFill/>
        </p:spPr>
        <p:txBody>
          <a:bodyPr wrap="none" rtlCol="0">
            <a:spAutoFit/>
          </a:bodyPr>
          <a:lstStyle/>
          <a:p>
            <a:pPr algn="ctr"/>
            <a:r>
              <a:rPr lang="en-CA" sz="1100" b="1" dirty="0"/>
              <a:t>OR &gt;1.5</a:t>
            </a:r>
          </a:p>
          <a:p>
            <a:pPr algn="ctr"/>
            <a:r>
              <a:rPr lang="en-CA" sz="1100" b="1" dirty="0"/>
              <a:t>~1700 British</a:t>
            </a:r>
          </a:p>
        </p:txBody>
      </p:sp>
      <p:sp>
        <p:nvSpPr>
          <p:cNvPr id="17" name="TextBox 16">
            <a:extLst>
              <a:ext uri="{FF2B5EF4-FFF2-40B4-BE49-F238E27FC236}">
                <a16:creationId xmlns:a16="http://schemas.microsoft.com/office/drawing/2014/main" id="{A8E5EE2B-5EB6-4810-97CF-5D3981351E34}"/>
              </a:ext>
            </a:extLst>
          </p:cNvPr>
          <p:cNvSpPr txBox="1"/>
          <p:nvPr/>
        </p:nvSpPr>
        <p:spPr>
          <a:xfrm>
            <a:off x="8269960" y="1493841"/>
            <a:ext cx="1212191" cy="430887"/>
          </a:xfrm>
          <a:prstGeom prst="rect">
            <a:avLst/>
          </a:prstGeom>
          <a:noFill/>
        </p:spPr>
        <p:txBody>
          <a:bodyPr wrap="none" rtlCol="0">
            <a:spAutoFit/>
          </a:bodyPr>
          <a:lstStyle/>
          <a:p>
            <a:pPr algn="ctr"/>
            <a:r>
              <a:rPr lang="en-CA" sz="1100" b="1" dirty="0"/>
              <a:t>OR &gt;1.25</a:t>
            </a:r>
          </a:p>
          <a:p>
            <a:pPr algn="ctr"/>
            <a:r>
              <a:rPr lang="en-CA" sz="1100" b="1" dirty="0"/>
              <a:t>~3500 Individuals</a:t>
            </a:r>
          </a:p>
        </p:txBody>
      </p:sp>
      <p:sp>
        <p:nvSpPr>
          <p:cNvPr id="18" name="TextBox 17">
            <a:extLst>
              <a:ext uri="{FF2B5EF4-FFF2-40B4-BE49-F238E27FC236}">
                <a16:creationId xmlns:a16="http://schemas.microsoft.com/office/drawing/2014/main" id="{7BBCCD79-7AB4-47D7-89B3-DA255CCB6CCA}"/>
              </a:ext>
            </a:extLst>
          </p:cNvPr>
          <p:cNvSpPr txBox="1"/>
          <p:nvPr/>
        </p:nvSpPr>
        <p:spPr>
          <a:xfrm>
            <a:off x="9459177" y="4428389"/>
            <a:ext cx="992579" cy="646331"/>
          </a:xfrm>
          <a:prstGeom prst="rect">
            <a:avLst/>
          </a:prstGeom>
          <a:noFill/>
        </p:spPr>
        <p:txBody>
          <a:bodyPr wrap="none" rtlCol="0">
            <a:spAutoFit/>
          </a:bodyPr>
          <a:lstStyle/>
          <a:p>
            <a:pPr algn="ctr"/>
            <a:r>
              <a:rPr lang="en-CA" dirty="0"/>
              <a:t>_______</a:t>
            </a:r>
          </a:p>
          <a:p>
            <a:pPr algn="ctr"/>
            <a:r>
              <a:rPr lang="en-CA" dirty="0"/>
              <a:t>2010</a:t>
            </a:r>
          </a:p>
        </p:txBody>
      </p:sp>
      <p:sp>
        <p:nvSpPr>
          <p:cNvPr id="19" name="Rectangle: Rounded Corners 18">
            <a:extLst>
              <a:ext uri="{FF2B5EF4-FFF2-40B4-BE49-F238E27FC236}">
                <a16:creationId xmlns:a16="http://schemas.microsoft.com/office/drawing/2014/main" id="{1C76B720-C81C-4772-A45D-A6513576F350}"/>
              </a:ext>
            </a:extLst>
          </p:cNvPr>
          <p:cNvSpPr/>
          <p:nvPr/>
        </p:nvSpPr>
        <p:spPr>
          <a:xfrm>
            <a:off x="9528237" y="1902885"/>
            <a:ext cx="864337" cy="272949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More</a:t>
            </a:r>
          </a:p>
          <a:p>
            <a:pPr algn="ctr"/>
            <a:r>
              <a:rPr lang="en-CA" dirty="0"/>
              <a:t>SNPs/genes</a:t>
            </a:r>
          </a:p>
        </p:txBody>
      </p:sp>
      <p:sp>
        <p:nvSpPr>
          <p:cNvPr id="20" name="TextBox 19">
            <a:extLst>
              <a:ext uri="{FF2B5EF4-FFF2-40B4-BE49-F238E27FC236}">
                <a16:creationId xmlns:a16="http://schemas.microsoft.com/office/drawing/2014/main" id="{69C8C56D-CE25-4DB1-BF35-E867200CE902}"/>
              </a:ext>
            </a:extLst>
          </p:cNvPr>
          <p:cNvSpPr txBox="1"/>
          <p:nvPr/>
        </p:nvSpPr>
        <p:spPr>
          <a:xfrm>
            <a:off x="9367807" y="1471999"/>
            <a:ext cx="1212191" cy="430887"/>
          </a:xfrm>
          <a:prstGeom prst="rect">
            <a:avLst/>
          </a:prstGeom>
          <a:noFill/>
        </p:spPr>
        <p:txBody>
          <a:bodyPr wrap="none" rtlCol="0">
            <a:spAutoFit/>
          </a:bodyPr>
          <a:lstStyle/>
          <a:p>
            <a:pPr algn="ctr"/>
            <a:r>
              <a:rPr lang="en-CA" sz="1100" b="1" dirty="0"/>
              <a:t>OR &gt;1.25</a:t>
            </a:r>
          </a:p>
          <a:p>
            <a:pPr algn="ctr"/>
            <a:r>
              <a:rPr lang="en-CA" sz="1100" b="1" dirty="0"/>
              <a:t>~6500 Individuals</a:t>
            </a:r>
          </a:p>
        </p:txBody>
      </p:sp>
    </p:spTree>
    <p:extLst>
      <p:ext uri="{BB962C8B-B14F-4D97-AF65-F5344CB8AC3E}">
        <p14:creationId xmlns:p14="http://schemas.microsoft.com/office/powerpoint/2010/main" val="27716250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Statistical power – Probability of finding a true positive effect</a:t>
            </a:r>
          </a:p>
          <a:p>
            <a:pPr marL="342900" indent="-342900" algn="l">
              <a:buFontTx/>
              <a:buChar char="-"/>
            </a:pPr>
            <a:r>
              <a:rPr lang="en-CA" sz="1800" dirty="0"/>
              <a:t>Greater sample sizes -&gt; More power</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More power can also be gained by imputation</a:t>
            </a:r>
          </a:p>
          <a:p>
            <a:pPr marL="342900" indent="-342900" algn="l">
              <a:buFontTx/>
              <a:buChar char="-"/>
            </a:pPr>
            <a:r>
              <a:rPr lang="en-CA" sz="1800" dirty="0"/>
              <a:t>Imputation fills in missing SNPs based on previous reference information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1026" name="Picture 2">
            <a:extLst>
              <a:ext uri="{FF2B5EF4-FFF2-40B4-BE49-F238E27FC236}">
                <a16:creationId xmlns:a16="http://schemas.microsoft.com/office/drawing/2014/main" id="{21F9A972-D3CD-4096-B6A7-11FEAFCF3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587" y="1544127"/>
            <a:ext cx="4182495" cy="37697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1642D88-9E6C-4CDE-9488-545590131CD9}"/>
              </a:ext>
            </a:extLst>
          </p:cNvPr>
          <p:cNvPicPr>
            <a:picLocks noChangeAspect="1"/>
          </p:cNvPicPr>
          <p:nvPr/>
        </p:nvPicPr>
        <p:blipFill>
          <a:blip r:embed="rId4"/>
          <a:stretch>
            <a:fillRect/>
          </a:stretch>
        </p:blipFill>
        <p:spPr>
          <a:xfrm>
            <a:off x="5719312" y="1744026"/>
            <a:ext cx="5460101" cy="3653599"/>
          </a:xfrm>
          <a:prstGeom prst="rect">
            <a:avLst/>
          </a:prstGeom>
        </p:spPr>
      </p:pic>
    </p:spTree>
    <p:extLst>
      <p:ext uri="{BB962C8B-B14F-4D97-AF65-F5344CB8AC3E}">
        <p14:creationId xmlns:p14="http://schemas.microsoft.com/office/powerpoint/2010/main" val="68669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pPr algn="l"/>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Mutations come in different forms</a:t>
            </a:r>
          </a:p>
          <a:p>
            <a:pPr marL="342900" indent="-342900" algn="l">
              <a:buFontTx/>
              <a:buChar char="-"/>
            </a:pPr>
            <a:r>
              <a:rPr lang="en-CA" sz="1800" dirty="0"/>
              <a:t>Synonymous (silent, no AA change) vs non-synonymous (Missense, nonsense)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US" sz="1800" i="1" dirty="0" err="1"/>
              <a:t>d</a:t>
            </a:r>
            <a:r>
              <a:rPr lang="en-US" sz="1800" baseline="-25000" dirty="0" err="1"/>
              <a:t>N</a:t>
            </a:r>
            <a:r>
              <a:rPr lang="en-US" sz="1800" dirty="0"/>
              <a:t>/</a:t>
            </a:r>
            <a:r>
              <a:rPr lang="en-US" sz="1800" i="1" dirty="0" err="1"/>
              <a:t>d</a:t>
            </a:r>
            <a:r>
              <a:rPr lang="en-US" sz="1800" baseline="-25000" dirty="0" err="1"/>
              <a:t>S</a:t>
            </a:r>
            <a:r>
              <a:rPr lang="en-US" sz="1800" dirty="0"/>
              <a:t> ratio (aka K</a:t>
            </a:r>
            <a:r>
              <a:rPr lang="en-US" sz="1800" baseline="-25000" dirty="0"/>
              <a:t>a</a:t>
            </a:r>
            <a:r>
              <a:rPr lang="en-US" sz="1800" dirty="0"/>
              <a:t>/K</a:t>
            </a:r>
            <a:r>
              <a:rPr lang="en-US" sz="1800" baseline="-25000" dirty="0"/>
              <a:t>s</a:t>
            </a:r>
            <a:r>
              <a:rPr lang="en-US" sz="1800" dirty="0"/>
              <a:t> ratio) – Ratio of non-synonymous substitutions/synonymous substitutions</a:t>
            </a:r>
          </a:p>
          <a:p>
            <a:pPr marL="342900" indent="-342900" algn="l">
              <a:buFontTx/>
              <a:buChar char="-"/>
            </a:pPr>
            <a:r>
              <a:rPr lang="en-US" sz="1800" i="1" dirty="0" err="1"/>
              <a:t>d</a:t>
            </a:r>
            <a:r>
              <a:rPr lang="en-US" sz="1800" baseline="-25000" dirty="0" err="1"/>
              <a:t>N</a:t>
            </a:r>
            <a:r>
              <a:rPr lang="en-US" sz="1800" dirty="0"/>
              <a:t>/</a:t>
            </a:r>
            <a:r>
              <a:rPr lang="en-US" sz="1800" i="1" dirty="0" err="1"/>
              <a:t>d</a:t>
            </a:r>
            <a:r>
              <a:rPr lang="en-US" sz="1800" baseline="-25000" dirty="0" err="1"/>
              <a:t>S</a:t>
            </a:r>
            <a:r>
              <a:rPr lang="en-US" sz="1800" dirty="0"/>
              <a:t> &gt; 1 -&gt; Gene is experiencing adaptive, positive selection (Genes involved in immunity, reproduction)</a:t>
            </a:r>
          </a:p>
          <a:p>
            <a:pPr marL="342900" indent="-342900" algn="l">
              <a:buFontTx/>
              <a:buChar char="-"/>
            </a:pPr>
            <a:r>
              <a:rPr lang="en-US" sz="1800" i="1" dirty="0" err="1"/>
              <a:t>d</a:t>
            </a:r>
            <a:r>
              <a:rPr lang="en-US" sz="1800" baseline="-25000" dirty="0" err="1"/>
              <a:t>N</a:t>
            </a:r>
            <a:r>
              <a:rPr lang="en-US" sz="1800" dirty="0"/>
              <a:t>/</a:t>
            </a:r>
            <a:r>
              <a:rPr lang="en-US" sz="1800" i="1" dirty="0" err="1"/>
              <a:t>d</a:t>
            </a:r>
            <a:r>
              <a:rPr lang="en-US" sz="1800" baseline="-25000" dirty="0" err="1"/>
              <a:t>S</a:t>
            </a:r>
            <a:r>
              <a:rPr lang="en-US" sz="1800" dirty="0"/>
              <a:t>  &lt; 1 -&gt; Gene is experiencing purifying selection</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074" name="Picture 2">
            <a:extLst>
              <a:ext uri="{FF2B5EF4-FFF2-40B4-BE49-F238E27FC236}">
                <a16:creationId xmlns:a16="http://schemas.microsoft.com/office/drawing/2014/main" id="{3CC3F067-0FDB-4854-9B95-203DC394D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0789" y="2283676"/>
            <a:ext cx="4261851" cy="22641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netic Code Study Sheet">
            <a:extLst>
              <a:ext uri="{FF2B5EF4-FFF2-40B4-BE49-F238E27FC236}">
                <a16:creationId xmlns:a16="http://schemas.microsoft.com/office/drawing/2014/main" id="{0C39B768-1B3F-48E4-9055-7E19AF96D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663" y="1407789"/>
            <a:ext cx="2832417" cy="366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968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More power -&gt; More loci discovered</a:t>
            </a:r>
          </a:p>
          <a:p>
            <a:pPr marL="342900" indent="-342900" algn="l">
              <a:buFontTx/>
              <a:buChar char="-"/>
            </a:pPr>
            <a:r>
              <a:rPr lang="en-CA" sz="1800" dirty="0"/>
              <a:t>Schizophrenia wasn’t thought to be due to common variants, was just a matter of power</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Okay, so we have all these SNPs, what is actually actionable about them?</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3" name="Picture 2">
            <a:extLst>
              <a:ext uri="{FF2B5EF4-FFF2-40B4-BE49-F238E27FC236}">
                <a16:creationId xmlns:a16="http://schemas.microsoft.com/office/drawing/2014/main" id="{5343BFA7-DA00-4664-A55F-44CB2A92592D}"/>
              </a:ext>
            </a:extLst>
          </p:cNvPr>
          <p:cNvPicPr>
            <a:picLocks noChangeAspect="1"/>
          </p:cNvPicPr>
          <p:nvPr/>
        </p:nvPicPr>
        <p:blipFill>
          <a:blip r:embed="rId3"/>
          <a:stretch>
            <a:fillRect/>
          </a:stretch>
        </p:blipFill>
        <p:spPr>
          <a:xfrm>
            <a:off x="3459788" y="1875441"/>
            <a:ext cx="5272421" cy="3676234"/>
          </a:xfrm>
          <a:prstGeom prst="rect">
            <a:avLst/>
          </a:prstGeom>
        </p:spPr>
      </p:pic>
    </p:spTree>
    <p:extLst>
      <p:ext uri="{BB962C8B-B14F-4D97-AF65-F5344CB8AC3E}">
        <p14:creationId xmlns:p14="http://schemas.microsoft.com/office/powerpoint/2010/main" val="25763075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Disease associated SNPs can be used select nearby genes for functional analysis -&gt; Mouse, cell culture models</a:t>
            </a:r>
          </a:p>
          <a:p>
            <a:pPr marL="342900" indent="-342900" algn="l">
              <a:buFontTx/>
              <a:buChar char="-"/>
            </a:pPr>
            <a:r>
              <a:rPr lang="en-CA" sz="1800" dirty="0"/>
              <a:t>Rarely, the identified genes can be used as drug targets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90% of the time SNPs fall into regions of (currently) unknown function, is the data still useful? Absolutely!</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5" name="Picture 4">
            <a:extLst>
              <a:ext uri="{FF2B5EF4-FFF2-40B4-BE49-F238E27FC236}">
                <a16:creationId xmlns:a16="http://schemas.microsoft.com/office/drawing/2014/main" id="{DE12C1E6-757F-4B7E-99CD-C0233A724DD4}"/>
              </a:ext>
            </a:extLst>
          </p:cNvPr>
          <p:cNvPicPr>
            <a:picLocks noChangeAspect="1"/>
          </p:cNvPicPr>
          <p:nvPr/>
        </p:nvPicPr>
        <p:blipFill>
          <a:blip r:embed="rId3"/>
          <a:stretch>
            <a:fillRect/>
          </a:stretch>
        </p:blipFill>
        <p:spPr>
          <a:xfrm>
            <a:off x="2681697" y="1631652"/>
            <a:ext cx="6828606" cy="4421676"/>
          </a:xfrm>
          <a:prstGeom prst="rect">
            <a:avLst/>
          </a:prstGeom>
        </p:spPr>
      </p:pic>
    </p:spTree>
    <p:extLst>
      <p:ext uri="{BB962C8B-B14F-4D97-AF65-F5344CB8AC3E}">
        <p14:creationId xmlns:p14="http://schemas.microsoft.com/office/powerpoint/2010/main" val="1672717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Polygenic risk scores (PRS) – Sum of all risk alleles carried by an individual, weighted by effect size</a:t>
            </a:r>
          </a:p>
          <a:p>
            <a:pPr marL="342900" indent="-342900" algn="l">
              <a:buFontTx/>
              <a:buChar char="-"/>
            </a:pPr>
            <a:r>
              <a:rPr lang="en-CA" sz="1800" dirty="0"/>
              <a:t>Will increasingly be used in clinical setting along with standard risk factors to get a combined risk estimate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Women in top 1% of PRS for breast cancer 3X more likely to develop cancer, ~5% vs 15%</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3" name="Picture 2">
            <a:extLst>
              <a:ext uri="{FF2B5EF4-FFF2-40B4-BE49-F238E27FC236}">
                <a16:creationId xmlns:a16="http://schemas.microsoft.com/office/drawing/2014/main" id="{0BCDF225-CB3E-41C5-8B39-96C95ECF845D}"/>
              </a:ext>
            </a:extLst>
          </p:cNvPr>
          <p:cNvPicPr>
            <a:picLocks noChangeAspect="1"/>
          </p:cNvPicPr>
          <p:nvPr/>
        </p:nvPicPr>
        <p:blipFill>
          <a:blip r:embed="rId3"/>
          <a:stretch>
            <a:fillRect/>
          </a:stretch>
        </p:blipFill>
        <p:spPr>
          <a:xfrm>
            <a:off x="398158" y="2711726"/>
            <a:ext cx="5506343" cy="2383226"/>
          </a:xfrm>
          <a:prstGeom prst="rect">
            <a:avLst/>
          </a:prstGeom>
        </p:spPr>
      </p:pic>
      <p:pic>
        <p:nvPicPr>
          <p:cNvPr id="6" name="Picture 5">
            <a:extLst>
              <a:ext uri="{FF2B5EF4-FFF2-40B4-BE49-F238E27FC236}">
                <a16:creationId xmlns:a16="http://schemas.microsoft.com/office/drawing/2014/main" id="{6092B010-2C04-4396-B55C-047422E3E5FA}"/>
              </a:ext>
            </a:extLst>
          </p:cNvPr>
          <p:cNvPicPr>
            <a:picLocks noChangeAspect="1"/>
          </p:cNvPicPr>
          <p:nvPr/>
        </p:nvPicPr>
        <p:blipFill>
          <a:blip r:embed="rId4"/>
          <a:stretch>
            <a:fillRect/>
          </a:stretch>
        </p:blipFill>
        <p:spPr>
          <a:xfrm>
            <a:off x="6410026" y="2087506"/>
            <a:ext cx="5198668" cy="868878"/>
          </a:xfrm>
          <a:prstGeom prst="rect">
            <a:avLst/>
          </a:prstGeom>
        </p:spPr>
      </p:pic>
      <p:pic>
        <p:nvPicPr>
          <p:cNvPr id="8" name="Picture 7">
            <a:extLst>
              <a:ext uri="{FF2B5EF4-FFF2-40B4-BE49-F238E27FC236}">
                <a16:creationId xmlns:a16="http://schemas.microsoft.com/office/drawing/2014/main" id="{E6288D70-596C-478C-B950-6F77F3BE23DA}"/>
              </a:ext>
            </a:extLst>
          </p:cNvPr>
          <p:cNvPicPr>
            <a:picLocks noChangeAspect="1"/>
          </p:cNvPicPr>
          <p:nvPr/>
        </p:nvPicPr>
        <p:blipFill>
          <a:blip r:embed="rId5"/>
          <a:stretch>
            <a:fillRect/>
          </a:stretch>
        </p:blipFill>
        <p:spPr>
          <a:xfrm>
            <a:off x="7166413" y="3074962"/>
            <a:ext cx="3685895" cy="2889310"/>
          </a:xfrm>
          <a:prstGeom prst="rect">
            <a:avLst/>
          </a:prstGeom>
        </p:spPr>
      </p:pic>
    </p:spTree>
    <p:extLst>
      <p:ext uri="{BB962C8B-B14F-4D97-AF65-F5344CB8AC3E}">
        <p14:creationId xmlns:p14="http://schemas.microsoft.com/office/powerpoint/2010/main" val="470317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PRS scores should be interpreted carefully, to date most GWAS can account for 5-15% of disease variation</a:t>
            </a:r>
          </a:p>
          <a:p>
            <a:pPr marL="342900" indent="-342900" algn="l">
              <a:buFontTx/>
              <a:buChar char="-"/>
            </a:pPr>
            <a:r>
              <a:rPr lang="en-CA" sz="1800" dirty="0"/>
              <a:t>That has not stopped some people….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Will we reach a point at which we can accurately predict risk? </a:t>
            </a:r>
            <a:r>
              <a:rPr lang="en-CA" sz="1800"/>
              <a:t>Implications on ethics?</a:t>
            </a: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5" name="Picture 4">
            <a:extLst>
              <a:ext uri="{FF2B5EF4-FFF2-40B4-BE49-F238E27FC236}">
                <a16:creationId xmlns:a16="http://schemas.microsoft.com/office/drawing/2014/main" id="{488EBEA0-C11A-4B8D-8A29-229C685C2A62}"/>
              </a:ext>
            </a:extLst>
          </p:cNvPr>
          <p:cNvPicPr>
            <a:picLocks noChangeAspect="1"/>
          </p:cNvPicPr>
          <p:nvPr/>
        </p:nvPicPr>
        <p:blipFill>
          <a:blip r:embed="rId3"/>
          <a:stretch>
            <a:fillRect/>
          </a:stretch>
        </p:blipFill>
        <p:spPr>
          <a:xfrm>
            <a:off x="387252" y="2702044"/>
            <a:ext cx="5831277" cy="1111314"/>
          </a:xfrm>
          <a:prstGeom prst="rect">
            <a:avLst/>
          </a:prstGeom>
        </p:spPr>
      </p:pic>
      <p:pic>
        <p:nvPicPr>
          <p:cNvPr id="9" name="Picture 8">
            <a:extLst>
              <a:ext uri="{FF2B5EF4-FFF2-40B4-BE49-F238E27FC236}">
                <a16:creationId xmlns:a16="http://schemas.microsoft.com/office/drawing/2014/main" id="{19DAA519-9F92-40E1-AC9B-FBA803229268}"/>
              </a:ext>
            </a:extLst>
          </p:cNvPr>
          <p:cNvPicPr>
            <a:picLocks noChangeAspect="1"/>
          </p:cNvPicPr>
          <p:nvPr/>
        </p:nvPicPr>
        <p:blipFill>
          <a:blip r:embed="rId4"/>
          <a:stretch>
            <a:fillRect/>
          </a:stretch>
        </p:blipFill>
        <p:spPr>
          <a:xfrm>
            <a:off x="6605781" y="2110388"/>
            <a:ext cx="4131409" cy="2834642"/>
          </a:xfrm>
          <a:prstGeom prst="rect">
            <a:avLst/>
          </a:prstGeom>
        </p:spPr>
      </p:pic>
    </p:spTree>
    <p:extLst>
      <p:ext uri="{BB962C8B-B14F-4D97-AF65-F5344CB8AC3E}">
        <p14:creationId xmlns:p14="http://schemas.microsoft.com/office/powerpoint/2010/main" val="2568674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GWAS is not just widely used in genetics studies, intersection between genetics and social sciences?</a:t>
            </a:r>
          </a:p>
          <a:p>
            <a:pPr marL="342900" indent="-342900" algn="l">
              <a:buFontTx/>
              <a:buChar char="-"/>
            </a:pPr>
            <a:r>
              <a:rPr lang="en-CA" sz="1800" dirty="0"/>
              <a:t>Findings could infer better understanding of human sexuality above Kinsey scale/Klein Grid </a:t>
            </a:r>
            <a:r>
              <a:rPr lang="en-CA" sz="1800" dirty="0" err="1"/>
              <a:t>etc</a:t>
            </a:r>
            <a:endParaRPr lang="en-CA" sz="1800" dirty="0"/>
          </a:p>
          <a:p>
            <a:pPr marL="342900" indent="-342900" algn="l">
              <a:buFontTx/>
              <a:buChar char="-"/>
            </a:pPr>
            <a:r>
              <a:rPr lang="en-CA" sz="1800" dirty="0"/>
              <a:t>Five genome wide significant SNPs found near hormone regulatory genes</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3" name="Picture 2">
            <a:extLst>
              <a:ext uri="{FF2B5EF4-FFF2-40B4-BE49-F238E27FC236}">
                <a16:creationId xmlns:a16="http://schemas.microsoft.com/office/drawing/2014/main" id="{573E46ED-C93F-4020-8A63-12EDF0074286}"/>
              </a:ext>
            </a:extLst>
          </p:cNvPr>
          <p:cNvPicPr>
            <a:picLocks noChangeAspect="1"/>
          </p:cNvPicPr>
          <p:nvPr/>
        </p:nvPicPr>
        <p:blipFill>
          <a:blip r:embed="rId3"/>
          <a:stretch>
            <a:fillRect/>
          </a:stretch>
        </p:blipFill>
        <p:spPr>
          <a:xfrm>
            <a:off x="504815" y="1887103"/>
            <a:ext cx="3598416" cy="1452275"/>
          </a:xfrm>
          <a:prstGeom prst="rect">
            <a:avLst/>
          </a:prstGeom>
        </p:spPr>
      </p:pic>
      <p:pic>
        <p:nvPicPr>
          <p:cNvPr id="6" name="Picture 5">
            <a:extLst>
              <a:ext uri="{FF2B5EF4-FFF2-40B4-BE49-F238E27FC236}">
                <a16:creationId xmlns:a16="http://schemas.microsoft.com/office/drawing/2014/main" id="{69653023-D3D1-414E-A19D-3178205B413C}"/>
              </a:ext>
            </a:extLst>
          </p:cNvPr>
          <p:cNvPicPr>
            <a:picLocks noChangeAspect="1"/>
          </p:cNvPicPr>
          <p:nvPr/>
        </p:nvPicPr>
        <p:blipFill>
          <a:blip r:embed="rId4"/>
          <a:stretch>
            <a:fillRect/>
          </a:stretch>
        </p:blipFill>
        <p:spPr>
          <a:xfrm>
            <a:off x="489868" y="3429000"/>
            <a:ext cx="3598416" cy="1427943"/>
          </a:xfrm>
          <a:prstGeom prst="rect">
            <a:avLst/>
          </a:prstGeom>
        </p:spPr>
      </p:pic>
      <p:pic>
        <p:nvPicPr>
          <p:cNvPr id="8" name="Picture 7">
            <a:extLst>
              <a:ext uri="{FF2B5EF4-FFF2-40B4-BE49-F238E27FC236}">
                <a16:creationId xmlns:a16="http://schemas.microsoft.com/office/drawing/2014/main" id="{2BF0EE24-4266-4184-AD61-08921C62951D}"/>
              </a:ext>
            </a:extLst>
          </p:cNvPr>
          <p:cNvPicPr>
            <a:picLocks noChangeAspect="1"/>
          </p:cNvPicPr>
          <p:nvPr/>
        </p:nvPicPr>
        <p:blipFill>
          <a:blip r:embed="rId5"/>
          <a:stretch>
            <a:fillRect/>
          </a:stretch>
        </p:blipFill>
        <p:spPr>
          <a:xfrm>
            <a:off x="4941713" y="2301720"/>
            <a:ext cx="2754205" cy="4443984"/>
          </a:xfrm>
          <a:prstGeom prst="rect">
            <a:avLst/>
          </a:prstGeom>
        </p:spPr>
      </p:pic>
      <p:pic>
        <p:nvPicPr>
          <p:cNvPr id="11" name="Picture 10">
            <a:extLst>
              <a:ext uri="{FF2B5EF4-FFF2-40B4-BE49-F238E27FC236}">
                <a16:creationId xmlns:a16="http://schemas.microsoft.com/office/drawing/2014/main" id="{2F2C29BA-C387-4642-B2C1-17634CEA6D5D}"/>
              </a:ext>
            </a:extLst>
          </p:cNvPr>
          <p:cNvPicPr>
            <a:picLocks noChangeAspect="1"/>
          </p:cNvPicPr>
          <p:nvPr/>
        </p:nvPicPr>
        <p:blipFill>
          <a:blip r:embed="rId6"/>
          <a:stretch>
            <a:fillRect/>
          </a:stretch>
        </p:blipFill>
        <p:spPr>
          <a:xfrm>
            <a:off x="8195254" y="2393942"/>
            <a:ext cx="2293353" cy="4279392"/>
          </a:xfrm>
          <a:prstGeom prst="rect">
            <a:avLst/>
          </a:prstGeom>
        </p:spPr>
      </p:pic>
      <p:pic>
        <p:nvPicPr>
          <p:cNvPr id="12" name="Picture 11">
            <a:extLst>
              <a:ext uri="{FF2B5EF4-FFF2-40B4-BE49-F238E27FC236}">
                <a16:creationId xmlns:a16="http://schemas.microsoft.com/office/drawing/2014/main" id="{A26603D4-51EA-4D29-9469-4DCFC992A2ED}"/>
              </a:ext>
            </a:extLst>
          </p:cNvPr>
          <p:cNvPicPr>
            <a:picLocks noChangeAspect="1"/>
          </p:cNvPicPr>
          <p:nvPr/>
        </p:nvPicPr>
        <p:blipFill>
          <a:blip r:embed="rId7"/>
          <a:stretch>
            <a:fillRect/>
          </a:stretch>
        </p:blipFill>
        <p:spPr>
          <a:xfrm>
            <a:off x="489868" y="5036186"/>
            <a:ext cx="3834462" cy="1709518"/>
          </a:xfrm>
          <a:prstGeom prst="rect">
            <a:avLst/>
          </a:prstGeom>
        </p:spPr>
      </p:pic>
    </p:spTree>
    <p:extLst>
      <p:ext uri="{BB962C8B-B14F-4D97-AF65-F5344CB8AC3E}">
        <p14:creationId xmlns:p14="http://schemas.microsoft.com/office/powerpoint/2010/main" val="20293680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Study was not without its criticisms, interesting letter/response exchange </a:t>
            </a:r>
          </a:p>
          <a:p>
            <a:pPr marL="342900" indent="-342900" algn="l">
              <a:buFontTx/>
              <a:buChar char="-"/>
            </a:pPr>
            <a:r>
              <a:rPr lang="en-CA" sz="1800" dirty="0"/>
              <a:t>Bring up points about consent obtained about data usage, missing historical contexts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418704" cy="369332"/>
          </a:xfrm>
          <a:prstGeom prst="rect">
            <a:avLst/>
          </a:prstGeom>
          <a:noFill/>
        </p:spPr>
        <p:txBody>
          <a:bodyPr wrap="none" rtlCol="0">
            <a:spAutoFit/>
          </a:bodyPr>
          <a:lstStyle/>
          <a:p>
            <a:r>
              <a:rPr lang="en-CA" b="1" dirty="0"/>
              <a:t>11</a:t>
            </a:r>
          </a:p>
        </p:txBody>
      </p:sp>
      <p:pic>
        <p:nvPicPr>
          <p:cNvPr id="5" name="Picture 4">
            <a:extLst>
              <a:ext uri="{FF2B5EF4-FFF2-40B4-BE49-F238E27FC236}">
                <a16:creationId xmlns:a16="http://schemas.microsoft.com/office/drawing/2014/main" id="{6A4A1F04-B2C4-473C-AC48-D459A61A8947}"/>
              </a:ext>
            </a:extLst>
          </p:cNvPr>
          <p:cNvPicPr>
            <a:picLocks noChangeAspect="1"/>
          </p:cNvPicPr>
          <p:nvPr/>
        </p:nvPicPr>
        <p:blipFill>
          <a:blip r:embed="rId3"/>
          <a:stretch>
            <a:fillRect/>
          </a:stretch>
        </p:blipFill>
        <p:spPr>
          <a:xfrm>
            <a:off x="1693417" y="2219515"/>
            <a:ext cx="8686800" cy="2181225"/>
          </a:xfrm>
          <a:prstGeom prst="rect">
            <a:avLst/>
          </a:prstGeom>
        </p:spPr>
      </p:pic>
    </p:spTree>
    <p:extLst>
      <p:ext uri="{BB962C8B-B14F-4D97-AF65-F5344CB8AC3E}">
        <p14:creationId xmlns:p14="http://schemas.microsoft.com/office/powerpoint/2010/main" val="24617724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about other interesting GWAS studies?</a:t>
            </a:r>
          </a:p>
          <a:p>
            <a:pPr marL="342900" indent="-342900" algn="l">
              <a:buFontTx/>
              <a:buChar char="-"/>
            </a:pPr>
            <a:r>
              <a:rPr lang="en-CA" sz="1800" dirty="0"/>
              <a:t>Follow up from previous study of educational achievement (EA) GWAS with ~250,000 individuals -&gt;74 loci</a:t>
            </a:r>
          </a:p>
          <a:p>
            <a:pPr marL="342900" indent="-342900" algn="l">
              <a:buFontTx/>
              <a:buChar char="-"/>
            </a:pPr>
            <a:r>
              <a:rPr lang="en-CA" sz="1800" dirty="0"/>
              <a:t>1,100,000 individuals? &gt;500 significant loci</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Many significantly associated SNPs found in genes implicated in brain development, especially in early life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sp>
        <p:nvSpPr>
          <p:cNvPr id="8" name="Rectangle 7">
            <a:extLst>
              <a:ext uri="{FF2B5EF4-FFF2-40B4-BE49-F238E27FC236}">
                <a16:creationId xmlns:a16="http://schemas.microsoft.com/office/drawing/2014/main" id="{5AE20C88-B3A5-436B-B5A4-F209F3455CA9}"/>
              </a:ext>
            </a:extLst>
          </p:cNvPr>
          <p:cNvSpPr/>
          <p:nvPr/>
        </p:nvSpPr>
        <p:spPr>
          <a:xfrm>
            <a:off x="59184" y="2070815"/>
            <a:ext cx="6760234" cy="646331"/>
          </a:xfrm>
          <a:prstGeom prst="rect">
            <a:avLst/>
          </a:prstGeom>
        </p:spPr>
        <p:txBody>
          <a:bodyPr wrap="square">
            <a:spAutoFit/>
          </a:bodyPr>
          <a:lstStyle/>
          <a:p>
            <a:r>
              <a:rPr lang="en-CA" b="1" dirty="0">
                <a:latin typeface="Arial Black" panose="020B0A04020102020204" pitchFamily="34" charset="0"/>
              </a:rPr>
              <a:t>Gene discovery and polygenic prediction from a 1.1-million-person GWAS of educational attainment</a:t>
            </a:r>
          </a:p>
        </p:txBody>
      </p:sp>
      <p:pic>
        <p:nvPicPr>
          <p:cNvPr id="9" name="Picture 8">
            <a:extLst>
              <a:ext uri="{FF2B5EF4-FFF2-40B4-BE49-F238E27FC236}">
                <a16:creationId xmlns:a16="http://schemas.microsoft.com/office/drawing/2014/main" id="{67B2E972-A190-4421-9C92-5F1C0B17B774}"/>
              </a:ext>
            </a:extLst>
          </p:cNvPr>
          <p:cNvPicPr>
            <a:picLocks noChangeAspect="1"/>
          </p:cNvPicPr>
          <p:nvPr/>
        </p:nvPicPr>
        <p:blipFill>
          <a:blip r:embed="rId3"/>
          <a:stretch>
            <a:fillRect/>
          </a:stretch>
        </p:blipFill>
        <p:spPr>
          <a:xfrm>
            <a:off x="158151" y="2765084"/>
            <a:ext cx="5241032" cy="2604009"/>
          </a:xfrm>
          <a:prstGeom prst="rect">
            <a:avLst/>
          </a:prstGeom>
        </p:spPr>
      </p:pic>
      <p:pic>
        <p:nvPicPr>
          <p:cNvPr id="10" name="Picture 9">
            <a:extLst>
              <a:ext uri="{FF2B5EF4-FFF2-40B4-BE49-F238E27FC236}">
                <a16:creationId xmlns:a16="http://schemas.microsoft.com/office/drawing/2014/main" id="{51209278-5765-4983-90BE-8183EFDB3DAF}"/>
              </a:ext>
            </a:extLst>
          </p:cNvPr>
          <p:cNvPicPr>
            <a:picLocks noChangeAspect="1"/>
          </p:cNvPicPr>
          <p:nvPr/>
        </p:nvPicPr>
        <p:blipFill>
          <a:blip r:embed="rId4"/>
          <a:stretch>
            <a:fillRect/>
          </a:stretch>
        </p:blipFill>
        <p:spPr>
          <a:xfrm>
            <a:off x="5399182" y="3022749"/>
            <a:ext cx="3605712" cy="2236212"/>
          </a:xfrm>
          <a:prstGeom prst="rect">
            <a:avLst/>
          </a:prstGeom>
        </p:spPr>
      </p:pic>
      <p:pic>
        <p:nvPicPr>
          <p:cNvPr id="11" name="Picture 10">
            <a:extLst>
              <a:ext uri="{FF2B5EF4-FFF2-40B4-BE49-F238E27FC236}">
                <a16:creationId xmlns:a16="http://schemas.microsoft.com/office/drawing/2014/main" id="{1D7C628A-185E-40B9-8857-045871396A9C}"/>
              </a:ext>
            </a:extLst>
          </p:cNvPr>
          <p:cNvPicPr>
            <a:picLocks noChangeAspect="1"/>
          </p:cNvPicPr>
          <p:nvPr/>
        </p:nvPicPr>
        <p:blipFill>
          <a:blip r:embed="rId5"/>
          <a:stretch>
            <a:fillRect/>
          </a:stretch>
        </p:blipFill>
        <p:spPr>
          <a:xfrm>
            <a:off x="9004894" y="3022749"/>
            <a:ext cx="2833373" cy="2459248"/>
          </a:xfrm>
          <a:prstGeom prst="rect">
            <a:avLst/>
          </a:prstGeom>
        </p:spPr>
      </p:pic>
    </p:spTree>
    <p:extLst>
      <p:ext uri="{BB962C8B-B14F-4D97-AF65-F5344CB8AC3E}">
        <p14:creationId xmlns:p14="http://schemas.microsoft.com/office/powerpoint/2010/main" val="1831614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Researchers used their GWAS data to develop a polygenic score (PGS) to predict EA</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algn="l"/>
            <a:endParaRPr lang="en-CA" sz="1800" dirty="0"/>
          </a:p>
          <a:p>
            <a:pPr marL="342900" indent="-342900" algn="l">
              <a:buFontTx/>
              <a:buChar char="-"/>
            </a:pPr>
            <a:r>
              <a:rPr lang="en-CA" sz="1800" dirty="0"/>
              <a:t>Data can explain 10-12% of variation in EA, more than household income, less than education of parents</a:t>
            </a:r>
          </a:p>
          <a:p>
            <a:pPr marL="342900" indent="-342900" algn="l">
              <a:buFontTx/>
              <a:buChar char="-"/>
            </a:pPr>
            <a:r>
              <a:rPr lang="en-CA" sz="1800" dirty="0"/>
              <a:t>Dataset generated from European individuals not useful for African-Americans (85% attenuation)</a:t>
            </a:r>
          </a:p>
          <a:p>
            <a:pPr marL="342900" indent="-342900" algn="l">
              <a:buFontTx/>
              <a:buChar char="-"/>
            </a:pPr>
            <a:r>
              <a:rPr lang="en-CA" sz="1800" dirty="0"/>
              <a:t>Social stratification -&gt; genetic stratification -&gt; Explains genetic variance in EA?</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3" name="Picture 2">
            <a:extLst>
              <a:ext uri="{FF2B5EF4-FFF2-40B4-BE49-F238E27FC236}">
                <a16:creationId xmlns:a16="http://schemas.microsoft.com/office/drawing/2014/main" id="{EF35F9D5-3421-4A73-A02B-6416E95DD6EC}"/>
              </a:ext>
            </a:extLst>
          </p:cNvPr>
          <p:cNvPicPr>
            <a:picLocks noChangeAspect="1"/>
          </p:cNvPicPr>
          <p:nvPr/>
        </p:nvPicPr>
        <p:blipFill>
          <a:blip r:embed="rId3"/>
          <a:stretch>
            <a:fillRect/>
          </a:stretch>
        </p:blipFill>
        <p:spPr>
          <a:xfrm>
            <a:off x="59184" y="1080059"/>
            <a:ext cx="3293681" cy="2199509"/>
          </a:xfrm>
          <a:prstGeom prst="rect">
            <a:avLst/>
          </a:prstGeom>
        </p:spPr>
      </p:pic>
      <p:pic>
        <p:nvPicPr>
          <p:cNvPr id="5" name="Picture 4">
            <a:extLst>
              <a:ext uri="{FF2B5EF4-FFF2-40B4-BE49-F238E27FC236}">
                <a16:creationId xmlns:a16="http://schemas.microsoft.com/office/drawing/2014/main" id="{ADE3E80C-5146-4164-B7B2-A9BA681AC3DA}"/>
              </a:ext>
            </a:extLst>
          </p:cNvPr>
          <p:cNvPicPr>
            <a:picLocks noChangeAspect="1"/>
          </p:cNvPicPr>
          <p:nvPr/>
        </p:nvPicPr>
        <p:blipFill>
          <a:blip r:embed="rId4"/>
          <a:stretch>
            <a:fillRect/>
          </a:stretch>
        </p:blipFill>
        <p:spPr>
          <a:xfrm>
            <a:off x="165253" y="3279568"/>
            <a:ext cx="4160894" cy="1922963"/>
          </a:xfrm>
          <a:prstGeom prst="rect">
            <a:avLst/>
          </a:prstGeom>
        </p:spPr>
      </p:pic>
      <p:pic>
        <p:nvPicPr>
          <p:cNvPr id="6" name="Picture 5">
            <a:extLst>
              <a:ext uri="{FF2B5EF4-FFF2-40B4-BE49-F238E27FC236}">
                <a16:creationId xmlns:a16="http://schemas.microsoft.com/office/drawing/2014/main" id="{FE4161E9-82BE-4F46-B3A9-6A0C4BB64199}"/>
              </a:ext>
            </a:extLst>
          </p:cNvPr>
          <p:cNvPicPr>
            <a:picLocks noChangeAspect="1"/>
          </p:cNvPicPr>
          <p:nvPr/>
        </p:nvPicPr>
        <p:blipFill>
          <a:blip r:embed="rId5"/>
          <a:stretch>
            <a:fillRect/>
          </a:stretch>
        </p:blipFill>
        <p:spPr>
          <a:xfrm>
            <a:off x="4326147" y="3045217"/>
            <a:ext cx="3835161" cy="822385"/>
          </a:xfrm>
          <a:prstGeom prst="rect">
            <a:avLst/>
          </a:prstGeom>
        </p:spPr>
      </p:pic>
      <p:pic>
        <p:nvPicPr>
          <p:cNvPr id="12" name="Picture 11">
            <a:extLst>
              <a:ext uri="{FF2B5EF4-FFF2-40B4-BE49-F238E27FC236}">
                <a16:creationId xmlns:a16="http://schemas.microsoft.com/office/drawing/2014/main" id="{3060FB31-2CD6-47AF-AA7A-DFEAED70F47D}"/>
              </a:ext>
            </a:extLst>
          </p:cNvPr>
          <p:cNvPicPr>
            <a:picLocks noChangeAspect="1"/>
          </p:cNvPicPr>
          <p:nvPr/>
        </p:nvPicPr>
        <p:blipFill>
          <a:blip r:embed="rId6"/>
          <a:stretch>
            <a:fillRect/>
          </a:stretch>
        </p:blipFill>
        <p:spPr>
          <a:xfrm>
            <a:off x="8652294" y="2533410"/>
            <a:ext cx="3213103" cy="465480"/>
          </a:xfrm>
          <a:prstGeom prst="rect">
            <a:avLst/>
          </a:prstGeom>
        </p:spPr>
      </p:pic>
      <p:pic>
        <p:nvPicPr>
          <p:cNvPr id="14" name="Picture 13">
            <a:extLst>
              <a:ext uri="{FF2B5EF4-FFF2-40B4-BE49-F238E27FC236}">
                <a16:creationId xmlns:a16="http://schemas.microsoft.com/office/drawing/2014/main" id="{FC5A6C01-EEE7-490E-A1D8-106DAE49497A}"/>
              </a:ext>
            </a:extLst>
          </p:cNvPr>
          <p:cNvPicPr>
            <a:picLocks noChangeAspect="1"/>
          </p:cNvPicPr>
          <p:nvPr/>
        </p:nvPicPr>
        <p:blipFill>
          <a:blip r:embed="rId7"/>
          <a:stretch>
            <a:fillRect/>
          </a:stretch>
        </p:blipFill>
        <p:spPr>
          <a:xfrm>
            <a:off x="8652294" y="3279568"/>
            <a:ext cx="3389343" cy="1121248"/>
          </a:xfrm>
          <a:prstGeom prst="rect">
            <a:avLst/>
          </a:prstGeom>
        </p:spPr>
      </p:pic>
    </p:spTree>
    <p:extLst>
      <p:ext uri="{BB962C8B-B14F-4D97-AF65-F5344CB8AC3E}">
        <p14:creationId xmlns:p14="http://schemas.microsoft.com/office/powerpoint/2010/main" val="3609640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Personalized medicine on the horizon thanks to GWAS</a:t>
            </a:r>
          </a:p>
          <a:p>
            <a:pPr marL="342900" indent="-342900" algn="l">
              <a:buFontTx/>
              <a:buChar char="-"/>
            </a:pPr>
            <a:r>
              <a:rPr lang="en-CA" sz="1800" dirty="0"/>
              <a:t>Drugs can be metabolized faster or slower depending on your genotype</a:t>
            </a:r>
          </a:p>
          <a:p>
            <a:pPr marL="342900" indent="-342900" algn="l">
              <a:buFontTx/>
              <a:buChar char="-"/>
            </a:pPr>
            <a:r>
              <a:rPr lang="en-CA" sz="1800" dirty="0"/>
              <a:t>Can also predict response to antivirals and adverse reactions to anti-seizure drugs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8" name="Picture 7">
            <a:extLst>
              <a:ext uri="{FF2B5EF4-FFF2-40B4-BE49-F238E27FC236}">
                <a16:creationId xmlns:a16="http://schemas.microsoft.com/office/drawing/2014/main" id="{67381050-79AB-4726-A61A-02B0FB582A2C}"/>
              </a:ext>
            </a:extLst>
          </p:cNvPr>
          <p:cNvPicPr>
            <a:picLocks noChangeAspect="1"/>
          </p:cNvPicPr>
          <p:nvPr/>
        </p:nvPicPr>
        <p:blipFill>
          <a:blip r:embed="rId3"/>
          <a:stretch>
            <a:fillRect/>
          </a:stretch>
        </p:blipFill>
        <p:spPr>
          <a:xfrm>
            <a:off x="225202" y="2220127"/>
            <a:ext cx="3747779" cy="666003"/>
          </a:xfrm>
          <a:prstGeom prst="rect">
            <a:avLst/>
          </a:prstGeom>
        </p:spPr>
      </p:pic>
      <p:pic>
        <p:nvPicPr>
          <p:cNvPr id="9" name="Picture 8">
            <a:extLst>
              <a:ext uri="{FF2B5EF4-FFF2-40B4-BE49-F238E27FC236}">
                <a16:creationId xmlns:a16="http://schemas.microsoft.com/office/drawing/2014/main" id="{BBA70114-5D7E-40FF-AB60-21FA177D3105}"/>
              </a:ext>
            </a:extLst>
          </p:cNvPr>
          <p:cNvPicPr>
            <a:picLocks noChangeAspect="1"/>
          </p:cNvPicPr>
          <p:nvPr/>
        </p:nvPicPr>
        <p:blipFill>
          <a:blip r:embed="rId4"/>
          <a:stretch>
            <a:fillRect/>
          </a:stretch>
        </p:blipFill>
        <p:spPr>
          <a:xfrm>
            <a:off x="59184" y="3006664"/>
            <a:ext cx="3913797" cy="1737609"/>
          </a:xfrm>
          <a:prstGeom prst="rect">
            <a:avLst/>
          </a:prstGeom>
        </p:spPr>
      </p:pic>
      <p:pic>
        <p:nvPicPr>
          <p:cNvPr id="1026" name="Picture 2">
            <a:extLst>
              <a:ext uri="{FF2B5EF4-FFF2-40B4-BE49-F238E27FC236}">
                <a16:creationId xmlns:a16="http://schemas.microsoft.com/office/drawing/2014/main" id="{6353A473-A8EF-4064-B782-0CC35D0576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4916" y="3328477"/>
            <a:ext cx="4164105" cy="14157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9DA1BFE-49F2-4018-89DD-B3408DDC1865}"/>
              </a:ext>
            </a:extLst>
          </p:cNvPr>
          <p:cNvPicPr>
            <a:picLocks noChangeAspect="1"/>
          </p:cNvPicPr>
          <p:nvPr/>
        </p:nvPicPr>
        <p:blipFill>
          <a:blip r:embed="rId6"/>
          <a:stretch>
            <a:fillRect/>
          </a:stretch>
        </p:blipFill>
        <p:spPr>
          <a:xfrm>
            <a:off x="4163268" y="2438215"/>
            <a:ext cx="3982721" cy="640792"/>
          </a:xfrm>
          <a:prstGeom prst="rect">
            <a:avLst/>
          </a:prstGeom>
        </p:spPr>
      </p:pic>
      <p:pic>
        <p:nvPicPr>
          <p:cNvPr id="11" name="Picture 10">
            <a:extLst>
              <a:ext uri="{FF2B5EF4-FFF2-40B4-BE49-F238E27FC236}">
                <a16:creationId xmlns:a16="http://schemas.microsoft.com/office/drawing/2014/main" id="{AD286265-4CE9-4FED-B803-09168C39C49C}"/>
              </a:ext>
            </a:extLst>
          </p:cNvPr>
          <p:cNvPicPr>
            <a:picLocks noChangeAspect="1"/>
          </p:cNvPicPr>
          <p:nvPr/>
        </p:nvPicPr>
        <p:blipFill>
          <a:blip r:embed="rId7"/>
          <a:stretch>
            <a:fillRect/>
          </a:stretch>
        </p:blipFill>
        <p:spPr>
          <a:xfrm>
            <a:off x="8545629" y="2438215"/>
            <a:ext cx="3260578" cy="743641"/>
          </a:xfrm>
          <a:prstGeom prst="rect">
            <a:avLst/>
          </a:prstGeom>
        </p:spPr>
      </p:pic>
      <p:pic>
        <p:nvPicPr>
          <p:cNvPr id="15" name="Picture 14">
            <a:extLst>
              <a:ext uri="{FF2B5EF4-FFF2-40B4-BE49-F238E27FC236}">
                <a16:creationId xmlns:a16="http://schemas.microsoft.com/office/drawing/2014/main" id="{200BCDD2-9BA3-4144-BAB3-986D595A84C8}"/>
              </a:ext>
            </a:extLst>
          </p:cNvPr>
          <p:cNvPicPr>
            <a:picLocks noChangeAspect="1"/>
          </p:cNvPicPr>
          <p:nvPr/>
        </p:nvPicPr>
        <p:blipFill>
          <a:blip r:embed="rId8"/>
          <a:stretch>
            <a:fillRect/>
          </a:stretch>
        </p:blipFill>
        <p:spPr>
          <a:xfrm>
            <a:off x="8336277" y="3328477"/>
            <a:ext cx="3679282" cy="1307513"/>
          </a:xfrm>
          <a:prstGeom prst="rect">
            <a:avLst/>
          </a:prstGeom>
        </p:spPr>
      </p:pic>
      <p:pic>
        <p:nvPicPr>
          <p:cNvPr id="16" name="Picture 15">
            <a:extLst>
              <a:ext uri="{FF2B5EF4-FFF2-40B4-BE49-F238E27FC236}">
                <a16:creationId xmlns:a16="http://schemas.microsoft.com/office/drawing/2014/main" id="{E6CAFE01-3A3A-4380-AA44-907C9D6F1FDE}"/>
              </a:ext>
            </a:extLst>
          </p:cNvPr>
          <p:cNvPicPr>
            <a:picLocks noChangeAspect="1"/>
          </p:cNvPicPr>
          <p:nvPr/>
        </p:nvPicPr>
        <p:blipFill>
          <a:blip r:embed="rId9"/>
          <a:stretch>
            <a:fillRect/>
          </a:stretch>
        </p:blipFill>
        <p:spPr>
          <a:xfrm>
            <a:off x="4816937" y="5047789"/>
            <a:ext cx="5358981" cy="1529417"/>
          </a:xfrm>
          <a:prstGeom prst="rect">
            <a:avLst/>
          </a:prstGeom>
        </p:spPr>
      </p:pic>
      <p:pic>
        <p:nvPicPr>
          <p:cNvPr id="17" name="Picture 16">
            <a:extLst>
              <a:ext uri="{FF2B5EF4-FFF2-40B4-BE49-F238E27FC236}">
                <a16:creationId xmlns:a16="http://schemas.microsoft.com/office/drawing/2014/main" id="{7F41870A-A3C8-4CF5-8475-99F75ACD6B4C}"/>
              </a:ext>
            </a:extLst>
          </p:cNvPr>
          <p:cNvPicPr>
            <a:picLocks noChangeAspect="1"/>
          </p:cNvPicPr>
          <p:nvPr/>
        </p:nvPicPr>
        <p:blipFill>
          <a:blip r:embed="rId10"/>
          <a:stretch>
            <a:fillRect/>
          </a:stretch>
        </p:blipFill>
        <p:spPr>
          <a:xfrm>
            <a:off x="2099091" y="5533194"/>
            <a:ext cx="2336600" cy="955214"/>
          </a:xfrm>
          <a:prstGeom prst="rect">
            <a:avLst/>
          </a:prstGeom>
        </p:spPr>
      </p:pic>
    </p:spTree>
    <p:extLst>
      <p:ext uri="{BB962C8B-B14F-4D97-AF65-F5344CB8AC3E}">
        <p14:creationId xmlns:p14="http://schemas.microsoft.com/office/powerpoint/2010/main" val="259832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has GWAS been successful?</a:t>
            </a:r>
          </a:p>
          <a:p>
            <a:pPr marL="342900" indent="-342900" algn="l">
              <a:buFontTx/>
              <a:buChar char="-"/>
            </a:pPr>
            <a:r>
              <a:rPr lang="en-CA" sz="1800" dirty="0"/>
              <a:t>2 review articles over the course of 10 years (2012, 2017), same peeps </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8" name="Picture 7">
            <a:extLst>
              <a:ext uri="{FF2B5EF4-FFF2-40B4-BE49-F238E27FC236}">
                <a16:creationId xmlns:a16="http://schemas.microsoft.com/office/drawing/2014/main" id="{5418B24C-8901-48AE-B456-0F051C793379}"/>
              </a:ext>
            </a:extLst>
          </p:cNvPr>
          <p:cNvPicPr>
            <a:picLocks noChangeAspect="1"/>
          </p:cNvPicPr>
          <p:nvPr/>
        </p:nvPicPr>
        <p:blipFill>
          <a:blip r:embed="rId3"/>
          <a:stretch>
            <a:fillRect/>
          </a:stretch>
        </p:blipFill>
        <p:spPr>
          <a:xfrm>
            <a:off x="89885" y="2515364"/>
            <a:ext cx="5936206" cy="629078"/>
          </a:xfrm>
          <a:prstGeom prst="rect">
            <a:avLst/>
          </a:prstGeom>
        </p:spPr>
      </p:pic>
      <p:pic>
        <p:nvPicPr>
          <p:cNvPr id="9" name="Picture 8">
            <a:extLst>
              <a:ext uri="{FF2B5EF4-FFF2-40B4-BE49-F238E27FC236}">
                <a16:creationId xmlns:a16="http://schemas.microsoft.com/office/drawing/2014/main" id="{C4707AE1-90AC-4F7B-BB87-CB7EC0792C58}"/>
              </a:ext>
            </a:extLst>
          </p:cNvPr>
          <p:cNvPicPr>
            <a:picLocks noChangeAspect="1"/>
          </p:cNvPicPr>
          <p:nvPr/>
        </p:nvPicPr>
        <p:blipFill>
          <a:blip r:embed="rId4"/>
          <a:stretch>
            <a:fillRect/>
          </a:stretch>
        </p:blipFill>
        <p:spPr>
          <a:xfrm>
            <a:off x="59184" y="3462803"/>
            <a:ext cx="6189248" cy="963814"/>
          </a:xfrm>
          <a:prstGeom prst="rect">
            <a:avLst/>
          </a:prstGeom>
        </p:spPr>
      </p:pic>
      <p:pic>
        <p:nvPicPr>
          <p:cNvPr id="15" name="Picture 2" descr="Thinking Face on Apple iOS 13.3">
            <a:extLst>
              <a:ext uri="{FF2B5EF4-FFF2-40B4-BE49-F238E27FC236}">
                <a16:creationId xmlns:a16="http://schemas.microsoft.com/office/drawing/2014/main" id="{65903618-58B1-459A-B2C1-7D3D8DB211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7717" y="2591070"/>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B2C4573-A352-458B-A179-18860EC7DA07}"/>
              </a:ext>
            </a:extLst>
          </p:cNvPr>
          <p:cNvSpPr txBox="1"/>
          <p:nvPr/>
        </p:nvSpPr>
        <p:spPr>
          <a:xfrm>
            <a:off x="7199830" y="2456342"/>
            <a:ext cx="3031856" cy="646331"/>
          </a:xfrm>
          <a:prstGeom prst="rect">
            <a:avLst/>
          </a:prstGeom>
          <a:noFill/>
        </p:spPr>
        <p:txBody>
          <a:bodyPr wrap="none" rtlCol="0">
            <a:spAutoFit/>
          </a:bodyPr>
          <a:lstStyle/>
          <a:p>
            <a:r>
              <a:rPr lang="en-US" b="1" dirty="0"/>
              <a:t>What do I have to understand</a:t>
            </a:r>
          </a:p>
          <a:p>
            <a:r>
              <a:rPr lang="en-US" b="1" dirty="0"/>
              <a:t> from these papers???</a:t>
            </a:r>
          </a:p>
        </p:txBody>
      </p:sp>
      <p:pic>
        <p:nvPicPr>
          <p:cNvPr id="17" name="Picture 2" descr="Thinking Face on Apple iOS 13.3">
            <a:extLst>
              <a:ext uri="{FF2B5EF4-FFF2-40B4-BE49-F238E27FC236}">
                <a16:creationId xmlns:a16="http://schemas.microsoft.com/office/drawing/2014/main" id="{B9C1780C-4F70-4C33-A6A1-DBCA00DC6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22004" y="2591070"/>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98B8E4A-AF31-4B45-9644-9B1D91AA30B6}"/>
              </a:ext>
            </a:extLst>
          </p:cNvPr>
          <p:cNvSpPr txBox="1"/>
          <p:nvPr/>
        </p:nvSpPr>
        <p:spPr>
          <a:xfrm>
            <a:off x="6437191" y="3272455"/>
            <a:ext cx="5545457" cy="2308324"/>
          </a:xfrm>
          <a:prstGeom prst="rect">
            <a:avLst/>
          </a:prstGeom>
          <a:noFill/>
        </p:spPr>
        <p:txBody>
          <a:bodyPr wrap="square" rtlCol="0">
            <a:spAutoFit/>
          </a:bodyPr>
          <a:lstStyle/>
          <a:p>
            <a:pPr marL="285750" indent="-285750">
              <a:buFontTx/>
              <a:buChar char="-"/>
            </a:pPr>
            <a:r>
              <a:rPr lang="en-US" dirty="0"/>
              <a:t>What were some of the early criticisms for GWAS?</a:t>
            </a:r>
          </a:p>
          <a:p>
            <a:pPr marL="285750" indent="-285750">
              <a:buFontTx/>
              <a:buChar char="-"/>
            </a:pPr>
            <a:r>
              <a:rPr lang="en-US" dirty="0"/>
              <a:t>How does sample size correlate with # of loci discovered?</a:t>
            </a:r>
          </a:p>
          <a:p>
            <a:pPr marL="285750" indent="-285750">
              <a:buFontTx/>
              <a:buChar char="-"/>
            </a:pPr>
            <a:r>
              <a:rPr lang="en-US" dirty="0"/>
              <a:t>What were the authors opinions on population stratification?</a:t>
            </a:r>
          </a:p>
          <a:p>
            <a:pPr marL="285750" indent="-285750">
              <a:buFontTx/>
              <a:buChar char="-"/>
            </a:pPr>
            <a:r>
              <a:rPr lang="en-US" dirty="0"/>
              <a:t>Does the current evidence support the CDCV or CDRV hypothesis?</a:t>
            </a:r>
          </a:p>
          <a:p>
            <a:pPr marL="285750" indent="-285750">
              <a:buFontTx/>
              <a:buChar char="-"/>
            </a:pPr>
            <a:r>
              <a:rPr lang="en-US" dirty="0"/>
              <a:t>How has GWAS changed over time?</a:t>
            </a:r>
          </a:p>
        </p:txBody>
      </p:sp>
    </p:spTree>
    <p:extLst>
      <p:ext uri="{BB962C8B-B14F-4D97-AF65-F5344CB8AC3E}">
        <p14:creationId xmlns:p14="http://schemas.microsoft.com/office/powerpoint/2010/main" val="28779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Evolutionary “signatures” can help us annotate genomes</a:t>
            </a:r>
          </a:p>
          <a:p>
            <a:pPr marL="342900" indent="-342900" algn="l">
              <a:buFontTx/>
              <a:buChar char="-"/>
            </a:pPr>
            <a:r>
              <a:rPr lang="en-US" sz="1800" dirty="0"/>
              <a:t>Drosophila is one of the classic model organisms for developmental biology</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0E6FAFA6-824F-4ADA-8050-081B8FFA0216}"/>
              </a:ext>
            </a:extLst>
          </p:cNvPr>
          <p:cNvPicPr>
            <a:picLocks noChangeAspect="1"/>
          </p:cNvPicPr>
          <p:nvPr/>
        </p:nvPicPr>
        <p:blipFill>
          <a:blip r:embed="rId3"/>
          <a:stretch>
            <a:fillRect/>
          </a:stretch>
        </p:blipFill>
        <p:spPr>
          <a:xfrm>
            <a:off x="3290083" y="2003715"/>
            <a:ext cx="5334940" cy="2324175"/>
          </a:xfrm>
          <a:prstGeom prst="rect">
            <a:avLst/>
          </a:prstGeom>
        </p:spPr>
      </p:pic>
      <p:pic>
        <p:nvPicPr>
          <p:cNvPr id="5" name="Picture 4">
            <a:extLst>
              <a:ext uri="{FF2B5EF4-FFF2-40B4-BE49-F238E27FC236}">
                <a16:creationId xmlns:a16="http://schemas.microsoft.com/office/drawing/2014/main" id="{2B02A81E-3D88-40F1-A9B8-9090FB264D60}"/>
              </a:ext>
            </a:extLst>
          </p:cNvPr>
          <p:cNvPicPr>
            <a:picLocks noChangeAspect="1"/>
          </p:cNvPicPr>
          <p:nvPr/>
        </p:nvPicPr>
        <p:blipFill rotWithShape="1">
          <a:blip r:embed="rId4"/>
          <a:srcRect b="3200"/>
          <a:stretch/>
        </p:blipFill>
        <p:spPr>
          <a:xfrm>
            <a:off x="3018409" y="4561987"/>
            <a:ext cx="6036815" cy="1453330"/>
          </a:xfrm>
          <a:prstGeom prst="rect">
            <a:avLst/>
          </a:prstGeom>
        </p:spPr>
      </p:pic>
    </p:spTree>
    <p:extLst>
      <p:ext uri="{BB962C8B-B14F-4D97-AF65-F5344CB8AC3E}">
        <p14:creationId xmlns:p14="http://schemas.microsoft.com/office/powerpoint/2010/main" val="14974489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Aligning a few thousand base pairs of DNA, no big deal</a:t>
            </a:r>
          </a:p>
          <a:p>
            <a:pPr marL="342900" indent="-342900" algn="l">
              <a:buFontTx/>
              <a:buChar char="-"/>
            </a:pPr>
            <a:r>
              <a:rPr lang="en-CA" sz="1800" dirty="0"/>
              <a:t>Aligning entire genomes? More formidable task -&gt; Gaps, duplications, repetitive DNA</a:t>
            </a:r>
          </a:p>
          <a:p>
            <a:pPr marL="342900" indent="-342900" algn="l">
              <a:buFontTx/>
              <a:buChar char="-"/>
            </a:pPr>
            <a:r>
              <a:rPr lang="en-CA" sz="1800" dirty="0"/>
              <a:t>Synteny blocks - </a:t>
            </a:r>
            <a:r>
              <a:rPr lang="en-US" sz="1800" dirty="0"/>
              <a:t>regions between genomes with shared order of homologous genes derived from a common ancestor</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Homologous genes between organisms used as anchors for local alignment</a:t>
            </a:r>
          </a:p>
          <a:p>
            <a:pPr marL="342900" indent="-342900" algn="l">
              <a:buFontTx/>
              <a:buChar char="-"/>
            </a:pPr>
            <a:r>
              <a:rPr lang="en-CA" sz="1800" dirty="0"/>
              <a:t>Genes can be in same order on chromosomes or inverted</a:t>
            </a:r>
          </a:p>
          <a:p>
            <a:pPr marL="342900" indent="-342900" algn="l">
              <a:buFontTx/>
              <a:buChar char="-"/>
            </a:pPr>
            <a:r>
              <a:rPr lang="en-CA" sz="1800" dirty="0"/>
              <a:t>Different thresholds exist to define syntenic blocks, 3+ homologous genes, with or without gaps</a:t>
            </a:r>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1026" name="Picture 2" descr="Fig. 1">
            <a:extLst>
              <a:ext uri="{FF2B5EF4-FFF2-40B4-BE49-F238E27FC236}">
                <a16:creationId xmlns:a16="http://schemas.microsoft.com/office/drawing/2014/main" id="{CD7B0235-1575-4930-9C46-9C0156E7A4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2263" y="2449902"/>
            <a:ext cx="7827474" cy="21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393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Accurate identification of synteny dependant on a good genome assembly</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Poor synteny can cause spurious GO term association</a:t>
            </a:r>
          </a:p>
          <a:p>
            <a:pPr marL="342900" indent="-342900" algn="l">
              <a:buFontTx/>
              <a:buChar char="-"/>
            </a:pPr>
            <a:r>
              <a:rPr lang="en-CA" sz="1800" dirty="0"/>
              <a:t>An N50 of ~1MB for assembled genomes a good starting point for determining syntenic blocks</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2050" name="Picture 2" descr="Fig. 2">
            <a:extLst>
              <a:ext uri="{FF2B5EF4-FFF2-40B4-BE49-F238E27FC236}">
                <a16:creationId xmlns:a16="http://schemas.microsoft.com/office/drawing/2014/main" id="{41FCE80E-9005-4238-AD13-5F1F50637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5" y="2302131"/>
            <a:ext cx="4141880" cy="15598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4">
            <a:extLst>
              <a:ext uri="{FF2B5EF4-FFF2-40B4-BE49-F238E27FC236}">
                <a16:creationId xmlns:a16="http://schemas.microsoft.com/office/drawing/2014/main" id="{E8013020-9586-4E9F-A220-C1A32461B0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0546" y="1350516"/>
            <a:ext cx="2371697" cy="38291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ig. 6">
            <a:extLst>
              <a:ext uri="{FF2B5EF4-FFF2-40B4-BE49-F238E27FC236}">
                <a16:creationId xmlns:a16="http://schemas.microsoft.com/office/drawing/2014/main" id="{FC1B0D9F-BCA5-460E-82A6-3105F58ED1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9569" y="1766915"/>
            <a:ext cx="4342866" cy="3324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9805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#3</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Timely COVID-19 themed analysis!</a:t>
            </a:r>
          </a:p>
          <a:p>
            <a:pPr marL="342900" indent="-342900" algn="l">
              <a:buFontTx/>
              <a:buChar char="-"/>
            </a:pPr>
            <a:r>
              <a:rPr lang="en-CA" sz="1800" dirty="0"/>
              <a:t>Multi-part assignment -&gt; Phylogenetic analysis + Assembly/annotation/variant calling</a:t>
            </a:r>
          </a:p>
          <a:p>
            <a:pPr marL="342900" indent="-342900" algn="l">
              <a:buFontTx/>
              <a:buChar char="-"/>
            </a:pPr>
            <a:r>
              <a:rPr lang="en-CA" sz="1800" dirty="0"/>
              <a:t>Background - Severe acute respiratory syndrome coronavirus 2 (SARS-CoV-2 AKA Covid-19)</a:t>
            </a:r>
          </a:p>
          <a:p>
            <a:pPr marL="342900" indent="-342900" algn="l">
              <a:buFontTx/>
              <a:buChar char="-"/>
            </a:pPr>
            <a:r>
              <a:rPr lang="en-CA" sz="1800" dirty="0"/>
              <a:t>Covid-19 part of the </a:t>
            </a:r>
            <a:r>
              <a:rPr lang="en-CA" sz="1800" i="1" dirty="0" err="1"/>
              <a:t>Coronaviridae</a:t>
            </a:r>
            <a:r>
              <a:rPr lang="en-CA" sz="1800" dirty="0"/>
              <a:t> family, </a:t>
            </a:r>
            <a:r>
              <a:rPr lang="en-CA" sz="1800" i="1" dirty="0" err="1"/>
              <a:t>Betacoronavirus</a:t>
            </a:r>
            <a:r>
              <a:rPr lang="en-CA" sz="1800" dirty="0"/>
              <a:t> genus, ~30,000 bp positive-sense </a:t>
            </a:r>
            <a:r>
              <a:rPr lang="en-CA" sz="1800" dirty="0" err="1"/>
              <a:t>ssRNA</a:t>
            </a:r>
            <a:r>
              <a:rPr lang="en-CA" sz="1800" dirty="0"/>
              <a:t> genome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marL="342900" indent="-342900" algn="l">
              <a:buFontTx/>
              <a:buChar char="-"/>
            </a:pPr>
            <a:r>
              <a:rPr lang="en-CA" sz="1800" dirty="0"/>
              <a:t>Spike (S) glycoprotein is recognized by the host cell’s ACE2 receptor, initiates endocytosis and infection</a:t>
            </a:r>
          </a:p>
          <a:p>
            <a:pPr marL="342900" indent="-342900" algn="l">
              <a:buFontTx/>
              <a:buChar char="-"/>
            </a:pPr>
            <a:r>
              <a:rPr lang="en-CA" sz="1800" dirty="0"/>
              <a:t>Coronaviruses infect many, many animals, what could have been a possible source/intermediate host for Covid-19?</a:t>
            </a:r>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026" name="Picture 2">
            <a:extLst>
              <a:ext uri="{FF2B5EF4-FFF2-40B4-BE49-F238E27FC236}">
                <a16:creationId xmlns:a16="http://schemas.microsoft.com/office/drawing/2014/main" id="{AB4017B9-78DD-411D-B90D-08B01252F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545" y="3039180"/>
            <a:ext cx="3389920" cy="2324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F97F6E-5BF9-434F-86A0-0D65A7F10D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1490" y="3039180"/>
            <a:ext cx="3389920" cy="22881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gure of a spherical SARSr-CoV virion showing locations of structural proteins forming the viral envelope and the inner nucleocapsid">
            <a:extLst>
              <a:ext uri="{FF2B5EF4-FFF2-40B4-BE49-F238E27FC236}">
                <a16:creationId xmlns:a16="http://schemas.microsoft.com/office/drawing/2014/main" id="{848C4F8A-E80C-4507-81E8-1450EDD634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490" y="2738642"/>
            <a:ext cx="3318510" cy="254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156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Assignment #3</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You will be using the NCBI’s databases, MEGA X software (Windows/Mac/Linux compatible), NGPhylogeny.fr</a:t>
            </a:r>
          </a:p>
          <a:p>
            <a:pPr marL="342900" indent="-342900" algn="l">
              <a:buFontTx/>
              <a:buChar char="-"/>
            </a:pPr>
            <a:r>
              <a:rPr lang="en-CA" sz="1800" dirty="0"/>
              <a:t>First things first, get your data -&gt; https://www.ncbi.nlm.nih.gov/sites/batchentrez</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3" name="Picture 2">
            <a:extLst>
              <a:ext uri="{FF2B5EF4-FFF2-40B4-BE49-F238E27FC236}">
                <a16:creationId xmlns:a16="http://schemas.microsoft.com/office/drawing/2014/main" id="{59BDF1B2-7EE2-47BC-9D0B-A127C23CA3EF}"/>
              </a:ext>
            </a:extLst>
          </p:cNvPr>
          <p:cNvPicPr>
            <a:picLocks noChangeAspect="1"/>
          </p:cNvPicPr>
          <p:nvPr/>
        </p:nvPicPr>
        <p:blipFill>
          <a:blip r:embed="rId3"/>
          <a:stretch>
            <a:fillRect/>
          </a:stretch>
        </p:blipFill>
        <p:spPr>
          <a:xfrm>
            <a:off x="67917" y="2361929"/>
            <a:ext cx="716418" cy="2414822"/>
          </a:xfrm>
          <a:prstGeom prst="rect">
            <a:avLst/>
          </a:prstGeom>
        </p:spPr>
      </p:pic>
      <p:pic>
        <p:nvPicPr>
          <p:cNvPr id="5" name="Picture 4">
            <a:extLst>
              <a:ext uri="{FF2B5EF4-FFF2-40B4-BE49-F238E27FC236}">
                <a16:creationId xmlns:a16="http://schemas.microsoft.com/office/drawing/2014/main" id="{782C12ED-B1F9-47F6-B290-4E69AC22A8FE}"/>
              </a:ext>
            </a:extLst>
          </p:cNvPr>
          <p:cNvPicPr>
            <a:picLocks noChangeAspect="1"/>
          </p:cNvPicPr>
          <p:nvPr/>
        </p:nvPicPr>
        <p:blipFill>
          <a:blip r:embed="rId4"/>
          <a:stretch>
            <a:fillRect/>
          </a:stretch>
        </p:blipFill>
        <p:spPr>
          <a:xfrm>
            <a:off x="1470222" y="2776829"/>
            <a:ext cx="3339462" cy="1153854"/>
          </a:xfrm>
          <a:prstGeom prst="rect">
            <a:avLst/>
          </a:prstGeom>
        </p:spPr>
      </p:pic>
      <p:sp>
        <p:nvSpPr>
          <p:cNvPr id="6" name="Arrow: Right 5">
            <a:extLst>
              <a:ext uri="{FF2B5EF4-FFF2-40B4-BE49-F238E27FC236}">
                <a16:creationId xmlns:a16="http://schemas.microsoft.com/office/drawing/2014/main" id="{6F90A04A-1D8B-4A75-A014-00B33A889BFA}"/>
              </a:ext>
            </a:extLst>
          </p:cNvPr>
          <p:cNvSpPr/>
          <p:nvPr/>
        </p:nvSpPr>
        <p:spPr>
          <a:xfrm>
            <a:off x="863590" y="3228628"/>
            <a:ext cx="561424"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73666A46-0A18-40FC-88D7-425CE5C49847}"/>
              </a:ext>
            </a:extLst>
          </p:cNvPr>
          <p:cNvSpPr/>
          <p:nvPr/>
        </p:nvSpPr>
        <p:spPr>
          <a:xfrm>
            <a:off x="4966645" y="3294017"/>
            <a:ext cx="561424"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 name="Picture 7">
            <a:extLst>
              <a:ext uri="{FF2B5EF4-FFF2-40B4-BE49-F238E27FC236}">
                <a16:creationId xmlns:a16="http://schemas.microsoft.com/office/drawing/2014/main" id="{894999F5-C5C3-4A26-8024-4D2674C52E8D}"/>
              </a:ext>
            </a:extLst>
          </p:cNvPr>
          <p:cNvPicPr>
            <a:picLocks noChangeAspect="1"/>
          </p:cNvPicPr>
          <p:nvPr/>
        </p:nvPicPr>
        <p:blipFill>
          <a:blip r:embed="rId5"/>
          <a:stretch>
            <a:fillRect/>
          </a:stretch>
        </p:blipFill>
        <p:spPr>
          <a:xfrm>
            <a:off x="5562905" y="2954459"/>
            <a:ext cx="2085714" cy="1219048"/>
          </a:xfrm>
          <a:prstGeom prst="rect">
            <a:avLst/>
          </a:prstGeom>
        </p:spPr>
      </p:pic>
      <p:sp>
        <p:nvSpPr>
          <p:cNvPr id="9" name="Oval 8">
            <a:extLst>
              <a:ext uri="{FF2B5EF4-FFF2-40B4-BE49-F238E27FC236}">
                <a16:creationId xmlns:a16="http://schemas.microsoft.com/office/drawing/2014/main" id="{00A023D6-0B67-4E15-B2AE-CC4EB818456A}"/>
              </a:ext>
            </a:extLst>
          </p:cNvPr>
          <p:cNvSpPr/>
          <p:nvPr/>
        </p:nvSpPr>
        <p:spPr>
          <a:xfrm>
            <a:off x="4203612" y="3078480"/>
            <a:ext cx="714101" cy="248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F198ADD9-8AAF-41DD-BE2C-67C93A08FF27}"/>
              </a:ext>
            </a:extLst>
          </p:cNvPr>
          <p:cNvSpPr/>
          <p:nvPr/>
        </p:nvSpPr>
        <p:spPr>
          <a:xfrm>
            <a:off x="5465041" y="3605436"/>
            <a:ext cx="2085714" cy="24804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D4559384-6B64-426D-BC45-0F84FE3914DE}"/>
              </a:ext>
            </a:extLst>
          </p:cNvPr>
          <p:cNvSpPr/>
          <p:nvPr/>
        </p:nvSpPr>
        <p:spPr>
          <a:xfrm>
            <a:off x="7550755" y="3294017"/>
            <a:ext cx="561424"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 name="Picture 9">
            <a:extLst>
              <a:ext uri="{FF2B5EF4-FFF2-40B4-BE49-F238E27FC236}">
                <a16:creationId xmlns:a16="http://schemas.microsoft.com/office/drawing/2014/main" id="{573DD0D1-8405-4FF4-9583-E63B98A74B62}"/>
              </a:ext>
            </a:extLst>
          </p:cNvPr>
          <p:cNvPicPr>
            <a:picLocks noChangeAspect="1"/>
          </p:cNvPicPr>
          <p:nvPr/>
        </p:nvPicPr>
        <p:blipFill>
          <a:blip r:embed="rId6"/>
          <a:stretch>
            <a:fillRect/>
          </a:stretch>
        </p:blipFill>
        <p:spPr>
          <a:xfrm>
            <a:off x="8206112" y="2464526"/>
            <a:ext cx="3931973" cy="1648773"/>
          </a:xfrm>
          <a:prstGeom prst="rect">
            <a:avLst/>
          </a:prstGeom>
        </p:spPr>
      </p:pic>
      <p:sp>
        <p:nvSpPr>
          <p:cNvPr id="11" name="TextBox 10">
            <a:extLst>
              <a:ext uri="{FF2B5EF4-FFF2-40B4-BE49-F238E27FC236}">
                <a16:creationId xmlns:a16="http://schemas.microsoft.com/office/drawing/2014/main" id="{FB1F2E85-8054-4D4B-8877-210AD4C7C6C6}"/>
              </a:ext>
            </a:extLst>
          </p:cNvPr>
          <p:cNvSpPr txBox="1"/>
          <p:nvPr/>
        </p:nvSpPr>
        <p:spPr>
          <a:xfrm>
            <a:off x="-64451" y="1715598"/>
            <a:ext cx="2043188" cy="646331"/>
          </a:xfrm>
          <a:prstGeom prst="rect">
            <a:avLst/>
          </a:prstGeom>
          <a:noFill/>
        </p:spPr>
        <p:txBody>
          <a:bodyPr wrap="none" rtlCol="0">
            <a:spAutoFit/>
          </a:bodyPr>
          <a:lstStyle/>
          <a:p>
            <a:pPr algn="ctr"/>
            <a:r>
              <a:rPr lang="en-CA" dirty="0"/>
              <a:t>List of accessions #s</a:t>
            </a:r>
          </a:p>
          <a:p>
            <a:pPr algn="ctr"/>
            <a:r>
              <a:rPr lang="en-CA" dirty="0"/>
              <a:t>In text file</a:t>
            </a:r>
          </a:p>
        </p:txBody>
      </p:sp>
      <p:sp>
        <p:nvSpPr>
          <p:cNvPr id="20" name="Oval 19">
            <a:extLst>
              <a:ext uri="{FF2B5EF4-FFF2-40B4-BE49-F238E27FC236}">
                <a16:creationId xmlns:a16="http://schemas.microsoft.com/office/drawing/2014/main" id="{7840D1DE-9A5A-4FAF-892E-A6B68665028B}"/>
              </a:ext>
            </a:extLst>
          </p:cNvPr>
          <p:cNvSpPr/>
          <p:nvPr/>
        </p:nvSpPr>
        <p:spPr>
          <a:xfrm>
            <a:off x="10251175" y="3594565"/>
            <a:ext cx="1027477" cy="1221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A96AA35E-2704-4123-87DE-577B572AAD16}"/>
              </a:ext>
            </a:extLst>
          </p:cNvPr>
          <p:cNvSpPr/>
          <p:nvPr/>
        </p:nvSpPr>
        <p:spPr>
          <a:xfrm rot="9000000">
            <a:off x="6163924" y="4331275"/>
            <a:ext cx="1817715"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2AF586DC-484D-4B6F-99C2-0B139EE45C76}"/>
              </a:ext>
            </a:extLst>
          </p:cNvPr>
          <p:cNvPicPr>
            <a:picLocks noChangeAspect="1"/>
          </p:cNvPicPr>
          <p:nvPr/>
        </p:nvPicPr>
        <p:blipFill>
          <a:blip r:embed="rId7"/>
          <a:stretch>
            <a:fillRect/>
          </a:stretch>
        </p:blipFill>
        <p:spPr>
          <a:xfrm>
            <a:off x="3849188" y="4581914"/>
            <a:ext cx="2351589" cy="2228898"/>
          </a:xfrm>
          <a:prstGeom prst="rect">
            <a:avLst/>
          </a:prstGeom>
        </p:spPr>
      </p:pic>
      <p:sp>
        <p:nvSpPr>
          <p:cNvPr id="23" name="TextBox 22">
            <a:extLst>
              <a:ext uri="{FF2B5EF4-FFF2-40B4-BE49-F238E27FC236}">
                <a16:creationId xmlns:a16="http://schemas.microsoft.com/office/drawing/2014/main" id="{4021D20A-ED34-4266-9B75-6D17EAEF784C}"/>
              </a:ext>
            </a:extLst>
          </p:cNvPr>
          <p:cNvSpPr txBox="1"/>
          <p:nvPr/>
        </p:nvSpPr>
        <p:spPr>
          <a:xfrm>
            <a:off x="2970968" y="4168393"/>
            <a:ext cx="3536930" cy="369332"/>
          </a:xfrm>
          <a:prstGeom prst="rect">
            <a:avLst/>
          </a:prstGeom>
          <a:noFill/>
        </p:spPr>
        <p:txBody>
          <a:bodyPr wrap="none" rtlCol="0">
            <a:spAutoFit/>
          </a:bodyPr>
          <a:lstStyle/>
          <a:p>
            <a:pPr algn="ctr"/>
            <a:r>
              <a:rPr lang="en-CA" dirty="0" err="1"/>
              <a:t>Fasta</a:t>
            </a:r>
            <a:r>
              <a:rPr lang="en-CA" dirty="0"/>
              <a:t> file with spike protein AA seqs</a:t>
            </a:r>
          </a:p>
        </p:txBody>
      </p:sp>
    </p:spTree>
    <p:extLst>
      <p:ext uri="{BB962C8B-B14F-4D97-AF65-F5344CB8AC3E}">
        <p14:creationId xmlns:p14="http://schemas.microsoft.com/office/powerpoint/2010/main" val="1265411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Assignment #3</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0"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Install Mega X and launch it</a:t>
            </a:r>
          </a:p>
          <a:p>
            <a:pPr marL="342900" indent="-342900" algn="l">
              <a:buFontTx/>
              <a:buChar char="-"/>
            </a:pPr>
            <a:r>
              <a:rPr lang="en-CA" sz="1800" dirty="0"/>
              <a:t>First step in analysis? Create a good quality MSA</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13" name="TextBox 12">
            <a:extLst>
              <a:ext uri="{FF2B5EF4-FFF2-40B4-BE49-F238E27FC236}">
                <a16:creationId xmlns:a16="http://schemas.microsoft.com/office/drawing/2014/main" id="{D8453443-8C49-4105-881B-A2623A9F0E1F}"/>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7" name="Picture 16">
            <a:extLst>
              <a:ext uri="{FF2B5EF4-FFF2-40B4-BE49-F238E27FC236}">
                <a16:creationId xmlns:a16="http://schemas.microsoft.com/office/drawing/2014/main" id="{C9AAC8FB-9547-46F9-B9CA-351AA292F6E3}"/>
              </a:ext>
            </a:extLst>
          </p:cNvPr>
          <p:cNvPicPr>
            <a:picLocks noChangeAspect="1"/>
          </p:cNvPicPr>
          <p:nvPr/>
        </p:nvPicPr>
        <p:blipFill>
          <a:blip r:embed="rId3"/>
          <a:stretch>
            <a:fillRect/>
          </a:stretch>
        </p:blipFill>
        <p:spPr>
          <a:xfrm>
            <a:off x="133544" y="2345132"/>
            <a:ext cx="2162274" cy="834738"/>
          </a:xfrm>
          <a:prstGeom prst="rect">
            <a:avLst/>
          </a:prstGeom>
        </p:spPr>
      </p:pic>
      <p:sp>
        <p:nvSpPr>
          <p:cNvPr id="22" name="Oval 21">
            <a:extLst>
              <a:ext uri="{FF2B5EF4-FFF2-40B4-BE49-F238E27FC236}">
                <a16:creationId xmlns:a16="http://schemas.microsoft.com/office/drawing/2014/main" id="{01036EE0-305C-4D2C-B2D9-BACC93D706C2}"/>
              </a:ext>
            </a:extLst>
          </p:cNvPr>
          <p:cNvSpPr/>
          <p:nvPr/>
        </p:nvSpPr>
        <p:spPr>
          <a:xfrm>
            <a:off x="82007" y="2571815"/>
            <a:ext cx="523618" cy="52941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a:extLst>
              <a:ext uri="{FF2B5EF4-FFF2-40B4-BE49-F238E27FC236}">
                <a16:creationId xmlns:a16="http://schemas.microsoft.com/office/drawing/2014/main" id="{9A120DE4-B196-42E0-BA44-730A752F954E}"/>
              </a:ext>
            </a:extLst>
          </p:cNvPr>
          <p:cNvPicPr>
            <a:picLocks noChangeAspect="1"/>
          </p:cNvPicPr>
          <p:nvPr/>
        </p:nvPicPr>
        <p:blipFill>
          <a:blip r:embed="rId4"/>
          <a:stretch>
            <a:fillRect/>
          </a:stretch>
        </p:blipFill>
        <p:spPr>
          <a:xfrm>
            <a:off x="3108464" y="1743745"/>
            <a:ext cx="1805764" cy="1909799"/>
          </a:xfrm>
          <a:prstGeom prst="rect">
            <a:avLst/>
          </a:prstGeom>
        </p:spPr>
      </p:pic>
      <p:pic>
        <p:nvPicPr>
          <p:cNvPr id="19" name="Picture 18">
            <a:extLst>
              <a:ext uri="{FF2B5EF4-FFF2-40B4-BE49-F238E27FC236}">
                <a16:creationId xmlns:a16="http://schemas.microsoft.com/office/drawing/2014/main" id="{6275D637-52E3-4186-BE19-5CD77CE6A2DB}"/>
              </a:ext>
            </a:extLst>
          </p:cNvPr>
          <p:cNvPicPr>
            <a:picLocks noChangeAspect="1"/>
          </p:cNvPicPr>
          <p:nvPr/>
        </p:nvPicPr>
        <p:blipFill>
          <a:blip r:embed="rId5"/>
          <a:stretch>
            <a:fillRect/>
          </a:stretch>
        </p:blipFill>
        <p:spPr>
          <a:xfrm>
            <a:off x="5552379" y="1812255"/>
            <a:ext cx="2408235" cy="1539284"/>
          </a:xfrm>
          <a:prstGeom prst="rect">
            <a:avLst/>
          </a:prstGeom>
        </p:spPr>
      </p:pic>
      <p:pic>
        <p:nvPicPr>
          <p:cNvPr id="24" name="Picture 23">
            <a:extLst>
              <a:ext uri="{FF2B5EF4-FFF2-40B4-BE49-F238E27FC236}">
                <a16:creationId xmlns:a16="http://schemas.microsoft.com/office/drawing/2014/main" id="{EFCB9380-2EC0-4337-BE10-A34B4A2803C7}"/>
              </a:ext>
            </a:extLst>
          </p:cNvPr>
          <p:cNvPicPr>
            <a:picLocks noChangeAspect="1"/>
          </p:cNvPicPr>
          <p:nvPr/>
        </p:nvPicPr>
        <p:blipFill>
          <a:blip r:embed="rId6"/>
          <a:stretch>
            <a:fillRect/>
          </a:stretch>
        </p:blipFill>
        <p:spPr>
          <a:xfrm>
            <a:off x="8598765" y="2186995"/>
            <a:ext cx="3369853" cy="1398045"/>
          </a:xfrm>
          <a:prstGeom prst="rect">
            <a:avLst/>
          </a:prstGeom>
        </p:spPr>
      </p:pic>
      <p:sp>
        <p:nvSpPr>
          <p:cNvPr id="25" name="Oval 24">
            <a:extLst>
              <a:ext uri="{FF2B5EF4-FFF2-40B4-BE49-F238E27FC236}">
                <a16:creationId xmlns:a16="http://schemas.microsoft.com/office/drawing/2014/main" id="{28F0861C-827C-422C-B472-B0C466F9CB3C}"/>
              </a:ext>
            </a:extLst>
          </p:cNvPr>
          <p:cNvSpPr/>
          <p:nvPr/>
        </p:nvSpPr>
        <p:spPr>
          <a:xfrm>
            <a:off x="2803072" y="2614975"/>
            <a:ext cx="2165184" cy="1828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86F11E05-D5A1-4461-98E2-B121CF701269}"/>
              </a:ext>
            </a:extLst>
          </p:cNvPr>
          <p:cNvSpPr/>
          <p:nvPr/>
        </p:nvSpPr>
        <p:spPr>
          <a:xfrm>
            <a:off x="6888908" y="2929797"/>
            <a:ext cx="1071706" cy="2500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15CE9470-94A2-4070-ABDE-7EB350E80F66}"/>
              </a:ext>
            </a:extLst>
          </p:cNvPr>
          <p:cNvPicPr>
            <a:picLocks noChangeAspect="1"/>
          </p:cNvPicPr>
          <p:nvPr/>
        </p:nvPicPr>
        <p:blipFill>
          <a:blip r:embed="rId7"/>
          <a:stretch>
            <a:fillRect/>
          </a:stretch>
        </p:blipFill>
        <p:spPr>
          <a:xfrm>
            <a:off x="8917487" y="4186516"/>
            <a:ext cx="2732407" cy="1808211"/>
          </a:xfrm>
          <a:prstGeom prst="rect">
            <a:avLst/>
          </a:prstGeom>
        </p:spPr>
      </p:pic>
      <p:sp>
        <p:nvSpPr>
          <p:cNvPr id="28" name="Oval 27">
            <a:extLst>
              <a:ext uri="{FF2B5EF4-FFF2-40B4-BE49-F238E27FC236}">
                <a16:creationId xmlns:a16="http://schemas.microsoft.com/office/drawing/2014/main" id="{FAEB9835-0D11-4097-B720-65E6E61F4ED1}"/>
              </a:ext>
            </a:extLst>
          </p:cNvPr>
          <p:cNvSpPr/>
          <p:nvPr/>
        </p:nvSpPr>
        <p:spPr>
          <a:xfrm>
            <a:off x="9726171" y="4923005"/>
            <a:ext cx="1984481" cy="16761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9" name="Picture 28">
            <a:extLst>
              <a:ext uri="{FF2B5EF4-FFF2-40B4-BE49-F238E27FC236}">
                <a16:creationId xmlns:a16="http://schemas.microsoft.com/office/drawing/2014/main" id="{1AD0B9C4-F7D8-4A62-B26E-59558DA1504A}"/>
              </a:ext>
            </a:extLst>
          </p:cNvPr>
          <p:cNvPicPr>
            <a:picLocks noChangeAspect="1"/>
          </p:cNvPicPr>
          <p:nvPr/>
        </p:nvPicPr>
        <p:blipFill>
          <a:blip r:embed="rId8"/>
          <a:stretch>
            <a:fillRect/>
          </a:stretch>
        </p:blipFill>
        <p:spPr>
          <a:xfrm>
            <a:off x="4422251" y="4357974"/>
            <a:ext cx="3912658" cy="1627435"/>
          </a:xfrm>
          <a:prstGeom prst="rect">
            <a:avLst/>
          </a:prstGeom>
        </p:spPr>
      </p:pic>
      <p:sp>
        <p:nvSpPr>
          <p:cNvPr id="30" name="Arrow: Right 29">
            <a:extLst>
              <a:ext uri="{FF2B5EF4-FFF2-40B4-BE49-F238E27FC236}">
                <a16:creationId xmlns:a16="http://schemas.microsoft.com/office/drawing/2014/main" id="{0A503E20-A4EC-4AFE-9A55-D1B79AB8FB2B}"/>
              </a:ext>
            </a:extLst>
          </p:cNvPr>
          <p:cNvSpPr/>
          <p:nvPr/>
        </p:nvSpPr>
        <p:spPr>
          <a:xfrm>
            <a:off x="2370833" y="2642080"/>
            <a:ext cx="290689"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Arrow: Right 30">
            <a:extLst>
              <a:ext uri="{FF2B5EF4-FFF2-40B4-BE49-F238E27FC236}">
                <a16:creationId xmlns:a16="http://schemas.microsoft.com/office/drawing/2014/main" id="{7446D3F4-3B4F-4162-A1B5-102F07E131A7}"/>
              </a:ext>
            </a:extLst>
          </p:cNvPr>
          <p:cNvSpPr/>
          <p:nvPr/>
        </p:nvSpPr>
        <p:spPr>
          <a:xfrm>
            <a:off x="5145110" y="2566557"/>
            <a:ext cx="290689"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Arrow: Right 31">
            <a:extLst>
              <a:ext uri="{FF2B5EF4-FFF2-40B4-BE49-F238E27FC236}">
                <a16:creationId xmlns:a16="http://schemas.microsoft.com/office/drawing/2014/main" id="{3C3FAA22-BFE7-4E9A-B066-244BD00876D8}"/>
              </a:ext>
            </a:extLst>
          </p:cNvPr>
          <p:cNvSpPr/>
          <p:nvPr/>
        </p:nvSpPr>
        <p:spPr>
          <a:xfrm>
            <a:off x="8141516" y="2762501"/>
            <a:ext cx="290689"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Arrow: Right 32">
            <a:extLst>
              <a:ext uri="{FF2B5EF4-FFF2-40B4-BE49-F238E27FC236}">
                <a16:creationId xmlns:a16="http://schemas.microsoft.com/office/drawing/2014/main" id="{5F16941B-0B6A-4F96-8B72-442BB8407208}"/>
              </a:ext>
            </a:extLst>
          </p:cNvPr>
          <p:cNvSpPr/>
          <p:nvPr/>
        </p:nvSpPr>
        <p:spPr>
          <a:xfrm rot="5400000">
            <a:off x="10138345" y="3858251"/>
            <a:ext cx="290689"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Arrow: Right 33">
            <a:extLst>
              <a:ext uri="{FF2B5EF4-FFF2-40B4-BE49-F238E27FC236}">
                <a16:creationId xmlns:a16="http://schemas.microsoft.com/office/drawing/2014/main" id="{4545E22A-DA2E-433B-A5D9-4618EE7ECC27}"/>
              </a:ext>
            </a:extLst>
          </p:cNvPr>
          <p:cNvSpPr/>
          <p:nvPr/>
        </p:nvSpPr>
        <p:spPr>
          <a:xfrm rot="10800000">
            <a:off x="8432205" y="5171692"/>
            <a:ext cx="290689" cy="2699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38969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Comparative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Exons tend to preserve amino acid sequence, have conservative substitutions (Basic -&gt; basic AA), or frame preserving gaps</a:t>
            </a:r>
          </a:p>
          <a:p>
            <a:pPr marL="342900" indent="-342900" algn="l">
              <a:buFontTx/>
              <a:buChar char="-"/>
            </a:pPr>
            <a:r>
              <a:rPr lang="en-US" sz="1800" dirty="0"/>
              <a:t>RNA regulatory structures like riboswitches preserve their whole RNA structure</a:t>
            </a:r>
          </a:p>
          <a:p>
            <a:pPr marL="342900" indent="-342900" algn="l">
              <a:buFontTx/>
              <a:buChar char="-"/>
            </a:pPr>
            <a:r>
              <a:rPr lang="en-US" sz="1800" dirty="0"/>
              <a:t>miRNAs tend to preserve the “stem” of the stem loop sequence</a:t>
            </a:r>
          </a:p>
          <a:p>
            <a:pPr marL="342900" indent="-342900" algn="l">
              <a:buFontTx/>
              <a:buChar char="-"/>
            </a:pPr>
            <a:r>
              <a:rPr lang="en-US" sz="1800" dirty="0"/>
              <a:t>Promoters tend to preserve to binding motifs for TFs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66117003-4A11-4EFB-899A-FFA3912590D5}"/>
              </a:ext>
            </a:extLst>
          </p:cNvPr>
          <p:cNvPicPr>
            <a:picLocks noChangeAspect="1"/>
          </p:cNvPicPr>
          <p:nvPr/>
        </p:nvPicPr>
        <p:blipFill>
          <a:blip r:embed="rId3"/>
          <a:stretch>
            <a:fillRect/>
          </a:stretch>
        </p:blipFill>
        <p:spPr>
          <a:xfrm>
            <a:off x="59184" y="2274677"/>
            <a:ext cx="6454400" cy="1154323"/>
          </a:xfrm>
          <a:prstGeom prst="rect">
            <a:avLst/>
          </a:prstGeom>
        </p:spPr>
      </p:pic>
      <p:pic>
        <p:nvPicPr>
          <p:cNvPr id="13" name="Picture 12">
            <a:extLst>
              <a:ext uri="{FF2B5EF4-FFF2-40B4-BE49-F238E27FC236}">
                <a16:creationId xmlns:a16="http://schemas.microsoft.com/office/drawing/2014/main" id="{838AD831-D92E-4562-B42B-7B8AFC611DC1}"/>
              </a:ext>
            </a:extLst>
          </p:cNvPr>
          <p:cNvPicPr>
            <a:picLocks noChangeAspect="1"/>
          </p:cNvPicPr>
          <p:nvPr/>
        </p:nvPicPr>
        <p:blipFill>
          <a:blip r:embed="rId4"/>
          <a:stretch>
            <a:fillRect/>
          </a:stretch>
        </p:blipFill>
        <p:spPr>
          <a:xfrm>
            <a:off x="2467595" y="3677447"/>
            <a:ext cx="7256806" cy="3068257"/>
          </a:xfrm>
          <a:prstGeom prst="rect">
            <a:avLst/>
          </a:prstGeom>
        </p:spPr>
      </p:pic>
      <p:pic>
        <p:nvPicPr>
          <p:cNvPr id="14" name="Picture 13">
            <a:extLst>
              <a:ext uri="{FF2B5EF4-FFF2-40B4-BE49-F238E27FC236}">
                <a16:creationId xmlns:a16="http://schemas.microsoft.com/office/drawing/2014/main" id="{4E47D624-A880-4022-A262-3BD606AC834C}"/>
              </a:ext>
            </a:extLst>
          </p:cNvPr>
          <p:cNvPicPr>
            <a:picLocks noChangeAspect="1"/>
          </p:cNvPicPr>
          <p:nvPr/>
        </p:nvPicPr>
        <p:blipFill>
          <a:blip r:embed="rId5"/>
          <a:stretch>
            <a:fillRect/>
          </a:stretch>
        </p:blipFill>
        <p:spPr>
          <a:xfrm>
            <a:off x="6867396" y="2082526"/>
            <a:ext cx="5265420" cy="1346474"/>
          </a:xfrm>
          <a:prstGeom prst="rect">
            <a:avLst/>
          </a:prstGeom>
        </p:spPr>
      </p:pic>
    </p:spTree>
    <p:extLst>
      <p:ext uri="{BB962C8B-B14F-4D97-AF65-F5344CB8AC3E}">
        <p14:creationId xmlns:p14="http://schemas.microsoft.com/office/powerpoint/2010/main" val="3881696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46591</TotalTime>
  <Words>7104</Words>
  <Application>Microsoft Macintosh PowerPoint</Application>
  <PresentationFormat>Widescreen</PresentationFormat>
  <Paragraphs>2776</Paragraphs>
  <Slides>84</Slides>
  <Notes>50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84</vt:i4>
      </vt:variant>
    </vt:vector>
  </HeadingPairs>
  <TitlesOfParts>
    <vt:vector size="94" baseType="lpstr">
      <vt:lpstr>Arial</vt:lpstr>
      <vt:lpstr>Arial Black</vt:lpstr>
      <vt:lpstr>Calibri</vt:lpstr>
      <vt:lpstr>Calibri Light</vt:lpstr>
      <vt:lpstr>Courier New</vt:lpstr>
      <vt:lpstr>Symbol</vt:lpstr>
      <vt:lpstr>Office Theme</vt:lpstr>
      <vt:lpstr>Bitmap Image</vt:lpstr>
      <vt:lpstr>Document</vt:lpstr>
      <vt:lpstr>MS_ClipArt_Gallery</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PowerPoint Presentation</vt:lpstr>
      <vt:lpstr>PowerPoint Presentation</vt:lpstr>
      <vt:lpstr>PowerPoint Presentation</vt:lpstr>
      <vt:lpstr>PowerPoint Presentation</vt:lpstr>
      <vt:lpstr>A few examples of what can be inferred from phylogenetic trees built from DNA or protein sequence data:</vt:lpstr>
      <vt:lpstr>Which species are the closest living relatives of modern humans?</vt:lpstr>
      <vt:lpstr>Did the Florida Dentist infect his patients with HIV?</vt:lpstr>
      <vt:lpstr>PowerPoint Presentation</vt:lpstr>
      <vt:lpstr>PowerPoint Presentation</vt:lpstr>
      <vt:lpstr>Inferred ancestral dispersal patterns of primates between Africa and Eurasia</vt:lpstr>
      <vt:lpstr>PowerPoint Presentation</vt:lpstr>
      <vt:lpstr>There are three possible unrooted trees for four taxa (A, B, C, 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Genomics</vt:lpstr>
      <vt:lpstr>Comparative Genomics</vt:lpstr>
      <vt:lpstr>Comparative Genomics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Comparative Genomics</vt:lpstr>
      <vt:lpstr>Assignment #3</vt:lpstr>
      <vt:lpstr>Assignment #3</vt:lpstr>
      <vt:lpstr>Assignment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Skywalker</dc:creator>
  <cp:lastModifiedBy>Jean Musabyimana</cp:lastModifiedBy>
  <cp:revision>658</cp:revision>
  <dcterms:created xsi:type="dcterms:W3CDTF">2020-07-02T17:58:49Z</dcterms:created>
  <dcterms:modified xsi:type="dcterms:W3CDTF">2024-07-22T16:35:48Z</dcterms:modified>
</cp:coreProperties>
</file>